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a:srgbClr val="540000"/>
    <a:srgbClr val="800000"/>
    <a:srgbClr val="740000"/>
    <a:srgbClr val="460000"/>
    <a:srgbClr val="1F3E00"/>
    <a:srgbClr val="336600"/>
    <a:srgbClr val="002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71" autoAdjust="0"/>
  </p:normalViewPr>
  <p:slideViewPr>
    <p:cSldViewPr>
      <p:cViewPr varScale="1">
        <p:scale>
          <a:sx n="89" d="100"/>
          <a:sy n="89" d="100"/>
        </p:scale>
        <p:origin x="-656"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54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3276600"/>
          </a:xfrm>
        </p:spPr>
        <p:txBody>
          <a:bodyPr>
            <a:noAutofit/>
          </a:bodyPr>
          <a:lstStyle/>
          <a:p>
            <a:r>
              <a:rPr lang="en-US" sz="8800" b="1" dirty="0" smtClean="0">
                <a:solidFill>
                  <a:srgbClr val="FFFF00"/>
                </a:solidFill>
                <a:effectLst>
                  <a:outerShdw blurRad="50800" dist="38100" dir="2700000" algn="tl" rotWithShape="0">
                    <a:schemeClr val="tx1">
                      <a:lumMod val="95000"/>
                      <a:lumOff val="5000"/>
                      <a:alpha val="43000"/>
                    </a:schemeClr>
                  </a:outerShdw>
                </a:effectLst>
              </a:rPr>
              <a:t>Good Conduct &amp; Its Effect</a:t>
            </a:r>
            <a:endParaRPr lang="en-US" sz="8800" b="1" dirty="0">
              <a:solidFill>
                <a:srgbClr val="FFFF00"/>
              </a:solidFill>
              <a:effectLst>
                <a:outerShdw blurRad="50800" dist="38100" dir="2700000" algn="tl" rotWithShape="0">
                  <a:schemeClr val="tx1">
                    <a:lumMod val="95000"/>
                    <a:lumOff val="5000"/>
                    <a:alpha val="43000"/>
                  </a:schemeClr>
                </a:outerShdw>
              </a:effectLst>
            </a:endParaRPr>
          </a:p>
        </p:txBody>
      </p:sp>
      <p:sp>
        <p:nvSpPr>
          <p:cNvPr id="3" name="Subtitle 2"/>
          <p:cNvSpPr>
            <a:spLocks noGrp="1"/>
          </p:cNvSpPr>
          <p:nvPr>
            <p:ph type="subTitle" idx="1"/>
          </p:nvPr>
        </p:nvSpPr>
        <p:spPr>
          <a:xfrm>
            <a:off x="1371600" y="4495800"/>
            <a:ext cx="6400800" cy="1905000"/>
          </a:xfrm>
        </p:spPr>
        <p:txBody>
          <a:bodyPr>
            <a:noAutofit/>
          </a:bodyPr>
          <a:lstStyle/>
          <a:p>
            <a:r>
              <a:rPr lang="en-US" sz="5000" b="1" i="1" dirty="0" smtClean="0">
                <a:solidFill>
                  <a:schemeClr val="bg1"/>
                </a:solidFill>
                <a:effectLst>
                  <a:outerShdw blurRad="50800" dist="38100" dir="2700000" algn="tl" rotWithShape="0">
                    <a:schemeClr val="tx1">
                      <a:lumMod val="95000"/>
                      <a:lumOff val="5000"/>
                      <a:alpha val="43000"/>
                    </a:schemeClr>
                  </a:outerShdw>
                </a:effectLst>
              </a:rPr>
              <a:t>1</a:t>
            </a:r>
            <a:r>
              <a:rPr lang="en-US" sz="5000" b="1" i="1" baseline="30000" dirty="0" smtClean="0">
                <a:solidFill>
                  <a:schemeClr val="bg1"/>
                </a:solidFill>
                <a:effectLst>
                  <a:outerShdw blurRad="50800" dist="38100" dir="2700000" algn="tl" rotWithShape="0">
                    <a:schemeClr val="tx1">
                      <a:lumMod val="95000"/>
                      <a:lumOff val="5000"/>
                      <a:alpha val="43000"/>
                    </a:schemeClr>
                  </a:outerShdw>
                </a:effectLst>
              </a:rPr>
              <a:t>st</a:t>
            </a:r>
            <a:r>
              <a:rPr lang="en-US" sz="5000" b="1" i="1" dirty="0" smtClean="0">
                <a:solidFill>
                  <a:schemeClr val="bg1"/>
                </a:solidFill>
                <a:effectLst>
                  <a:outerShdw blurRad="50800" dist="38100" dir="2700000" algn="tl" rotWithShape="0">
                    <a:schemeClr val="tx1">
                      <a:lumMod val="95000"/>
                      <a:lumOff val="5000"/>
                      <a:alpha val="43000"/>
                    </a:schemeClr>
                  </a:outerShdw>
                </a:effectLst>
              </a:rPr>
              <a:t> Peter 2:11-12</a:t>
            </a:r>
          </a:p>
          <a:p>
            <a:r>
              <a:rPr lang="en-US" sz="5000" b="1" i="1" dirty="0" smtClean="0">
                <a:solidFill>
                  <a:schemeClr val="bg1"/>
                </a:solidFill>
                <a:effectLst>
                  <a:outerShdw blurRad="50800" dist="38100" dir="2700000" algn="tl" rotWithShape="0">
                    <a:schemeClr val="tx1">
                      <a:lumMod val="95000"/>
                      <a:lumOff val="5000"/>
                      <a:alpha val="43000"/>
                    </a:schemeClr>
                  </a:outerShdw>
                </a:effectLst>
              </a:rPr>
              <a:t>1</a:t>
            </a:r>
            <a:r>
              <a:rPr lang="en-US" sz="5000" b="1" i="1" baseline="30000" dirty="0" smtClean="0">
                <a:solidFill>
                  <a:schemeClr val="bg1"/>
                </a:solidFill>
                <a:effectLst>
                  <a:outerShdw blurRad="50800" dist="38100" dir="2700000" algn="tl" rotWithShape="0">
                    <a:schemeClr val="tx1">
                      <a:lumMod val="95000"/>
                      <a:lumOff val="5000"/>
                      <a:alpha val="43000"/>
                    </a:schemeClr>
                  </a:outerShdw>
                </a:effectLst>
              </a:rPr>
              <a:t>st</a:t>
            </a:r>
            <a:r>
              <a:rPr lang="en-US" sz="5000" b="1" i="1" dirty="0" smtClean="0">
                <a:solidFill>
                  <a:schemeClr val="bg1"/>
                </a:solidFill>
                <a:effectLst>
                  <a:outerShdw blurRad="50800" dist="38100" dir="2700000" algn="tl" rotWithShape="0">
                    <a:schemeClr val="tx1">
                      <a:lumMod val="95000"/>
                      <a:lumOff val="5000"/>
                      <a:alpha val="43000"/>
                    </a:schemeClr>
                  </a:outerShdw>
                </a:effectLst>
              </a:rPr>
              <a:t> Peter 3:13-16</a:t>
            </a:r>
            <a:endParaRPr lang="en-US" sz="5000" b="1" i="1" dirty="0">
              <a:solidFill>
                <a:schemeClr val="bg1"/>
              </a:solidFill>
              <a:effectLst>
                <a:outerShdw blurRad="50800" dist="38100" dir="2700000" algn="tl" rotWithShape="0">
                  <a:schemeClr val="tx1">
                    <a:lumMod val="95000"/>
                    <a:lumOff val="5000"/>
                    <a:alpha val="43000"/>
                  </a:schemeClr>
                </a:outerShdw>
              </a:effectLst>
            </a:endParaRPr>
          </a:p>
        </p:txBody>
      </p:sp>
      <p:pic>
        <p:nvPicPr>
          <p:cNvPr id="4" name="Picture 3" descr="Good Conduct Medal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24400"/>
            <a:ext cx="2133600" cy="2133600"/>
          </a:xfrm>
          <a:prstGeom prst="rect">
            <a:avLst/>
          </a:prstGeom>
        </p:spPr>
      </p:pic>
      <p:pic>
        <p:nvPicPr>
          <p:cNvPr id="5" name="Picture 4" descr="Good Conduct Medal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4724400"/>
            <a:ext cx="2133600" cy="21336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000" b="1" dirty="0" smtClean="0">
                <a:solidFill>
                  <a:srgbClr val="FFFF00"/>
                </a:solidFill>
                <a:effectLst>
                  <a:outerShdw blurRad="50800" dist="38100" dir="2700000" algn="tl" rotWithShape="0">
                    <a:schemeClr val="tx1">
                      <a:lumMod val="95000"/>
                      <a:lumOff val="5000"/>
                      <a:alpha val="43000"/>
                    </a:schemeClr>
                  </a:outerShdw>
                </a:effectLst>
              </a:rPr>
              <a:t>1</a:t>
            </a:r>
            <a:r>
              <a:rPr lang="en-US" sz="4000" b="1" baseline="30000" dirty="0" smtClean="0">
                <a:solidFill>
                  <a:srgbClr val="FFFF00"/>
                </a:solidFill>
                <a:effectLst>
                  <a:outerShdw blurRad="50800" dist="38100" dir="2700000" algn="tl" rotWithShape="0">
                    <a:schemeClr val="tx1">
                      <a:lumMod val="95000"/>
                      <a:lumOff val="5000"/>
                      <a:alpha val="43000"/>
                    </a:schemeClr>
                  </a:outerShdw>
                </a:effectLst>
              </a:rPr>
              <a:t>st</a:t>
            </a:r>
            <a:r>
              <a:rPr lang="en-US" sz="4000" b="1" dirty="0" smtClean="0">
                <a:solidFill>
                  <a:srgbClr val="FFFF00"/>
                </a:solidFill>
                <a:effectLst>
                  <a:outerShdw blurRad="50800" dist="38100" dir="2700000" algn="tl" rotWithShape="0">
                    <a:schemeClr val="tx1">
                      <a:lumMod val="95000"/>
                      <a:lumOff val="5000"/>
                      <a:alpha val="43000"/>
                    </a:schemeClr>
                  </a:outerShdw>
                </a:effectLst>
              </a:rPr>
              <a:t> Peter 2:11-12</a:t>
            </a:r>
            <a:endParaRPr lang="en-US" sz="4000" b="1" dirty="0">
              <a:solidFill>
                <a:srgbClr val="FFFF00"/>
              </a:solidFill>
              <a:effectLst>
                <a:outerShdw blurRad="50800" dist="38100" dir="2700000" algn="tl" rotWithShape="0">
                  <a:schemeClr val="tx1">
                    <a:lumMod val="95000"/>
                    <a:lumOff val="5000"/>
                    <a:alpha val="43000"/>
                  </a:schemeClr>
                </a:outerShdw>
              </a:effectLst>
            </a:endParaRPr>
          </a:p>
        </p:txBody>
      </p:sp>
      <p:sp>
        <p:nvSpPr>
          <p:cNvPr id="4" name="TextBox 3"/>
          <p:cNvSpPr txBox="1"/>
          <p:nvPr/>
        </p:nvSpPr>
        <p:spPr>
          <a:xfrm>
            <a:off x="228600" y="762000"/>
            <a:ext cx="8915400" cy="1899494"/>
          </a:xfrm>
          <a:prstGeom prst="rect">
            <a:avLst/>
          </a:prstGeom>
          <a:noFill/>
        </p:spPr>
        <p:txBody>
          <a:bodyPr wrap="square" rtlCol="0">
            <a:spAutoFit/>
          </a:bodyPr>
          <a:lstStyle/>
          <a:p>
            <a:pPr>
              <a:lnSpc>
                <a:spcPct val="90000"/>
              </a:lnSpc>
            </a:pPr>
            <a:r>
              <a:rPr lang="en-US" sz="26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11 </a:t>
            </a:r>
            <a:r>
              <a:rPr lang="en-US" sz="2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Beloved, I beg you as sojourners and pilgrims, abstain from fleshly lusts which war against the soul, </a:t>
            </a:r>
            <a:r>
              <a:rPr lang="en-US" sz="2600" b="1" baseline="300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12 </a:t>
            </a:r>
            <a:r>
              <a:rPr lang="en-US" sz="2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having your conduct honorable among the Gentiles, that when they speak against you as evildoers, they may, by your good works which they observe, glorify God in the day of visitation.</a:t>
            </a:r>
            <a:r>
              <a:rPr lang="en-US" sz="2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rPr>
              <a:t> </a:t>
            </a:r>
            <a:endParaRPr lang="en-US" sz="2600" dirty="0">
              <a:solidFill>
                <a:schemeClr val="bg1"/>
              </a:solidFill>
              <a:effectLst>
                <a:outerShdw blurRad="50800" dist="38100" dir="2700000" algn="tl" rotWithShape="0">
                  <a:schemeClr val="tx1">
                    <a:lumMod val="95000"/>
                    <a:lumOff val="5000"/>
                    <a:alpha val="43000"/>
                  </a:schemeClr>
                </a:outerShdw>
              </a:effectLst>
              <a:latin typeface="Times New Roman"/>
              <a:cs typeface="Times New Roman"/>
            </a:endParaRPr>
          </a:p>
        </p:txBody>
      </p:sp>
      <p:sp>
        <p:nvSpPr>
          <p:cNvPr id="5" name="Title 1"/>
          <p:cNvSpPr txBox="1">
            <a:spLocks/>
          </p:cNvSpPr>
          <p:nvPr/>
        </p:nvSpPr>
        <p:spPr>
          <a:xfrm>
            <a:off x="457200" y="28194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4000" b="1" dirty="0" smtClean="0">
                <a:solidFill>
                  <a:srgbClr val="FFFF00"/>
                </a:solidFill>
                <a:effectLst>
                  <a:outerShdw blurRad="50800" dist="38100" dir="2700000" algn="tl" rotWithShape="0">
                    <a:schemeClr val="tx1">
                      <a:alpha val="43000"/>
                    </a:schemeClr>
                  </a:outerShdw>
                </a:effectLst>
              </a:rPr>
              <a:t>1</a:t>
            </a:r>
            <a:r>
              <a:rPr lang="en-US" sz="4000" b="1" baseline="30000" dirty="0" smtClean="0">
                <a:solidFill>
                  <a:srgbClr val="FFFF00"/>
                </a:solidFill>
                <a:effectLst>
                  <a:outerShdw blurRad="50800" dist="38100" dir="2700000" algn="tl" rotWithShape="0">
                    <a:schemeClr val="tx1">
                      <a:alpha val="43000"/>
                    </a:schemeClr>
                  </a:outerShdw>
                </a:effectLst>
              </a:rPr>
              <a:t>st</a:t>
            </a:r>
            <a:r>
              <a:rPr lang="en-US" sz="4000" b="1" dirty="0" smtClean="0">
                <a:solidFill>
                  <a:srgbClr val="FFFF00"/>
                </a:solidFill>
                <a:effectLst>
                  <a:outerShdw blurRad="50800" dist="38100" dir="2700000" algn="tl" rotWithShape="0">
                    <a:schemeClr val="tx1">
                      <a:alpha val="43000"/>
                    </a:schemeClr>
                  </a:outerShdw>
                </a:effectLst>
              </a:rPr>
              <a:t> Peter 3:13-16</a:t>
            </a:r>
            <a:endParaRPr lang="en-US" sz="4000" b="1" dirty="0">
              <a:solidFill>
                <a:srgbClr val="FFFF00"/>
              </a:solidFill>
              <a:effectLst>
                <a:outerShdw blurRad="50800" dist="38100" dir="2700000" algn="tl" rotWithShape="0">
                  <a:schemeClr val="tx1">
                    <a:alpha val="43000"/>
                  </a:schemeClr>
                </a:outerShdw>
              </a:effectLst>
            </a:endParaRPr>
          </a:p>
        </p:txBody>
      </p:sp>
      <p:sp>
        <p:nvSpPr>
          <p:cNvPr id="3" name="TextBox 2"/>
          <p:cNvSpPr txBox="1"/>
          <p:nvPr/>
        </p:nvSpPr>
        <p:spPr>
          <a:xfrm>
            <a:off x="152400" y="3657600"/>
            <a:ext cx="8915400" cy="2979790"/>
          </a:xfrm>
          <a:prstGeom prst="rect">
            <a:avLst/>
          </a:prstGeom>
          <a:noFill/>
        </p:spPr>
        <p:txBody>
          <a:bodyPr wrap="square" rtlCol="0">
            <a:spAutoFit/>
          </a:bodyPr>
          <a:lstStyle/>
          <a:p>
            <a:pPr>
              <a:lnSpc>
                <a:spcPct val="90000"/>
              </a:lnSpc>
            </a:pPr>
            <a:r>
              <a:rPr lang="en-US" sz="2600" b="1" baseline="30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13 </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And who is he who will harm you if you become followers of what is good? </a:t>
            </a:r>
            <a:r>
              <a:rPr lang="en-US" sz="2600" b="1" baseline="30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14 </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But even if you should suffer for righteousness’ sake, you are blessed. </a:t>
            </a:r>
            <a:r>
              <a:rPr lang="en-US" sz="26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And </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do not be afraid of their threats, nor be troubled</a:t>
            </a:r>
            <a:r>
              <a:rPr lang="en-US" sz="26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2600" b="1" baseline="30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15 </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But sanctify the Lord God in your hearts, </a:t>
            </a:r>
            <a:r>
              <a:rPr lang="en-US" sz="26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and always be ready to</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give a defense to everyone who asks you a reason for the hope that is in you, with meekness </a:t>
            </a:r>
            <a:r>
              <a:rPr lang="en-US" sz="26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and fear; </a:t>
            </a:r>
            <a:r>
              <a:rPr lang="en-US" sz="2600" b="1" baseline="30000" dirty="0" smtClean="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16</a:t>
            </a:r>
            <a:r>
              <a:rPr lang="en-US" sz="2600" b="1" baseline="300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having a good conscience, that when they defame you as evildoers, those who revile your good conduct in Christ may be ashamed.</a:t>
            </a:r>
            <a:r>
              <a:rPr lang="en-US" sz="2600" dirty="0">
                <a:solidFill>
                  <a:srgbClr val="FFFFFF"/>
                </a:solidFill>
                <a:effectLst>
                  <a:outerShdw blurRad="50800" dist="38100" dir="2700000" algn="tl" rotWithShape="0">
                    <a:schemeClr val="tx1">
                      <a:lumMod val="95000"/>
                      <a:lumOff val="5000"/>
                      <a:alpha val="43000"/>
                    </a:schemeClr>
                  </a:outerShdw>
                </a:effectLst>
                <a:latin typeface="Times New Roman"/>
                <a:cs typeface="Times New Roman"/>
              </a:rPr>
              <a:t> </a:t>
            </a: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lstStyle/>
          <a:p>
            <a:r>
              <a:rPr lang="en-US" b="1" dirty="0" smtClean="0">
                <a:solidFill>
                  <a:srgbClr val="FFFF00"/>
                </a:solidFill>
                <a:effectLst>
                  <a:outerShdw blurRad="50800" dist="38100" dir="2700000" algn="tl" rotWithShape="0">
                    <a:schemeClr val="tx1">
                      <a:lumMod val="95000"/>
                      <a:lumOff val="5000"/>
                      <a:alpha val="43000"/>
                    </a:schemeClr>
                  </a:outerShdw>
                </a:effectLst>
              </a:rPr>
              <a:t>Good Conduct &amp; Its Effect on World</a:t>
            </a:r>
            <a:endParaRPr lang="en-US" b="1" dirty="0">
              <a:solidFill>
                <a:srgbClr val="FFFF00"/>
              </a:solidFill>
              <a:effectLst>
                <a:outerShdw blurRad="50800" dist="38100" dir="2700000" algn="tl" rotWithShape="0">
                  <a:schemeClr val="tx1">
                    <a:lumMod val="95000"/>
                    <a:lumOff val="5000"/>
                    <a:alpha val="43000"/>
                  </a:schemeClr>
                </a:outerShdw>
              </a:effectLst>
            </a:endParaRPr>
          </a:p>
        </p:txBody>
      </p:sp>
      <p:sp>
        <p:nvSpPr>
          <p:cNvPr id="4" name="Content Placeholder 3"/>
          <p:cNvSpPr>
            <a:spLocks noGrp="1"/>
          </p:cNvSpPr>
          <p:nvPr>
            <p:ph idx="1"/>
          </p:nvPr>
        </p:nvSpPr>
        <p:spPr>
          <a:xfrm>
            <a:off x="0" y="990600"/>
            <a:ext cx="9220200" cy="5867400"/>
          </a:xfrm>
        </p:spPr>
        <p:txBody>
          <a:bodyPr>
            <a:normAutofit lnSpcReduction="10000"/>
          </a:bodyPr>
          <a:lstStyle/>
          <a:p>
            <a:pPr>
              <a:spcBef>
                <a:spcPts val="0"/>
              </a:spcBef>
              <a:spcAft>
                <a:spcPts val="600"/>
              </a:spcAft>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Demands Mindset of a Pilgrim in Foreign Land</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1 Pet. 1:17</a:t>
            </a:r>
            <a:r>
              <a:rPr lang="en-US" dirty="0" smtClean="0">
                <a:solidFill>
                  <a:schemeClr val="bg1"/>
                </a:solidFill>
                <a:effectLst>
                  <a:outerShdw blurRad="50800" dist="38100" dir="2700000" algn="tl" rotWithShape="0">
                    <a:schemeClr val="tx1">
                      <a:lumMod val="95000"/>
                      <a:lumOff val="5000"/>
                      <a:alpha val="43000"/>
                    </a:schemeClr>
                  </a:outerShdw>
                </a:effectLst>
              </a:rPr>
              <a:t>  Calling God “Father” changes view of home</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Heb. 11:13-16</a:t>
            </a:r>
            <a:r>
              <a:rPr lang="en-US" dirty="0" smtClean="0">
                <a:solidFill>
                  <a:schemeClr val="bg1"/>
                </a:solidFill>
                <a:effectLst>
                  <a:outerShdw blurRad="50800" dist="38100" dir="2700000" algn="tl" rotWithShape="0">
                    <a:schemeClr val="tx1">
                      <a:lumMod val="95000"/>
                      <a:lumOff val="5000"/>
                      <a:alpha val="43000"/>
                    </a:schemeClr>
                  </a:outerShdw>
                </a:effectLst>
              </a:rPr>
              <a:t>  Characters of faith have this mindset</a:t>
            </a:r>
          </a:p>
          <a:p>
            <a:pPr>
              <a:spcBef>
                <a:spcPts val="0"/>
              </a:spcBef>
              <a:spcAft>
                <a:spcPts val="600"/>
              </a:spcAft>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Demands Purity of Life</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1 Jn. 3:1-3</a:t>
            </a:r>
            <a:r>
              <a:rPr lang="en-US" b="1" dirty="0" smtClean="0">
                <a:solidFill>
                  <a:schemeClr val="bg1"/>
                </a:solidFill>
                <a:effectLst>
                  <a:outerShdw blurRad="50800" dist="38100" dir="2700000" algn="tl" rotWithShape="0">
                    <a:schemeClr val="tx1">
                      <a:lumMod val="95000"/>
                      <a:lumOff val="5000"/>
                      <a:alpha val="43000"/>
                    </a:schemeClr>
                  </a:outerShdw>
                </a:effectLst>
              </a:rPr>
              <a:t>  </a:t>
            </a:r>
            <a:r>
              <a:rPr lang="en-US" dirty="0" smtClean="0">
                <a:solidFill>
                  <a:schemeClr val="bg1"/>
                </a:solidFill>
                <a:effectLst>
                  <a:outerShdw blurRad="50800" dist="38100" dir="2700000" algn="tl" rotWithShape="0">
                    <a:schemeClr val="tx1">
                      <a:lumMod val="95000"/>
                      <a:lumOff val="5000"/>
                      <a:alpha val="43000"/>
                    </a:schemeClr>
                  </a:outerShdw>
                </a:effectLst>
              </a:rPr>
              <a:t>Being children of God calls for purification</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1 Jn. 5:18-19</a:t>
            </a:r>
            <a:r>
              <a:rPr lang="en-US" b="1" dirty="0" smtClean="0">
                <a:solidFill>
                  <a:schemeClr val="bg1"/>
                </a:solidFill>
                <a:effectLst>
                  <a:outerShdw blurRad="50800" dist="38100" dir="2700000" algn="tl" rotWithShape="0">
                    <a:schemeClr val="tx1">
                      <a:lumMod val="95000"/>
                      <a:lumOff val="5000"/>
                      <a:alpha val="43000"/>
                    </a:schemeClr>
                  </a:outerShdw>
                </a:effectLst>
              </a:rPr>
              <a:t>  </a:t>
            </a:r>
            <a:r>
              <a:rPr lang="en-US" dirty="0" smtClean="0">
                <a:solidFill>
                  <a:schemeClr val="bg1"/>
                </a:solidFill>
                <a:effectLst>
                  <a:outerShdw blurRad="50800" dist="38100" dir="2700000" algn="tl" rotWithShape="0">
                    <a:schemeClr val="tx1">
                      <a:lumMod val="95000"/>
                      <a:lumOff val="5000"/>
                      <a:alpha val="43000"/>
                    </a:schemeClr>
                  </a:outerShdw>
                </a:effectLst>
              </a:rPr>
              <a:t>Being born of God seen by different life</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Titus 2:7-8</a:t>
            </a:r>
            <a:r>
              <a:rPr lang="en-US" dirty="0" smtClean="0">
                <a:solidFill>
                  <a:schemeClr val="bg1"/>
                </a:solidFill>
                <a:effectLst>
                  <a:outerShdw blurRad="50800" dist="38100" dir="2700000" algn="tl" rotWithShape="0">
                    <a:schemeClr val="tx1">
                      <a:lumMod val="95000"/>
                      <a:lumOff val="5000"/>
                      <a:alpha val="43000"/>
                    </a:schemeClr>
                  </a:outerShdw>
                </a:effectLst>
              </a:rPr>
              <a:t>  “Having nothing evil to say of you”</a:t>
            </a:r>
          </a:p>
          <a:p>
            <a:pPr>
              <a:spcBef>
                <a:spcPts val="0"/>
              </a:spcBef>
              <a:spcAft>
                <a:spcPts val="600"/>
              </a:spcAft>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Demands Stand for Truth in Presence of Ungodly</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Phil. 2:15</a:t>
            </a:r>
            <a:r>
              <a:rPr lang="en-US" b="1" dirty="0" smtClean="0">
                <a:solidFill>
                  <a:schemeClr val="bg1"/>
                </a:solidFill>
                <a:effectLst>
                  <a:outerShdw blurRad="50800" dist="38100" dir="2700000" algn="tl" rotWithShape="0">
                    <a:schemeClr val="tx1">
                      <a:lumMod val="95000"/>
                      <a:lumOff val="5000"/>
                      <a:alpha val="43000"/>
                    </a:schemeClr>
                  </a:outerShdw>
                </a:effectLst>
              </a:rPr>
              <a:t>  </a:t>
            </a:r>
            <a:r>
              <a:rPr lang="en-US" dirty="0" smtClean="0">
                <a:solidFill>
                  <a:schemeClr val="bg1"/>
                </a:solidFill>
                <a:effectLst>
                  <a:outerShdw blurRad="50800" dist="38100" dir="2700000" algn="tl" rotWithShape="0">
                    <a:schemeClr val="tx1">
                      <a:lumMod val="95000"/>
                      <a:lumOff val="5000"/>
                      <a:alpha val="43000"/>
                    </a:schemeClr>
                  </a:outerShdw>
                </a:effectLst>
              </a:rPr>
              <a:t>“In midst of a crooked &amp; perverse generation”</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2 Tim. 4:17-18</a:t>
            </a:r>
            <a:r>
              <a:rPr lang="en-US" dirty="0" smtClean="0">
                <a:solidFill>
                  <a:schemeClr val="bg1"/>
                </a:solidFill>
                <a:effectLst>
                  <a:outerShdw blurRad="50800" dist="38100" dir="2700000" algn="tl" rotWithShape="0">
                    <a:schemeClr val="tx1">
                      <a:lumMod val="95000"/>
                      <a:lumOff val="5000"/>
                      <a:alpha val="43000"/>
                    </a:schemeClr>
                  </a:outerShdw>
                </a:effectLst>
              </a:rPr>
              <a:t>  Example of Paul (cf. </a:t>
            </a:r>
            <a:r>
              <a:rPr lang="en-US" b="1" i="1" dirty="0" smtClean="0">
                <a:solidFill>
                  <a:srgbClr val="FFFF66"/>
                </a:solidFill>
                <a:effectLst>
                  <a:outerShdw blurRad="50800" dist="38100" dir="2700000" algn="tl" rotWithShape="0">
                    <a:schemeClr val="tx1">
                      <a:lumMod val="95000"/>
                      <a:lumOff val="5000"/>
                      <a:alpha val="43000"/>
                    </a:schemeClr>
                  </a:outerShdw>
                </a:effectLst>
              </a:rPr>
              <a:t>2 Tim. 4:1-5</a:t>
            </a:r>
            <a:r>
              <a:rPr lang="en-US" dirty="0" smtClean="0">
                <a:solidFill>
                  <a:schemeClr val="bg1"/>
                </a:solidFill>
                <a:effectLst>
                  <a:outerShdw blurRad="50800" dist="38100" dir="2700000" algn="tl" rotWithShape="0">
                    <a:schemeClr val="tx1">
                      <a:lumMod val="95000"/>
                      <a:lumOff val="5000"/>
                      <a:alpha val="43000"/>
                    </a:schemeClr>
                  </a:outerShdw>
                </a:effectLst>
              </a:rPr>
              <a:t>)</a:t>
            </a:r>
          </a:p>
          <a:p>
            <a:pPr lvl="1">
              <a:spcBef>
                <a:spcPts val="0"/>
              </a:spcBef>
              <a:spcAft>
                <a:spcPts val="600"/>
              </a:spcAft>
              <a:buClr>
                <a:srgbClr val="66FFFF"/>
              </a:buClr>
            </a:pPr>
            <a:r>
              <a:rPr lang="en-US" b="1" dirty="0" smtClean="0">
                <a:solidFill>
                  <a:srgbClr val="FFFF66"/>
                </a:solidFill>
                <a:effectLst>
                  <a:outerShdw blurRad="50800" dist="38100" dir="2700000" algn="tl" rotWithShape="0">
                    <a:schemeClr val="tx1">
                      <a:lumMod val="95000"/>
                      <a:lumOff val="5000"/>
                      <a:alpha val="43000"/>
                    </a:schemeClr>
                  </a:outerShdw>
                </a:effectLst>
              </a:rPr>
              <a:t>Dan. 1-3</a:t>
            </a:r>
            <a:r>
              <a:rPr lang="en-US" b="1" dirty="0" smtClean="0">
                <a:solidFill>
                  <a:schemeClr val="bg1"/>
                </a:solidFill>
                <a:effectLst>
                  <a:outerShdw blurRad="50800" dist="38100" dir="2700000" algn="tl" rotWithShape="0">
                    <a:schemeClr val="tx1">
                      <a:lumMod val="95000"/>
                      <a:lumOff val="5000"/>
                      <a:alpha val="43000"/>
                    </a:schemeClr>
                  </a:outerShdw>
                </a:effectLst>
              </a:rPr>
              <a:t>  </a:t>
            </a:r>
            <a:r>
              <a:rPr lang="en-US" dirty="0" smtClean="0">
                <a:solidFill>
                  <a:srgbClr val="FFFFFF"/>
                </a:solidFill>
                <a:effectLst>
                  <a:outerShdw blurRad="50800" dist="38100" dir="2700000" algn="tl" rotWithShape="0">
                    <a:schemeClr val="tx1">
                      <a:lumMod val="95000"/>
                      <a:lumOff val="5000"/>
                      <a:alpha val="43000"/>
                    </a:schemeClr>
                  </a:outerShdw>
                </a:effectLst>
              </a:rPr>
              <a:t>Daniel, Shadrach</a:t>
            </a:r>
            <a:r>
              <a:rPr lang="en-US" dirty="0">
                <a:solidFill>
                  <a:srgbClr val="FFFFFF"/>
                </a:solidFill>
                <a:effectLst>
                  <a:outerShdw blurRad="50800" dist="38100" dir="2700000" algn="tl" rotWithShape="0">
                    <a:schemeClr val="tx1">
                      <a:lumMod val="95000"/>
                      <a:lumOff val="5000"/>
                      <a:alpha val="43000"/>
                    </a:schemeClr>
                  </a:outerShdw>
                </a:effectLst>
              </a:rPr>
              <a:t>, Meshach &amp; </a:t>
            </a:r>
            <a:r>
              <a:rPr lang="en-US" dirty="0" smtClean="0">
                <a:solidFill>
                  <a:srgbClr val="FFFFFF"/>
                </a:solidFill>
                <a:effectLst>
                  <a:outerShdw blurRad="50800" dist="38100" dir="2700000" algn="tl" rotWithShape="0">
                    <a:schemeClr val="tx1">
                      <a:lumMod val="95000"/>
                      <a:lumOff val="5000"/>
                      <a:alpha val="43000"/>
                    </a:schemeClr>
                  </a:outerShdw>
                </a:effectLst>
              </a:rPr>
              <a:t>Abednego</a:t>
            </a:r>
            <a:endParaRPr lang="en-US" dirty="0">
              <a:solidFill>
                <a:srgbClr val="FFFFFF"/>
              </a:solidFill>
              <a:effectLst>
                <a:outerShdw blurRad="50800" dist="38100" dir="2700000" algn="tl" rotWithShape="0">
                  <a:schemeClr val="tx1">
                    <a:lumMod val="95000"/>
                    <a:lumOff val="5000"/>
                    <a:alpha val="43000"/>
                  </a:schemeClr>
                </a:outerShdw>
              </a:effectLst>
            </a:endParaRPr>
          </a:p>
          <a:p>
            <a:pPr>
              <a:spcBef>
                <a:spcPts val="0"/>
              </a:spcBef>
              <a:spcAft>
                <a:spcPts val="600"/>
              </a:spcAft>
              <a:buClr>
                <a:srgbClr val="FFFF00"/>
              </a:buClr>
            </a:pPr>
            <a:r>
              <a:rPr lang="en-US" b="1" dirty="0" smtClean="0">
                <a:solidFill>
                  <a:schemeClr val="bg1"/>
                </a:solidFill>
                <a:effectLst>
                  <a:outerShdw blurRad="50800" dist="38100" dir="2700000" algn="tl" rotWithShape="0">
                    <a:schemeClr val="tx1">
                      <a:lumMod val="95000"/>
                      <a:lumOff val="5000"/>
                      <a:alpha val="43000"/>
                    </a:schemeClr>
                  </a:outerShdw>
                </a:effectLst>
              </a:rPr>
              <a:t>Effect of Bringing Others to Lord (</a:t>
            </a:r>
            <a:r>
              <a:rPr lang="en-US" b="1" i="1" dirty="0" smtClean="0">
                <a:solidFill>
                  <a:srgbClr val="FFFF66"/>
                </a:solidFill>
                <a:effectLst>
                  <a:outerShdw blurRad="50800" dist="38100" dir="2700000" algn="tl" rotWithShape="0">
                    <a:schemeClr val="tx1">
                      <a:lumMod val="95000"/>
                      <a:lumOff val="5000"/>
                      <a:alpha val="43000"/>
                    </a:schemeClr>
                  </a:outerShdw>
                </a:effectLst>
              </a:rPr>
              <a:t>Matt. 5:13-16</a:t>
            </a:r>
            <a:r>
              <a:rPr lang="en-US" b="1" dirty="0" smtClean="0">
                <a:solidFill>
                  <a:schemeClr val="bg1"/>
                </a:solidFill>
                <a:effectLst>
                  <a:outerShdw blurRad="50800" dist="38100" dir="2700000" algn="tl" rotWithShape="0">
                    <a:schemeClr val="tx1">
                      <a:lumMod val="95000"/>
                      <a:lumOff val="5000"/>
                      <a:alpha val="43000"/>
                    </a:schemeClr>
                  </a:outerShdw>
                </a:effectLst>
              </a:rPr>
              <a:t>)</a:t>
            </a:r>
            <a:endParaRPr lang="en-US" b="1" dirty="0" smtClean="0">
              <a:solidFill>
                <a:schemeClr val="bg1"/>
              </a:solidFill>
              <a:effectLst>
                <a:outerShdw blurRad="50800" dist="38100" dir="2700000" algn="tl" rotWithShape="0">
                  <a:schemeClr val="tx1">
                    <a:lumMod val="95000"/>
                    <a:lumOff val="5000"/>
                    <a:alpha val="43000"/>
                  </a:schemeClr>
                </a:outerShdw>
              </a:effectLst>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4">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4">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anim calcmode="lin" valueType="num">
                                      <p:cBhvr>
                                        <p:cTn id="95"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201</Words>
  <Application>Microsoft Macintosh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Good Conduct &amp; Its Effect</vt:lpstr>
      <vt:lpstr>1st Peter 2:11-12</vt:lpstr>
      <vt:lpstr>Good Conduct &amp; Its Effect on World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18</cp:revision>
  <dcterms:created xsi:type="dcterms:W3CDTF">2017-02-11T14:18:26Z</dcterms:created>
  <dcterms:modified xsi:type="dcterms:W3CDTF">2017-11-05T13:35:25Z</dcterms:modified>
</cp:coreProperties>
</file>