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4442"/>
    <a:srgbClr val="006666"/>
    <a:srgbClr val="740000"/>
    <a:srgbClr val="460000"/>
    <a:srgbClr val="800000"/>
    <a:srgbClr val="1F3E00"/>
    <a:srgbClr val="336600"/>
    <a:srgbClr val="002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autoAdjust="0"/>
    <p:restoredTop sz="97288" autoAdjust="0"/>
  </p:normalViewPr>
  <p:slideViewPr>
    <p:cSldViewPr>
      <p:cViewPr varScale="1">
        <p:scale>
          <a:sx n="100" d="100"/>
          <a:sy n="100" d="100"/>
        </p:scale>
        <p:origin x="-63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DA55B8-B31E-4464-931A-579783C51DA1}" type="datetimeFigureOut">
              <a:rPr lang="en-US" smtClean="0"/>
              <a:t>11/4/17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DA55B8-B31E-4464-931A-579783C51DA1}" type="datetimeFigureOut">
              <a:rPr lang="en-US" smtClean="0"/>
              <a:t>11/4/17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A55B8-B31E-4464-931A-579783C51DA1}" type="datetimeFigureOut">
              <a:rPr lang="en-US" smtClean="0"/>
              <a:t>11/4/17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11/4/17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11/4/17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11/4/17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666"/>
            </a:gs>
            <a:gs pos="50000">
              <a:srgbClr val="004442"/>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11/4/17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90750"/>
            <a:ext cx="9144000" cy="2762250"/>
          </a:xfrm>
        </p:spPr>
        <p:txBody>
          <a:bodyPr>
            <a:noAutofit/>
          </a:bodyPr>
          <a:lstStyle/>
          <a:p>
            <a:r>
              <a:rPr lang="en-US" sz="8000" b="1" dirty="0" smtClean="0">
                <a:solidFill>
                  <a:srgbClr val="FFFF00"/>
                </a:solidFill>
                <a:effectLst>
                  <a:outerShdw blurRad="50800" dist="38100" dir="2700000" algn="tl" rotWithShape="0">
                    <a:schemeClr val="tx1">
                      <a:lumMod val="95000"/>
                      <a:lumOff val="5000"/>
                      <a:alpha val="43000"/>
                    </a:schemeClr>
                  </a:outerShdw>
                </a:effectLst>
              </a:rPr>
              <a:t>Letting God’s Peace Guard Our Hearts</a:t>
            </a:r>
            <a:endParaRPr lang="en-US" sz="8000" b="1" dirty="0">
              <a:solidFill>
                <a:srgbClr val="FFFF00"/>
              </a:solidFill>
              <a:effectLst>
                <a:outerShdw blurRad="50800" dist="38100" dir="2700000" algn="tl" rotWithShape="0">
                  <a:schemeClr val="tx1">
                    <a:lumMod val="95000"/>
                    <a:lumOff val="5000"/>
                    <a:alpha val="43000"/>
                  </a:schemeClr>
                </a:outerShdw>
              </a:effectLst>
            </a:endParaRPr>
          </a:p>
        </p:txBody>
      </p:sp>
      <p:sp>
        <p:nvSpPr>
          <p:cNvPr id="3" name="Subtitle 2"/>
          <p:cNvSpPr>
            <a:spLocks noGrp="1"/>
          </p:cNvSpPr>
          <p:nvPr>
            <p:ph type="subTitle" idx="1"/>
          </p:nvPr>
        </p:nvSpPr>
        <p:spPr>
          <a:xfrm>
            <a:off x="1371600" y="5257800"/>
            <a:ext cx="6400800" cy="1600200"/>
          </a:xfrm>
        </p:spPr>
        <p:txBody>
          <a:bodyPr>
            <a:normAutofit/>
          </a:bodyPr>
          <a:lstStyle/>
          <a:p>
            <a:r>
              <a:rPr lang="en-US" sz="5200" b="1" i="1" dirty="0" smtClean="0">
                <a:solidFill>
                  <a:schemeClr val="bg1"/>
                </a:solidFill>
                <a:effectLst>
                  <a:outerShdw blurRad="50800" dist="38100" dir="2700000" algn="tl" rotWithShape="0">
                    <a:schemeClr val="tx1">
                      <a:lumMod val="95000"/>
                      <a:lumOff val="5000"/>
                      <a:alpha val="43000"/>
                    </a:schemeClr>
                  </a:outerShdw>
                </a:effectLst>
              </a:rPr>
              <a:t>Philippians 4:6-9</a:t>
            </a:r>
            <a:endParaRPr lang="en-US" sz="5200" b="1" i="1" dirty="0">
              <a:solidFill>
                <a:schemeClr val="bg1"/>
              </a:solidFill>
              <a:effectLst>
                <a:outerShdw blurRad="50800" dist="38100" dir="2700000" algn="tl" rotWithShape="0">
                  <a:schemeClr val="tx1">
                    <a:lumMod val="95000"/>
                    <a:lumOff val="5000"/>
                    <a:alpha val="43000"/>
                  </a:schemeClr>
                </a:outerShdw>
              </a:effectLst>
            </a:endParaRPr>
          </a:p>
        </p:txBody>
      </p:sp>
      <p:pic>
        <p:nvPicPr>
          <p:cNvPr id="4" name="Picture 3" descr="Pray More_Worry Les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0" y="0"/>
            <a:ext cx="2209800" cy="2209800"/>
          </a:xfrm>
          <a:prstGeom prst="rect">
            <a:avLst/>
          </a:prstGeom>
        </p:spPr>
      </p:pic>
      <p:pic>
        <p:nvPicPr>
          <p:cNvPr id="5" name="Picture 4" descr="Phil_4_6-7.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600" y="0"/>
            <a:ext cx="3314700" cy="2209800"/>
          </a:xfrm>
          <a:prstGeom prst="rect">
            <a:avLst/>
          </a:prstGeom>
        </p:spPr>
      </p:pic>
      <p:pic>
        <p:nvPicPr>
          <p:cNvPr id="6" name="Picture 5" descr="Word-Heart.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22310" y="1"/>
            <a:ext cx="2321689" cy="2209800"/>
          </a:xfrm>
          <a:prstGeom prst="rect">
            <a:avLst/>
          </a:prstGeom>
        </p:spPr>
      </p:pic>
    </p:spTree>
    <p:extLst>
      <p:ext uri="{BB962C8B-B14F-4D97-AF65-F5344CB8AC3E}">
        <p14:creationId xmlns:p14="http://schemas.microsoft.com/office/powerpoint/2010/main" val="18982932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solidFill>
                  <a:srgbClr val="FFFF00"/>
                </a:solidFill>
                <a:effectLst>
                  <a:outerShdw blurRad="50800" dist="38100" dir="2700000" algn="tl" rotWithShape="0">
                    <a:srgbClr val="000000">
                      <a:alpha val="43000"/>
                    </a:srgbClr>
                  </a:outerShdw>
                </a:effectLst>
              </a:rPr>
              <a:t>Philippians 4:6-9</a:t>
            </a:r>
            <a:endParaRPr lang="en-US" b="1" dirty="0">
              <a:solidFill>
                <a:srgbClr val="FFFF00"/>
              </a:solidFill>
              <a:effectLst>
                <a:outerShdw blurRad="50800" dist="38100" dir="2700000" algn="tl" rotWithShape="0">
                  <a:srgbClr val="000000">
                    <a:alpha val="43000"/>
                  </a:srgbClr>
                </a:outerShdw>
              </a:effectLst>
            </a:endParaRPr>
          </a:p>
        </p:txBody>
      </p:sp>
      <p:sp>
        <p:nvSpPr>
          <p:cNvPr id="4" name="TextBox 3"/>
          <p:cNvSpPr txBox="1"/>
          <p:nvPr/>
        </p:nvSpPr>
        <p:spPr>
          <a:xfrm>
            <a:off x="304800" y="1143000"/>
            <a:ext cx="8686800" cy="5262980"/>
          </a:xfrm>
          <a:prstGeom prst="rect">
            <a:avLst/>
          </a:prstGeom>
          <a:noFill/>
        </p:spPr>
        <p:txBody>
          <a:bodyPr wrap="square" rtlCol="0">
            <a:spAutoFit/>
          </a:bodyPr>
          <a:lstStyle/>
          <a:p>
            <a:r>
              <a:rPr lang="en-US" sz="2800" b="1" baseline="300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6 </a:t>
            </a:r>
            <a:r>
              <a:rPr lang="en-US" sz="28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Be anxious for nothing, but in everything by prayer and supplication, with thanksgiving, let your requests be made known to God; </a:t>
            </a:r>
            <a:r>
              <a:rPr lang="en-US" sz="2800" b="1" baseline="300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7 </a:t>
            </a:r>
            <a:r>
              <a:rPr lang="en-US" sz="28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and the peace of God, which surpasses all understanding, will guard your hearts and minds through Christ Jesus. </a:t>
            </a:r>
            <a:r>
              <a:rPr lang="en-US" sz="2800" b="1" baseline="300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8 </a:t>
            </a:r>
            <a:r>
              <a:rPr lang="en-US" sz="28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Finally, brethren, whatever things are true, whatever things are noble, whatever things are just, whatever things are pure, whatever things are lovely, whatever things are of good report, if there is any virtue and if there is anything praiseworthy — meditate on these things. </a:t>
            </a:r>
            <a:r>
              <a:rPr lang="en-US" sz="2800" b="1" baseline="300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9</a:t>
            </a:r>
            <a:r>
              <a:rPr lang="en-US" sz="28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 The things which you learned and received and heard and saw in me, these do, and the God of peace will be with you.</a:t>
            </a:r>
            <a:r>
              <a:rPr lang="en-US" sz="28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 </a:t>
            </a:r>
            <a:endParaRPr lang="en-US" sz="28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endParaRPr>
          </a:p>
        </p:txBody>
      </p:sp>
    </p:spTree>
    <p:extLst>
      <p:ext uri="{BB962C8B-B14F-4D97-AF65-F5344CB8AC3E}">
        <p14:creationId xmlns:p14="http://schemas.microsoft.com/office/powerpoint/2010/main" val="285779681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990600"/>
          </a:xfrm>
        </p:spPr>
        <p:txBody>
          <a:bodyPr>
            <a:normAutofit/>
          </a:bodyPr>
          <a:lstStyle/>
          <a:p>
            <a:r>
              <a:rPr lang="en-US" sz="4300" b="1" dirty="0" smtClean="0">
                <a:solidFill>
                  <a:srgbClr val="FFFF00"/>
                </a:solidFill>
                <a:effectLst>
                  <a:outerShdw blurRad="50800" dist="38100" dir="2700000" algn="tl" rotWithShape="0">
                    <a:schemeClr val="tx1">
                      <a:lumMod val="95000"/>
                      <a:lumOff val="5000"/>
                      <a:alpha val="43000"/>
                    </a:schemeClr>
                  </a:outerShdw>
                </a:effectLst>
              </a:rPr>
              <a:t>In Order to Let God’s Peace Guard…</a:t>
            </a:r>
            <a:endParaRPr lang="en-US" sz="4300" b="1" dirty="0">
              <a:solidFill>
                <a:srgbClr val="FFFF00"/>
              </a:solidFill>
              <a:effectLst>
                <a:outerShdw blurRad="50800" dist="38100" dir="2700000" algn="tl" rotWithShape="0">
                  <a:schemeClr val="tx1">
                    <a:lumMod val="95000"/>
                    <a:lumOff val="5000"/>
                    <a:alpha val="43000"/>
                  </a:schemeClr>
                </a:outerShdw>
              </a:effectLst>
            </a:endParaRPr>
          </a:p>
        </p:txBody>
      </p:sp>
      <p:sp>
        <p:nvSpPr>
          <p:cNvPr id="4" name="Content Placeholder 3"/>
          <p:cNvSpPr>
            <a:spLocks noGrp="1"/>
          </p:cNvSpPr>
          <p:nvPr>
            <p:ph idx="1"/>
          </p:nvPr>
        </p:nvSpPr>
        <p:spPr>
          <a:xfrm>
            <a:off x="0" y="914400"/>
            <a:ext cx="9144000" cy="5943600"/>
          </a:xfrm>
        </p:spPr>
        <p:txBody>
          <a:bodyPr>
            <a:normAutofit fontScale="92500" lnSpcReduction="10000"/>
          </a:bodyPr>
          <a:lstStyle/>
          <a:p>
            <a:pPr>
              <a:buClr>
                <a:srgbClr val="FFFF00"/>
              </a:buClr>
            </a:pPr>
            <a:r>
              <a:rPr lang="en-US" b="1" dirty="0" smtClean="0">
                <a:solidFill>
                  <a:schemeClr val="bg1"/>
                </a:solidFill>
                <a:effectLst>
                  <a:outerShdw blurRad="50800" dist="38100" dir="2700000" algn="tl" rotWithShape="0">
                    <a:schemeClr val="tx1">
                      <a:lumMod val="95000"/>
                      <a:lumOff val="5000"/>
                      <a:alpha val="43000"/>
                    </a:schemeClr>
                  </a:outerShdw>
                </a:effectLst>
              </a:rPr>
              <a:t>Let Prayer Replace Anxiety (</a:t>
            </a:r>
            <a:r>
              <a:rPr lang="en-US" b="1" dirty="0" smtClean="0">
                <a:solidFill>
                  <a:srgbClr val="FFFF00"/>
                </a:solidFill>
                <a:effectLst>
                  <a:outerShdw blurRad="50800" dist="38100" dir="2700000" algn="tl" rotWithShape="0">
                    <a:schemeClr val="tx1">
                      <a:lumMod val="95000"/>
                      <a:lumOff val="5000"/>
                      <a:alpha val="43000"/>
                    </a:schemeClr>
                  </a:outerShdw>
                </a:effectLst>
              </a:rPr>
              <a:t>v. 6</a:t>
            </a:r>
            <a:r>
              <a:rPr lang="en-US" b="1" dirty="0" smtClean="0">
                <a:solidFill>
                  <a:schemeClr val="bg1"/>
                </a:solidFill>
                <a:effectLst>
                  <a:outerShdw blurRad="50800" dist="38100" dir="2700000" algn="tl" rotWithShape="0">
                    <a:schemeClr val="tx1">
                      <a:lumMod val="95000"/>
                      <a:lumOff val="5000"/>
                      <a:alpha val="43000"/>
                    </a:schemeClr>
                  </a:outerShdw>
                </a:effectLst>
              </a:rPr>
              <a:t>)</a:t>
            </a:r>
          </a:p>
          <a:p>
            <a:pPr lvl="1">
              <a:buClr>
                <a:schemeClr val="accent6">
                  <a:lumMod val="20000"/>
                  <a:lumOff val="80000"/>
                </a:schemeClr>
              </a:buClr>
            </a:pPr>
            <a:r>
              <a:rPr lang="en-US" b="1" i="1" dirty="0" smtClean="0">
                <a:solidFill>
                  <a:srgbClr val="FFFF66"/>
                </a:solidFill>
                <a:effectLst>
                  <a:outerShdw blurRad="50800" dist="38100" dir="2700000" algn="tl" rotWithShape="0">
                    <a:schemeClr val="tx1">
                      <a:lumMod val="95000"/>
                      <a:lumOff val="5000"/>
                      <a:alpha val="43000"/>
                    </a:schemeClr>
                  </a:outerShdw>
                </a:effectLst>
              </a:rPr>
              <a:t>1 Pet. 5:7  </a:t>
            </a:r>
            <a:r>
              <a:rPr lang="en-US" dirty="0" smtClean="0">
                <a:solidFill>
                  <a:schemeClr val="bg1"/>
                </a:solidFill>
                <a:effectLst>
                  <a:outerShdw blurRad="50800" dist="38100" dir="2700000" algn="tl" rotWithShape="0">
                    <a:schemeClr val="tx1">
                      <a:lumMod val="95000"/>
                      <a:lumOff val="5000"/>
                      <a:alpha val="43000"/>
                    </a:schemeClr>
                  </a:outerShdw>
                </a:effectLst>
              </a:rPr>
              <a:t>Cast </a:t>
            </a:r>
            <a:r>
              <a:rPr lang="en-US" b="1" u="sng" cap="small" dirty="0" smtClean="0">
                <a:solidFill>
                  <a:schemeClr val="bg1"/>
                </a:solidFill>
                <a:effectLst>
                  <a:outerShdw blurRad="50800" dist="38100" dir="2700000" algn="tl" rotWithShape="0">
                    <a:schemeClr val="tx1">
                      <a:lumMod val="95000"/>
                      <a:lumOff val="5000"/>
                      <a:alpha val="43000"/>
                    </a:schemeClr>
                  </a:outerShdw>
                </a:effectLst>
              </a:rPr>
              <a:t>all</a:t>
            </a:r>
            <a:r>
              <a:rPr lang="en-US" dirty="0" smtClean="0">
                <a:solidFill>
                  <a:schemeClr val="bg1"/>
                </a:solidFill>
                <a:effectLst>
                  <a:outerShdw blurRad="50800" dist="38100" dir="2700000" algn="tl" rotWithShape="0">
                    <a:schemeClr val="tx1">
                      <a:lumMod val="95000"/>
                      <a:lumOff val="5000"/>
                      <a:alpha val="43000"/>
                    </a:schemeClr>
                  </a:outerShdw>
                </a:effectLst>
              </a:rPr>
              <a:t> cares on God</a:t>
            </a:r>
          </a:p>
          <a:p>
            <a:pPr lvl="1">
              <a:buClr>
                <a:schemeClr val="accent6">
                  <a:lumMod val="20000"/>
                  <a:lumOff val="80000"/>
                </a:schemeClr>
              </a:buClr>
            </a:pPr>
            <a:r>
              <a:rPr lang="en-US" b="1" i="1" dirty="0" smtClean="0">
                <a:solidFill>
                  <a:srgbClr val="FFFF66"/>
                </a:solidFill>
                <a:effectLst>
                  <a:outerShdw blurRad="50800" dist="38100" dir="2700000" algn="tl" rotWithShape="0">
                    <a:schemeClr val="tx1">
                      <a:lumMod val="95000"/>
                      <a:lumOff val="5000"/>
                      <a:alpha val="43000"/>
                    </a:schemeClr>
                  </a:outerShdw>
                </a:effectLst>
              </a:rPr>
              <a:t>Luke 12:22-30</a:t>
            </a:r>
            <a:r>
              <a:rPr lang="en-US" dirty="0" smtClean="0">
                <a:solidFill>
                  <a:schemeClr val="bg1"/>
                </a:solidFill>
                <a:effectLst>
                  <a:outerShdw blurRad="50800" dist="38100" dir="2700000" algn="tl" rotWithShape="0">
                    <a:schemeClr val="tx1">
                      <a:lumMod val="95000"/>
                      <a:lumOff val="5000"/>
                      <a:alpha val="43000"/>
                    </a:schemeClr>
                  </a:outerShdw>
                </a:effectLst>
              </a:rPr>
              <a:t>  “Nor have an anxious mind” – Trust God</a:t>
            </a:r>
          </a:p>
          <a:p>
            <a:pPr lvl="1">
              <a:buClr>
                <a:schemeClr val="accent6">
                  <a:lumMod val="20000"/>
                  <a:lumOff val="80000"/>
                </a:schemeClr>
              </a:buClr>
            </a:pPr>
            <a:r>
              <a:rPr lang="en-US" b="1" i="1" dirty="0" smtClean="0">
                <a:solidFill>
                  <a:srgbClr val="FFFF66"/>
                </a:solidFill>
                <a:effectLst>
                  <a:outerShdw blurRad="50800" dist="38100" dir="2700000" algn="tl" rotWithShape="0">
                    <a:schemeClr val="tx1">
                      <a:lumMod val="95000"/>
                      <a:lumOff val="5000"/>
                      <a:alpha val="43000"/>
                    </a:schemeClr>
                  </a:outerShdw>
                </a:effectLst>
              </a:rPr>
              <a:t>1 Thess. 5:16-18  </a:t>
            </a:r>
            <a:r>
              <a:rPr lang="en-US" dirty="0" smtClean="0">
                <a:solidFill>
                  <a:schemeClr val="bg1"/>
                </a:solidFill>
                <a:effectLst>
                  <a:outerShdw blurRad="50800" dist="38100" dir="2700000" algn="tl" rotWithShape="0">
                    <a:schemeClr val="tx1">
                      <a:lumMod val="95000"/>
                      <a:lumOff val="5000"/>
                      <a:alpha val="43000"/>
                    </a:schemeClr>
                  </a:outerShdw>
                </a:effectLst>
              </a:rPr>
              <a:t>Prayer is tied to life of rejoicing</a:t>
            </a:r>
          </a:p>
          <a:p>
            <a:pPr>
              <a:buClr>
                <a:srgbClr val="FFFF00"/>
              </a:buClr>
            </a:pPr>
            <a:r>
              <a:rPr lang="en-US" b="1" dirty="0" smtClean="0">
                <a:solidFill>
                  <a:schemeClr val="bg1"/>
                </a:solidFill>
                <a:effectLst>
                  <a:outerShdw blurRad="50800" dist="38100" dir="2700000" algn="tl" rotWithShape="0">
                    <a:schemeClr val="tx1">
                      <a:lumMod val="95000"/>
                      <a:lumOff val="5000"/>
                      <a:alpha val="43000"/>
                    </a:schemeClr>
                  </a:outerShdw>
                </a:effectLst>
              </a:rPr>
              <a:t>Let Christ Replace Self (</a:t>
            </a:r>
            <a:r>
              <a:rPr lang="en-US" b="1" dirty="0" smtClean="0">
                <a:solidFill>
                  <a:srgbClr val="FFFF00"/>
                </a:solidFill>
                <a:effectLst>
                  <a:outerShdw blurRad="50800" dist="38100" dir="2700000" algn="tl" rotWithShape="0">
                    <a:schemeClr val="tx1">
                      <a:lumMod val="95000"/>
                      <a:lumOff val="5000"/>
                      <a:alpha val="43000"/>
                    </a:schemeClr>
                  </a:outerShdw>
                </a:effectLst>
              </a:rPr>
              <a:t>v. 7</a:t>
            </a:r>
            <a:r>
              <a:rPr lang="en-US" b="1" dirty="0" smtClean="0">
                <a:solidFill>
                  <a:schemeClr val="bg1"/>
                </a:solidFill>
                <a:effectLst>
                  <a:outerShdw blurRad="50800" dist="38100" dir="2700000" algn="tl" rotWithShape="0">
                    <a:schemeClr val="tx1">
                      <a:lumMod val="95000"/>
                      <a:lumOff val="5000"/>
                      <a:alpha val="43000"/>
                    </a:schemeClr>
                  </a:outerShdw>
                </a:effectLst>
              </a:rPr>
              <a:t>)</a:t>
            </a:r>
          </a:p>
          <a:p>
            <a:pPr lvl="1">
              <a:buClr>
                <a:schemeClr val="accent6">
                  <a:lumMod val="20000"/>
                  <a:lumOff val="80000"/>
                </a:schemeClr>
              </a:buClr>
            </a:pPr>
            <a:r>
              <a:rPr lang="en-US" b="1" i="1" dirty="0" smtClean="0">
                <a:solidFill>
                  <a:srgbClr val="FFFF66"/>
                </a:solidFill>
                <a:effectLst>
                  <a:outerShdw blurRad="50800" dist="38100" dir="2700000" algn="tl" rotWithShape="0">
                    <a:schemeClr val="tx1">
                      <a:lumMod val="95000"/>
                      <a:lumOff val="5000"/>
                      <a:alpha val="43000"/>
                    </a:schemeClr>
                  </a:outerShdw>
                </a:effectLst>
              </a:rPr>
              <a:t>Gal. 2:20  </a:t>
            </a:r>
            <a:r>
              <a:rPr lang="en-US" dirty="0" smtClean="0">
                <a:solidFill>
                  <a:schemeClr val="bg1"/>
                </a:solidFill>
                <a:effectLst>
                  <a:outerShdw blurRad="50800" dist="38100" dir="2700000" algn="tl" rotWithShape="0">
                    <a:schemeClr val="tx1">
                      <a:lumMod val="95000"/>
                      <a:lumOff val="5000"/>
                      <a:alpha val="43000"/>
                    </a:schemeClr>
                  </a:outerShdw>
                </a:effectLst>
              </a:rPr>
              <a:t>“It is no longer I who live, but Christ lives in me”</a:t>
            </a:r>
            <a:endParaRPr lang="en-US" b="1" i="1" dirty="0" smtClean="0">
              <a:solidFill>
                <a:srgbClr val="FFFF66"/>
              </a:solidFill>
              <a:effectLst>
                <a:outerShdw blurRad="50800" dist="38100" dir="2700000" algn="tl" rotWithShape="0">
                  <a:schemeClr val="tx1">
                    <a:lumMod val="95000"/>
                    <a:lumOff val="5000"/>
                    <a:alpha val="43000"/>
                  </a:schemeClr>
                </a:outerShdw>
              </a:effectLst>
            </a:endParaRPr>
          </a:p>
          <a:p>
            <a:pPr lvl="1">
              <a:buClr>
                <a:schemeClr val="accent6">
                  <a:lumMod val="20000"/>
                  <a:lumOff val="80000"/>
                </a:schemeClr>
              </a:buClr>
            </a:pPr>
            <a:r>
              <a:rPr lang="en-US" b="1" i="1" dirty="0" smtClean="0">
                <a:solidFill>
                  <a:srgbClr val="FFFF66"/>
                </a:solidFill>
                <a:effectLst>
                  <a:outerShdw blurRad="50800" dist="38100" dir="2700000" algn="tl" rotWithShape="0">
                    <a:schemeClr val="tx1">
                      <a:lumMod val="95000"/>
                      <a:lumOff val="5000"/>
                      <a:alpha val="43000"/>
                    </a:schemeClr>
                  </a:outerShdw>
                </a:effectLst>
              </a:rPr>
              <a:t>John 14:27  </a:t>
            </a:r>
            <a:r>
              <a:rPr lang="en-US" dirty="0" smtClean="0">
                <a:solidFill>
                  <a:schemeClr val="bg1"/>
                </a:solidFill>
                <a:effectLst>
                  <a:outerShdw blurRad="50800" dist="38100" dir="2700000" algn="tl" rotWithShape="0">
                    <a:schemeClr val="tx1">
                      <a:lumMod val="95000"/>
                      <a:lumOff val="5000"/>
                      <a:alpha val="43000"/>
                    </a:schemeClr>
                  </a:outerShdw>
                </a:effectLst>
              </a:rPr>
              <a:t>Jesus promised, “My peace I give to you”</a:t>
            </a:r>
          </a:p>
          <a:p>
            <a:pPr lvl="1">
              <a:buClr>
                <a:schemeClr val="accent6">
                  <a:lumMod val="20000"/>
                  <a:lumOff val="80000"/>
                </a:schemeClr>
              </a:buClr>
            </a:pPr>
            <a:r>
              <a:rPr lang="en-US" b="1" i="1" dirty="0" smtClean="0">
                <a:solidFill>
                  <a:srgbClr val="FFFF66"/>
                </a:solidFill>
                <a:effectLst>
                  <a:outerShdw blurRad="50800" dist="38100" dir="2700000" algn="tl" rotWithShape="0">
                    <a:schemeClr val="tx1">
                      <a:lumMod val="95000"/>
                      <a:lumOff val="5000"/>
                      <a:alpha val="43000"/>
                    </a:schemeClr>
                  </a:outerShdw>
                </a:effectLst>
              </a:rPr>
              <a:t>Acts 10:36  </a:t>
            </a:r>
            <a:r>
              <a:rPr lang="en-US" dirty="0" smtClean="0">
                <a:solidFill>
                  <a:schemeClr val="bg1"/>
                </a:solidFill>
                <a:effectLst>
                  <a:outerShdw blurRad="50800" dist="38100" dir="2700000" algn="tl" rotWithShape="0">
                    <a:schemeClr val="tx1">
                      <a:lumMod val="95000"/>
                      <a:lumOff val="5000"/>
                      <a:alpha val="43000"/>
                    </a:schemeClr>
                  </a:outerShdw>
                </a:effectLst>
              </a:rPr>
              <a:t>“Preaching peace through Jesus Christ”</a:t>
            </a:r>
          </a:p>
          <a:p>
            <a:pPr lvl="1">
              <a:buClr>
                <a:schemeClr val="accent6">
                  <a:lumMod val="20000"/>
                  <a:lumOff val="80000"/>
                </a:schemeClr>
              </a:buClr>
            </a:pPr>
            <a:r>
              <a:rPr lang="en-US" b="1" i="1" dirty="0" smtClean="0">
                <a:solidFill>
                  <a:srgbClr val="FFFF66"/>
                </a:solidFill>
                <a:effectLst>
                  <a:outerShdw blurRad="50800" dist="38100" dir="2700000" algn="tl" rotWithShape="0">
                    <a:schemeClr val="tx1">
                      <a:lumMod val="95000"/>
                      <a:lumOff val="5000"/>
                      <a:alpha val="43000"/>
                    </a:schemeClr>
                  </a:outerShdw>
                </a:effectLst>
              </a:rPr>
              <a:t>Rom. 5:1-2 </a:t>
            </a:r>
            <a:r>
              <a:rPr lang="en-US" dirty="0" smtClean="0">
                <a:solidFill>
                  <a:schemeClr val="bg1"/>
                </a:solidFill>
                <a:effectLst>
                  <a:outerShdw blurRad="50800" dist="38100" dir="2700000" algn="tl" rotWithShape="0">
                    <a:schemeClr val="tx1">
                      <a:lumMod val="95000"/>
                      <a:lumOff val="5000"/>
                      <a:alpha val="43000"/>
                    </a:schemeClr>
                  </a:outerShdw>
                </a:effectLst>
              </a:rPr>
              <a:t>Peace obtained as justified in Christ </a:t>
            </a:r>
            <a:r>
              <a:rPr lang="en-US" sz="2600" dirty="0" smtClean="0">
                <a:solidFill>
                  <a:schemeClr val="bg1"/>
                </a:solidFill>
                <a:effectLst>
                  <a:outerShdw blurRad="50800" dist="38100" dir="2700000" algn="tl" rotWithShape="0">
                    <a:schemeClr val="tx1">
                      <a:lumMod val="95000"/>
                      <a:lumOff val="5000"/>
                      <a:alpha val="43000"/>
                    </a:schemeClr>
                  </a:outerShdw>
                </a:effectLst>
              </a:rPr>
              <a:t>(</a:t>
            </a:r>
            <a:r>
              <a:rPr lang="en-US" sz="2600" b="1" i="1" dirty="0" smtClean="0">
                <a:solidFill>
                  <a:srgbClr val="FFFF66"/>
                </a:solidFill>
                <a:effectLst>
                  <a:outerShdw blurRad="50800" dist="38100" dir="2700000" algn="tl" rotWithShape="0">
                    <a:schemeClr val="tx1">
                      <a:lumMod val="95000"/>
                      <a:lumOff val="5000"/>
                      <a:alpha val="43000"/>
                    </a:schemeClr>
                  </a:outerShdw>
                </a:effectLst>
              </a:rPr>
              <a:t>Col. 1:19-20</a:t>
            </a:r>
            <a:r>
              <a:rPr lang="en-US" sz="2600" dirty="0" smtClean="0">
                <a:solidFill>
                  <a:schemeClr val="bg1"/>
                </a:solidFill>
                <a:effectLst>
                  <a:outerShdw blurRad="50800" dist="38100" dir="2700000" algn="tl" rotWithShape="0">
                    <a:schemeClr val="tx1">
                      <a:lumMod val="95000"/>
                      <a:lumOff val="5000"/>
                      <a:alpha val="43000"/>
                    </a:schemeClr>
                  </a:outerShdw>
                </a:effectLst>
              </a:rPr>
              <a:t>)</a:t>
            </a:r>
            <a:endParaRPr lang="en-US" dirty="0" smtClean="0">
              <a:solidFill>
                <a:schemeClr val="bg1"/>
              </a:solidFill>
              <a:effectLst>
                <a:outerShdw blurRad="50800" dist="38100" dir="2700000" algn="tl" rotWithShape="0">
                  <a:schemeClr val="tx1">
                    <a:lumMod val="95000"/>
                    <a:lumOff val="5000"/>
                    <a:alpha val="43000"/>
                  </a:schemeClr>
                </a:outerShdw>
              </a:effectLst>
            </a:endParaRPr>
          </a:p>
          <a:p>
            <a:pPr>
              <a:buClr>
                <a:srgbClr val="FFFF00"/>
              </a:buClr>
            </a:pPr>
            <a:r>
              <a:rPr lang="en-US" b="1" dirty="0" smtClean="0">
                <a:solidFill>
                  <a:schemeClr val="bg1"/>
                </a:solidFill>
                <a:effectLst>
                  <a:outerShdw blurRad="50800" dist="38100" dir="2700000" algn="tl" rotWithShape="0">
                    <a:schemeClr val="tx1">
                      <a:lumMod val="95000"/>
                      <a:lumOff val="5000"/>
                      <a:alpha val="43000"/>
                    </a:schemeClr>
                  </a:outerShdw>
                </a:effectLst>
              </a:rPr>
              <a:t>Let Scripture Replace Worldly Thought (</a:t>
            </a:r>
            <a:r>
              <a:rPr lang="en-US" b="1" dirty="0" smtClean="0">
                <a:solidFill>
                  <a:srgbClr val="FFFF00"/>
                </a:solidFill>
                <a:effectLst>
                  <a:outerShdw blurRad="50800" dist="38100" dir="2700000" algn="tl" rotWithShape="0">
                    <a:schemeClr val="tx1">
                      <a:lumMod val="95000"/>
                      <a:lumOff val="5000"/>
                      <a:alpha val="43000"/>
                    </a:schemeClr>
                  </a:outerShdw>
                </a:effectLst>
              </a:rPr>
              <a:t>vs. 8-9</a:t>
            </a:r>
            <a:r>
              <a:rPr lang="en-US" b="1" dirty="0" smtClean="0">
                <a:solidFill>
                  <a:schemeClr val="bg1"/>
                </a:solidFill>
                <a:effectLst>
                  <a:outerShdw blurRad="50800" dist="38100" dir="2700000" algn="tl" rotWithShape="0">
                    <a:schemeClr val="tx1">
                      <a:lumMod val="95000"/>
                      <a:lumOff val="5000"/>
                      <a:alpha val="43000"/>
                    </a:schemeClr>
                  </a:outerShdw>
                </a:effectLst>
              </a:rPr>
              <a:t>)</a:t>
            </a:r>
          </a:p>
          <a:p>
            <a:pPr lvl="1">
              <a:buClr>
                <a:schemeClr val="accent6">
                  <a:lumMod val="20000"/>
                  <a:lumOff val="80000"/>
                </a:schemeClr>
              </a:buClr>
            </a:pPr>
            <a:r>
              <a:rPr lang="en-US" b="1" i="1" dirty="0" smtClean="0">
                <a:solidFill>
                  <a:srgbClr val="FFFF66"/>
                </a:solidFill>
                <a:effectLst>
                  <a:outerShdw blurRad="50800" dist="38100" dir="2700000" algn="tl" rotWithShape="0">
                    <a:schemeClr val="tx1">
                      <a:lumMod val="95000"/>
                      <a:lumOff val="5000"/>
                      <a:alpha val="43000"/>
                    </a:schemeClr>
                  </a:outerShdw>
                </a:effectLst>
              </a:rPr>
              <a:t>Psa. 25:4-5  </a:t>
            </a:r>
            <a:r>
              <a:rPr lang="en-US" dirty="0" smtClean="0">
                <a:solidFill>
                  <a:schemeClr val="bg1"/>
                </a:solidFill>
                <a:effectLst>
                  <a:outerShdw blurRad="50800" dist="38100" dir="2700000" algn="tl" rotWithShape="0">
                    <a:schemeClr val="tx1">
                      <a:lumMod val="95000"/>
                      <a:lumOff val="5000"/>
                      <a:alpha val="43000"/>
                    </a:schemeClr>
                  </a:outerShdw>
                </a:effectLst>
              </a:rPr>
              <a:t>Mind of faithful one is on His word</a:t>
            </a:r>
          </a:p>
          <a:p>
            <a:pPr lvl="1">
              <a:buClr>
                <a:schemeClr val="accent6">
                  <a:lumMod val="20000"/>
                  <a:lumOff val="80000"/>
                </a:schemeClr>
              </a:buClr>
            </a:pPr>
            <a:r>
              <a:rPr lang="en-US" b="1" i="1" dirty="0" smtClean="0">
                <a:solidFill>
                  <a:srgbClr val="FFFF66"/>
                </a:solidFill>
                <a:effectLst>
                  <a:outerShdw blurRad="50800" dist="38100" dir="2700000" algn="tl" rotWithShape="0">
                    <a:schemeClr val="tx1">
                      <a:lumMod val="95000"/>
                      <a:lumOff val="5000"/>
                      <a:alpha val="43000"/>
                    </a:schemeClr>
                  </a:outerShdw>
                </a:effectLst>
              </a:rPr>
              <a:t>Psa. 119:162-165  </a:t>
            </a:r>
            <a:r>
              <a:rPr lang="en-US" dirty="0" smtClean="0">
                <a:solidFill>
                  <a:schemeClr val="bg1"/>
                </a:solidFill>
                <a:effectLst>
                  <a:outerShdw blurRad="50800" dist="38100" dir="2700000" algn="tl" rotWithShape="0">
                    <a:schemeClr val="tx1">
                      <a:lumMod val="95000"/>
                      <a:lumOff val="5000"/>
                      <a:alpha val="43000"/>
                    </a:schemeClr>
                  </a:outerShdw>
                </a:effectLst>
              </a:rPr>
              <a:t>Love of God’s word brings joy &amp; peace</a:t>
            </a:r>
          </a:p>
          <a:p>
            <a:pPr lvl="1">
              <a:buClr>
                <a:schemeClr val="accent6">
                  <a:lumMod val="20000"/>
                  <a:lumOff val="80000"/>
                </a:schemeClr>
              </a:buClr>
            </a:pPr>
            <a:r>
              <a:rPr lang="en-US" b="1" i="1" dirty="0" smtClean="0">
                <a:solidFill>
                  <a:srgbClr val="FFFF66"/>
                </a:solidFill>
                <a:effectLst>
                  <a:outerShdw blurRad="50800" dist="38100" dir="2700000" algn="tl" rotWithShape="0">
                    <a:schemeClr val="tx1">
                      <a:lumMod val="95000"/>
                      <a:lumOff val="5000"/>
                      <a:alpha val="43000"/>
                    </a:schemeClr>
                  </a:outerShdw>
                </a:effectLst>
              </a:rPr>
              <a:t>Col. 3:15-17 </a:t>
            </a:r>
            <a:r>
              <a:rPr lang="en-US" dirty="0" smtClean="0">
                <a:solidFill>
                  <a:schemeClr val="bg1"/>
                </a:solidFill>
                <a:effectLst>
                  <a:outerShdw blurRad="50800" dist="38100" dir="2700000" algn="tl" rotWithShape="0">
                    <a:schemeClr val="tx1">
                      <a:lumMod val="95000"/>
                      <a:lumOff val="5000"/>
                      <a:alpha val="43000"/>
                    </a:schemeClr>
                  </a:outerShdw>
                </a:effectLst>
              </a:rPr>
              <a:t>Peace of God is tied to word indwelling us</a:t>
            </a:r>
          </a:p>
        </p:txBody>
      </p:sp>
    </p:spTree>
    <p:extLst>
      <p:ext uri="{BB962C8B-B14F-4D97-AF65-F5344CB8AC3E}">
        <p14:creationId xmlns:p14="http://schemas.microsoft.com/office/powerpoint/2010/main" val="20754640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p:cTn id="3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p:cTn id="43"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4">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p:cTn id="55"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4">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p:cTn id="61"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62" dur="500" fill="hold"/>
                                        <p:tgtEl>
                                          <p:spTgt spid="4">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p:cTn id="67"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68" dur="500" fill="hold"/>
                                        <p:tgtEl>
                                          <p:spTgt spid="4">
                                            <p:txEl>
                                              <p:pRg st="10" end="10"/>
                                            </p:txEl>
                                          </p:spTgt>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4">
                                            <p:txEl>
                                              <p:pRg st="11" end="11"/>
                                            </p:txEl>
                                          </p:spTgt>
                                        </p:tgtEl>
                                        <p:attrNameLst>
                                          <p:attrName>style.visibility</p:attrName>
                                        </p:attrNameLst>
                                      </p:cBhvr>
                                      <p:to>
                                        <p:strVal val="visible"/>
                                      </p:to>
                                    </p:set>
                                    <p:anim calcmode="lin" valueType="num">
                                      <p:cBhvr>
                                        <p:cTn id="73"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74" dur="500" fill="hold"/>
                                        <p:tgtEl>
                                          <p:spTgt spid="4">
                                            <p:txEl>
                                              <p:pRg st="11" end="11"/>
                                            </p:txEl>
                                          </p:spTgt>
                                        </p:tgtEl>
                                        <p:attrNameLst>
                                          <p:attrName>ppt_h</p:attrName>
                                        </p:attrNameLst>
                                      </p:cBhvr>
                                      <p:tavLst>
                                        <p:tav tm="0">
                                          <p:val>
                                            <p:flt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4">
                                            <p:txEl>
                                              <p:pRg st="12" end="12"/>
                                            </p:txEl>
                                          </p:spTgt>
                                        </p:tgtEl>
                                        <p:attrNameLst>
                                          <p:attrName>style.visibility</p:attrName>
                                        </p:attrNameLst>
                                      </p:cBhvr>
                                      <p:to>
                                        <p:strVal val="visible"/>
                                      </p:to>
                                    </p:set>
                                    <p:anim calcmode="lin" valueType="num">
                                      <p:cBhvr>
                                        <p:cTn id="79" dur="500" fill="hold"/>
                                        <p:tgtEl>
                                          <p:spTgt spid="4">
                                            <p:txEl>
                                              <p:pRg st="12" end="12"/>
                                            </p:txEl>
                                          </p:spTgt>
                                        </p:tgtEl>
                                        <p:attrNameLst>
                                          <p:attrName>ppt_w</p:attrName>
                                        </p:attrNameLst>
                                      </p:cBhvr>
                                      <p:tavLst>
                                        <p:tav tm="0">
                                          <p:val>
                                            <p:fltVal val="0"/>
                                          </p:val>
                                        </p:tav>
                                        <p:tav tm="100000">
                                          <p:val>
                                            <p:strVal val="#ppt_w"/>
                                          </p:val>
                                        </p:tav>
                                      </p:tavLst>
                                    </p:anim>
                                    <p:anim calcmode="lin" valueType="num">
                                      <p:cBhvr>
                                        <p:cTn id="80" dur="500" fill="hold"/>
                                        <p:tgtEl>
                                          <p:spTgt spid="4">
                                            <p:txEl>
                                              <p:pRg st="12" end="1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1131</TotalTime>
  <Words>213</Words>
  <Application>Microsoft Macintosh PowerPoint</Application>
  <PresentationFormat>On-screen Show (4:3)</PresentationFormat>
  <Paragraphs>18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Letting God’s Peace Guard Our Hearts</vt:lpstr>
      <vt:lpstr>Philippians 4:6-9</vt:lpstr>
      <vt:lpstr>In Order to Let God’s Peace Guard…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20</cp:revision>
  <dcterms:created xsi:type="dcterms:W3CDTF">2017-02-11T14:18:26Z</dcterms:created>
  <dcterms:modified xsi:type="dcterms:W3CDTF">2017-11-05T13:34:56Z</dcterms:modified>
</cp:coreProperties>
</file>