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442"/>
    <a:srgbClr val="006666"/>
    <a:srgbClr val="740000"/>
    <a:srgbClr val="460000"/>
    <a:srgbClr val="800000"/>
    <a:srgbClr val="1F3E00"/>
    <a:srgbClr val="336600"/>
    <a:srgbClr val="002600"/>
    <a:srgbClr val="003300"/>
    <a:srgbClr val="3818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600" autoAdjust="0"/>
  </p:normalViewPr>
  <p:slideViewPr>
    <p:cSldViewPr>
      <p:cViewPr varScale="1">
        <p:scale>
          <a:sx n="78" d="100"/>
          <a:sy n="78" d="100"/>
        </p:scale>
        <p:origin x="-78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CE7B3-F2EC-A54B-B14C-96D9AAEAEC11}" type="datetimeFigureOut">
              <a:rPr lang="en-US" smtClean="0"/>
              <a:t>10/28/17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CD992-CA8B-704A-A956-58FC8797B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41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CD992-CA8B-704A-A956-58FC8797B5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8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666"/>
            </a:gs>
            <a:gs pos="50000">
              <a:srgbClr val="004442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10/28/17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1"/>
            <a:ext cx="9144000" cy="2457450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 Single Purpose with Triple Action</a:t>
            </a:r>
            <a:endParaRPr lang="en-US" sz="8000" b="1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Philippians 3:7-14</a:t>
            </a:r>
            <a:endParaRPr lang="en-US" sz="5400" b="1" i="1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762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Philippians 3:7-14</a:t>
            </a:r>
            <a:endParaRPr lang="en-US" sz="4000" b="1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637321"/>
            <a:ext cx="8839200" cy="6220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7 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But what things were gain to me, these I have counted loss for Christ. 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8 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Yet indeed I also count all things loss for the excellence of the knowledge of Christ Jesus my Lord, for whom I have suffered the loss of all things, and count them as rubbish, that I may gain Christ 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9 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and be found in Him, not having my own righteousness, which is from the law, but that which is through faith in Christ, the righteousness which is from God 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by faith; </a:t>
            </a:r>
            <a:r>
              <a:rPr lang="en-US" sz="26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10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that I may know Him and the power of His resurrection, and the fellowship of His sufferings, being conformed to </a:t>
            </a:r>
            <a:r>
              <a:rPr lang="en-US" sz="2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His death, </a:t>
            </a:r>
            <a:r>
              <a:rPr lang="en-US" sz="26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11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if, by any means, I may attain to the resurrection from the dead. 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12 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Not that I have already attained, or am already perfected; but I press on, that I may lay hold of that for which Christ Jesus has also laid hold of me. 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13 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Brethren, I do not count myself to have apprehended; but one thing I do, forgetting those things which are behind and reaching forward to those things which are ahead, </a:t>
            </a:r>
            <a:r>
              <a:rPr lang="en-US" sz="26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14 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I press toward the goal for the prize of the upward call of God in Christ Jesus.</a:t>
            </a:r>
            <a:r>
              <a:rPr lang="en-US" sz="2600" dirty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2600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“One Thing I Do…”</a:t>
            </a:r>
            <a:endParaRPr lang="en-US" sz="4800" b="1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715000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</a:pP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cs typeface="Times New Roman" pitchFamily="18" charset="0"/>
              </a:rPr>
              <a:t>Forget the things which are behind</a:t>
            </a:r>
          </a:p>
          <a:p>
            <a:pPr lvl="1">
              <a:buClr>
                <a:srgbClr val="FFFFFF"/>
              </a:buClr>
              <a:buSzPct val="70000"/>
              <a:buFont typeface="Wingdings" pitchFamily="2" charset="2"/>
              <a:buChar char="Ø"/>
            </a:pPr>
            <a:r>
              <a:rPr lang="en-US" sz="32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cs typeface="Times New Roman" pitchFamily="18" charset="0"/>
              </a:rPr>
              <a:t>1 Tim. 1:12-</a:t>
            </a:r>
            <a:r>
              <a:rPr lang="en-US" sz="3200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cs typeface="Times New Roman" pitchFamily="18" charset="0"/>
              </a:rPr>
              <a:t>17  </a:t>
            </a:r>
            <a:r>
              <a:rPr lang="en-US" sz="3200" dirty="0" smtClean="0">
                <a:solidFill>
                  <a:schemeClr val="bg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cs typeface="Times New Roman" pitchFamily="18" charset="0"/>
              </a:rPr>
              <a:t>Paul saw forgiveness in Christ</a:t>
            </a:r>
            <a:endParaRPr lang="en-US" sz="3200" b="1" i="1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cs typeface="Times New Roman" pitchFamily="18" charset="0"/>
            </a:endParaRPr>
          </a:p>
          <a:p>
            <a:pPr lvl="1">
              <a:buClr>
                <a:srgbClr val="FFFFFF"/>
              </a:buClr>
              <a:buSzPct val="70000"/>
              <a:buFont typeface="Wingdings" pitchFamily="2" charset="2"/>
              <a:buChar char="Ø"/>
            </a:pPr>
            <a:r>
              <a:rPr lang="en-US" sz="32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cs typeface="Times New Roman" pitchFamily="18" charset="0"/>
              </a:rPr>
              <a:t>Psa. 103:11-</a:t>
            </a:r>
            <a:r>
              <a:rPr lang="en-US" sz="3200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cs typeface="Times New Roman" pitchFamily="18" charset="0"/>
              </a:rPr>
              <a:t>14  </a:t>
            </a:r>
            <a:r>
              <a:rPr lang="en-US" sz="3200" dirty="0" smtClean="0">
                <a:solidFill>
                  <a:srgbClr val="EEECE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cs typeface="Times New Roman" pitchFamily="18" charset="0"/>
              </a:rPr>
              <a:t>God pities man &amp; removes sin</a:t>
            </a:r>
            <a:endParaRPr lang="en-US" sz="3200" b="1" i="1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cs typeface="Times New Roman" pitchFamily="18" charset="0"/>
            </a:endParaRPr>
          </a:p>
          <a:p>
            <a:pPr>
              <a:buClr>
                <a:srgbClr val="FFFF00"/>
              </a:buClr>
            </a:pP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cs typeface="Times New Roman" pitchFamily="18" charset="0"/>
              </a:rPr>
              <a:t>Reach forward to the things which are ahead</a:t>
            </a:r>
          </a:p>
          <a:p>
            <a:pPr lvl="1">
              <a:buClr>
                <a:srgbClr val="FFFFFF"/>
              </a:buClr>
              <a:buSzPct val="70000"/>
              <a:buFont typeface="Wingdings" pitchFamily="2" charset="2"/>
              <a:buChar char="Ø"/>
            </a:pPr>
            <a:r>
              <a:rPr lang="en-US" sz="32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cs typeface="Times New Roman" pitchFamily="18" charset="0"/>
              </a:rPr>
              <a:t>1 Cor. 9:</a:t>
            </a:r>
            <a:r>
              <a:rPr lang="en-US" sz="3200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cs typeface="Times New Roman" pitchFamily="18" charset="0"/>
              </a:rPr>
              <a:t>24  </a:t>
            </a:r>
            <a:r>
              <a:rPr lang="en-US" sz="3200" dirty="0" smtClean="0">
                <a:solidFill>
                  <a:srgbClr val="EEECE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cs typeface="Times New Roman" pitchFamily="18" charset="0"/>
              </a:rPr>
              <a:t>Must run to obtain the prize</a:t>
            </a:r>
            <a:endParaRPr lang="en-US" sz="3200" b="1" i="1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cs typeface="Times New Roman" pitchFamily="18" charset="0"/>
            </a:endParaRPr>
          </a:p>
          <a:p>
            <a:pPr lvl="1">
              <a:buClr>
                <a:srgbClr val="FFFFFF"/>
              </a:buClr>
              <a:buSzPct val="70000"/>
              <a:buFont typeface="Wingdings" pitchFamily="2" charset="2"/>
              <a:buChar char="Ø"/>
            </a:pPr>
            <a:r>
              <a:rPr lang="en-US" sz="32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cs typeface="Times New Roman" pitchFamily="18" charset="0"/>
              </a:rPr>
              <a:t>Heb. 12:</a:t>
            </a:r>
            <a:r>
              <a:rPr lang="en-US" sz="3200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cs typeface="Times New Roman" pitchFamily="18" charset="0"/>
              </a:rPr>
              <a:t>1-2  </a:t>
            </a:r>
            <a:r>
              <a:rPr lang="en-US" sz="3200" dirty="0" smtClean="0">
                <a:solidFill>
                  <a:srgbClr val="EEECE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cs typeface="Times New Roman" pitchFamily="18" charset="0"/>
              </a:rPr>
              <a:t>Endure to end looking to Jesus</a:t>
            </a:r>
            <a:endParaRPr lang="en-US" sz="3200" dirty="0">
              <a:solidFill>
                <a:srgbClr val="FFFFFF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cs typeface="Times New Roman" pitchFamily="18" charset="0"/>
            </a:endParaRPr>
          </a:p>
          <a:p>
            <a:pPr>
              <a:buClr>
                <a:srgbClr val="FFFF00"/>
              </a:buClr>
            </a:pP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cs typeface="Times New Roman" pitchFamily="18" charset="0"/>
              </a:rPr>
              <a:t>Press on toward the goal for the prize…</a:t>
            </a:r>
          </a:p>
          <a:p>
            <a:pPr lvl="1">
              <a:buClr>
                <a:srgbClr val="FFFFFF"/>
              </a:buClr>
              <a:buSzPct val="70000"/>
              <a:buFont typeface="Wingdings" pitchFamily="2" charset="2"/>
              <a:buChar char="Ø"/>
            </a:pPr>
            <a:r>
              <a:rPr lang="en-US" sz="32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cs typeface="Times New Roman" pitchFamily="18" charset="0"/>
              </a:rPr>
              <a:t>2 Tim. 1:8-</a:t>
            </a:r>
            <a:r>
              <a:rPr lang="en-US" sz="3200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cs typeface="Times New Roman" pitchFamily="18" charset="0"/>
              </a:rPr>
              <a:t>12  </a:t>
            </a:r>
            <a:r>
              <a:rPr lang="en-US" sz="3200" dirty="0" smtClean="0">
                <a:solidFill>
                  <a:srgbClr val="EEECE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cs typeface="Times New Roman" pitchFamily="18" charset="0"/>
              </a:rPr>
              <a:t>Prize we seek is at resurrection</a:t>
            </a:r>
            <a:endParaRPr lang="en-US" sz="3200" b="1" i="1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cs typeface="Times New Roman" pitchFamily="18" charset="0"/>
            </a:endParaRPr>
          </a:p>
          <a:p>
            <a:pPr lvl="1">
              <a:buClr>
                <a:srgbClr val="FFFFFF"/>
              </a:buClr>
              <a:buSzPct val="70000"/>
              <a:buFont typeface="Wingdings" pitchFamily="2" charset="2"/>
              <a:buChar char="Ø"/>
            </a:pPr>
            <a:r>
              <a:rPr lang="en-US" sz="3200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cs typeface="Times New Roman" pitchFamily="18" charset="0"/>
              </a:rPr>
              <a:t>2 Tim. 4:</a:t>
            </a:r>
            <a:r>
              <a:rPr lang="en-US" sz="3200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cs typeface="Times New Roman" pitchFamily="18" charset="0"/>
              </a:rPr>
              <a:t>8  </a:t>
            </a:r>
            <a:r>
              <a:rPr lang="en-US" sz="3200" dirty="0" smtClean="0">
                <a:solidFill>
                  <a:srgbClr val="EEECE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cs typeface="Times New Roman" pitchFamily="18" charset="0"/>
              </a:rPr>
              <a:t>Crown of righteousness awaits at end</a:t>
            </a:r>
            <a:endParaRPr lang="en-US" sz="3200" dirty="0">
              <a:solidFill>
                <a:srgbClr val="FFFFFF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127</Words>
  <Application>Microsoft Macintosh PowerPoint</Application>
  <PresentationFormat>On-screen Show (4:3)</PresentationFormat>
  <Paragraphs>15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 Single Purpose with Triple Action</vt:lpstr>
      <vt:lpstr>Philippians 3:7-14</vt:lpstr>
      <vt:lpstr>“One Thing I Do…”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15</cp:revision>
  <dcterms:created xsi:type="dcterms:W3CDTF">2017-02-11T14:18:26Z</dcterms:created>
  <dcterms:modified xsi:type="dcterms:W3CDTF">2017-10-29T12:20:32Z</dcterms:modified>
</cp:coreProperties>
</file>