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19"/>
  </p:notesMasterIdLst>
  <p:handoutMasterIdLst>
    <p:handoutMasterId r:id="rId20"/>
  </p:handoutMasterIdLst>
  <p:sldIdLst>
    <p:sldId id="264" r:id="rId2"/>
    <p:sldId id="267" r:id="rId3"/>
    <p:sldId id="283" r:id="rId4"/>
    <p:sldId id="256" r:id="rId5"/>
    <p:sldId id="282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59" r:id="rId16"/>
    <p:sldId id="277" r:id="rId17"/>
    <p:sldId id="281" r:id="rId18"/>
  </p:sldIdLst>
  <p:sldSz cx="9144000" cy="6858000" type="letter"/>
  <p:notesSz cx="6858000" cy="9028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0FF80"/>
    <a:srgbClr val="FF6600"/>
    <a:srgbClr val="333300"/>
    <a:srgbClr val="666633"/>
    <a:srgbClr val="FFFFFF"/>
    <a:srgbClr val="CC6600"/>
    <a:srgbClr val="FF9933"/>
    <a:srgbClr val="FFFF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94595" autoAdjust="0"/>
  </p:normalViewPr>
  <p:slideViewPr>
    <p:cSldViewPr>
      <p:cViewPr varScale="1">
        <p:scale>
          <a:sx n="94" d="100"/>
          <a:sy n="94" d="100"/>
        </p:scale>
        <p:origin x="-11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30"/>
      </p:cViewPr>
      <p:guideLst>
        <p:guide orient="horz" pos="2844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2971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10600"/>
            <a:ext cx="2971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7F0D26F-D050-492F-986D-5BA3C0648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18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77863"/>
            <a:ext cx="4513262" cy="3384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77263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77263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29728E8-BCCD-4941-887D-74D0FD491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97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4C341F2-F01E-4072-A131-5D3DDE6CBD1D}" type="slidenum">
              <a:rPr lang="en-US" sz="1200" smtClean="0">
                <a:latin typeface="Times New Roman" pitchFamily="18" charset="0"/>
              </a:rPr>
              <a:pPr/>
              <a:t>4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(Some will “quit” a sinful practice for other reasons than God and conscience - Alcohol, drugs, lying, stealing, cheating… etc)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4FE9A-0BDB-4FF6-B8FD-170CA379BC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86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A800A-B604-4E8B-9B78-4BEF59E92B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5131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7D8DB-E74D-464C-88BE-C066B6738B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386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CFC9C-6795-4444-B843-C4BC18F65A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739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71093-A0C0-448B-B6F0-D4BC484A9B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8864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271AD-1BC2-4037-96AE-4F79B13255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469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50257-51A3-4964-9005-1D9D282C53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70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E4128-F4E1-40E0-A8C4-61077A1976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852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9AD60-7A06-410E-B812-A0B65BEE2D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824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9C217-347F-473E-9084-CA41BE0037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789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0CC5D-9DA5-473D-ABFE-F5DA29E569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35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6633"/>
            </a:gs>
            <a:gs pos="100000">
              <a:srgbClr val="000000"/>
            </a:gs>
            <a:gs pos="50000">
              <a:srgbClr val="333300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024powerbacks2.jpg                                            000F47A0 Monkeybox                      985CFB00: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92EEE626-863C-42EB-992A-1C3878B1E5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99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993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993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993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993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993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993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993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99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FF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6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6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6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6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828800"/>
          </a:xfrm>
        </p:spPr>
        <p:txBody>
          <a:bodyPr/>
          <a:lstStyle/>
          <a:p>
            <a:r>
              <a:rPr lang="en-US" sz="82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Unless You Repent</a:t>
            </a:r>
            <a:endParaRPr lang="en-US" sz="8200" dirty="0" smtClean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600200"/>
            <a:ext cx="9144000" cy="1143000"/>
          </a:xfrm>
        </p:spPr>
        <p:txBody>
          <a:bodyPr/>
          <a:lstStyle/>
          <a:p>
            <a:r>
              <a:rPr lang="en-US" sz="60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Luke 13:1-</a:t>
            </a:r>
            <a:r>
              <a:rPr lang="en-US" sz="54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  <p:pic>
        <p:nvPicPr>
          <p:cNvPr id="2" name="Picture 1" descr="Repe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971800"/>
            <a:ext cx="3810000" cy="381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2 Corinthians 7:10-11</a:t>
            </a:r>
            <a:endParaRPr lang="en-US" sz="480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524000"/>
            <a:ext cx="90678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>
                <a:solidFill>
                  <a:srgbClr val="FFFFFF"/>
                </a:solidFill>
              </a:rPr>
              <a:t>10 </a:t>
            </a:r>
            <a:r>
              <a:rPr lang="en-US" sz="3600" dirty="0">
                <a:solidFill>
                  <a:srgbClr val="FFFFFF"/>
                </a:solidFill>
              </a:rPr>
              <a:t>For </a:t>
            </a:r>
            <a:r>
              <a:rPr lang="en-US" sz="3600" dirty="0">
                <a:solidFill>
                  <a:srgbClr val="FFFF99"/>
                </a:solidFill>
              </a:rPr>
              <a:t>godly sorrow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9933"/>
                </a:solidFill>
              </a:rPr>
              <a:t>produces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repentance</a:t>
            </a:r>
            <a:r>
              <a:rPr lang="en-US" sz="3600" dirty="0" smtClean="0">
                <a:solidFill>
                  <a:srgbClr val="FFFFFF"/>
                </a:solidFill>
              </a:rPr>
              <a:t> leading to salvation, not </a:t>
            </a:r>
            <a:r>
              <a:rPr lang="en-US" sz="3600" dirty="0">
                <a:solidFill>
                  <a:srgbClr val="FFFFFF"/>
                </a:solidFill>
              </a:rPr>
              <a:t>to be regretted; but the sorrow of the world produces death. </a:t>
            </a:r>
            <a:r>
              <a:rPr lang="en-US" sz="3600" b="1" baseline="30000" dirty="0">
                <a:solidFill>
                  <a:srgbClr val="FFFFFF"/>
                </a:solidFill>
              </a:rPr>
              <a:t>11 </a:t>
            </a:r>
            <a:r>
              <a:rPr lang="en-US" sz="3600" dirty="0">
                <a:solidFill>
                  <a:srgbClr val="FFFFFF"/>
                </a:solidFill>
              </a:rPr>
              <a:t>For observe this very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thing,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that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you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sorrowed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in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a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FFFF"/>
                </a:solidFill>
              </a:rPr>
              <a:t>godly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FFFF"/>
                </a:solidFill>
              </a:rPr>
              <a:t>manner: What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00"/>
                </a:solidFill>
              </a:rPr>
              <a:t>diligence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it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produced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in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you, what </a:t>
            </a:r>
            <a:r>
              <a:rPr lang="en-US" sz="3600" dirty="0">
                <a:solidFill>
                  <a:srgbClr val="FFFF00"/>
                </a:solidFill>
              </a:rPr>
              <a:t>clearing</a:t>
            </a:r>
            <a:r>
              <a:rPr lang="en-US" sz="3600" dirty="0">
                <a:solidFill>
                  <a:srgbClr val="FFFFFF"/>
                </a:solidFill>
              </a:rPr>
              <a:t> of yourselves</a:t>
            </a:r>
            <a:r>
              <a:rPr lang="en-US" sz="3600" dirty="0" smtClean="0">
                <a:solidFill>
                  <a:srgbClr val="FFFFFF"/>
                </a:solidFill>
              </a:rPr>
              <a:t>, what </a:t>
            </a:r>
            <a:r>
              <a:rPr lang="en-US" sz="3600" dirty="0" smtClean="0">
                <a:solidFill>
                  <a:srgbClr val="FFFF00"/>
                </a:solidFill>
              </a:rPr>
              <a:t>indignation</a:t>
            </a:r>
            <a:r>
              <a:rPr lang="en-US" sz="3600" dirty="0" smtClean="0">
                <a:solidFill>
                  <a:srgbClr val="FFFFFF"/>
                </a:solidFill>
              </a:rPr>
              <a:t>, what fear, what vehement </a:t>
            </a:r>
            <a:r>
              <a:rPr lang="en-US" sz="3600" dirty="0">
                <a:solidFill>
                  <a:srgbClr val="FFFFFF"/>
                </a:solidFill>
              </a:rPr>
              <a:t>desire, what zeal, what vindication! In all things you proved yourselves to be clear in this matter.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7190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2 Corinthians 7:10-11</a:t>
            </a:r>
            <a:endParaRPr lang="en-US" sz="480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524000"/>
            <a:ext cx="90678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>
                <a:solidFill>
                  <a:srgbClr val="FFFFFF"/>
                </a:solidFill>
              </a:rPr>
              <a:t>10 </a:t>
            </a:r>
            <a:r>
              <a:rPr lang="en-US" sz="3600" dirty="0">
                <a:solidFill>
                  <a:srgbClr val="FFFFFF"/>
                </a:solidFill>
              </a:rPr>
              <a:t>For </a:t>
            </a:r>
            <a:r>
              <a:rPr lang="en-US" sz="3600" dirty="0">
                <a:solidFill>
                  <a:srgbClr val="FFFF99"/>
                </a:solidFill>
              </a:rPr>
              <a:t>godly sorrow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9933"/>
                </a:solidFill>
              </a:rPr>
              <a:t>produces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repentance</a:t>
            </a:r>
            <a:r>
              <a:rPr lang="en-US" sz="3600" dirty="0" smtClean="0">
                <a:solidFill>
                  <a:srgbClr val="FFFFFF"/>
                </a:solidFill>
              </a:rPr>
              <a:t> leading to salvation, not </a:t>
            </a:r>
            <a:r>
              <a:rPr lang="en-US" sz="3600" dirty="0">
                <a:solidFill>
                  <a:srgbClr val="FFFFFF"/>
                </a:solidFill>
              </a:rPr>
              <a:t>to be regretted; but the sorrow of the world produces death. </a:t>
            </a:r>
            <a:r>
              <a:rPr lang="en-US" sz="3600" b="1" baseline="30000" dirty="0">
                <a:solidFill>
                  <a:srgbClr val="FFFFFF"/>
                </a:solidFill>
              </a:rPr>
              <a:t>11 </a:t>
            </a:r>
            <a:r>
              <a:rPr lang="en-US" sz="3600" dirty="0">
                <a:solidFill>
                  <a:srgbClr val="FFFFFF"/>
                </a:solidFill>
              </a:rPr>
              <a:t>For observe this very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thing,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that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you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sorrowed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in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a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FFFF"/>
                </a:solidFill>
              </a:rPr>
              <a:t>godly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FFFF"/>
                </a:solidFill>
              </a:rPr>
              <a:t>manner: What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00"/>
                </a:solidFill>
              </a:rPr>
              <a:t>diligence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it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produced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in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you, what </a:t>
            </a:r>
            <a:r>
              <a:rPr lang="en-US" sz="3600" dirty="0">
                <a:solidFill>
                  <a:srgbClr val="FFFF00"/>
                </a:solidFill>
              </a:rPr>
              <a:t>clearing</a:t>
            </a:r>
            <a:r>
              <a:rPr lang="en-US" sz="3600" dirty="0">
                <a:solidFill>
                  <a:srgbClr val="FFFFFF"/>
                </a:solidFill>
              </a:rPr>
              <a:t> of yourselves</a:t>
            </a:r>
            <a:r>
              <a:rPr lang="en-US" sz="3600" dirty="0" smtClean="0">
                <a:solidFill>
                  <a:srgbClr val="FFFFFF"/>
                </a:solidFill>
              </a:rPr>
              <a:t>, what </a:t>
            </a:r>
            <a:r>
              <a:rPr lang="en-US" sz="3600" dirty="0" smtClean="0">
                <a:solidFill>
                  <a:srgbClr val="FFFF00"/>
                </a:solidFill>
              </a:rPr>
              <a:t>indignation</a:t>
            </a:r>
            <a:r>
              <a:rPr lang="en-US" sz="3600" dirty="0" smtClean="0">
                <a:solidFill>
                  <a:srgbClr val="FFFFFF"/>
                </a:solidFill>
              </a:rPr>
              <a:t>, what </a:t>
            </a:r>
            <a:r>
              <a:rPr lang="en-US" sz="3600" dirty="0" smtClean="0">
                <a:solidFill>
                  <a:srgbClr val="FFFF00"/>
                </a:solidFill>
              </a:rPr>
              <a:t>fear</a:t>
            </a:r>
            <a:r>
              <a:rPr lang="en-US" sz="3600" dirty="0" smtClean="0">
                <a:solidFill>
                  <a:srgbClr val="FFFFFF"/>
                </a:solidFill>
              </a:rPr>
              <a:t>, what vehement </a:t>
            </a:r>
            <a:r>
              <a:rPr lang="en-US" sz="3600" dirty="0">
                <a:solidFill>
                  <a:srgbClr val="FFFFFF"/>
                </a:solidFill>
              </a:rPr>
              <a:t>desire, what zeal, what vindication! In all things you proved yourselves to be clear in this matter.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361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2 Corinthians 7:10-11</a:t>
            </a:r>
            <a:endParaRPr lang="en-US" sz="480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524000"/>
            <a:ext cx="90678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>
                <a:solidFill>
                  <a:srgbClr val="FFFFFF"/>
                </a:solidFill>
              </a:rPr>
              <a:t>10 </a:t>
            </a:r>
            <a:r>
              <a:rPr lang="en-US" sz="3600" dirty="0">
                <a:solidFill>
                  <a:srgbClr val="FFFFFF"/>
                </a:solidFill>
              </a:rPr>
              <a:t>For </a:t>
            </a:r>
            <a:r>
              <a:rPr lang="en-US" sz="3600" dirty="0">
                <a:solidFill>
                  <a:srgbClr val="FFFF99"/>
                </a:solidFill>
              </a:rPr>
              <a:t>godly sorrow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9933"/>
                </a:solidFill>
              </a:rPr>
              <a:t>produces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repentance</a:t>
            </a:r>
            <a:r>
              <a:rPr lang="en-US" sz="3600" dirty="0" smtClean="0">
                <a:solidFill>
                  <a:srgbClr val="FFFFFF"/>
                </a:solidFill>
              </a:rPr>
              <a:t> leading to salvation, not </a:t>
            </a:r>
            <a:r>
              <a:rPr lang="en-US" sz="3600" dirty="0">
                <a:solidFill>
                  <a:srgbClr val="FFFFFF"/>
                </a:solidFill>
              </a:rPr>
              <a:t>to be regretted; but the sorrow of the world produces death. </a:t>
            </a:r>
            <a:r>
              <a:rPr lang="en-US" sz="3600" b="1" baseline="30000" dirty="0">
                <a:solidFill>
                  <a:srgbClr val="FFFFFF"/>
                </a:solidFill>
              </a:rPr>
              <a:t>11 </a:t>
            </a:r>
            <a:r>
              <a:rPr lang="en-US" sz="3600" dirty="0">
                <a:solidFill>
                  <a:srgbClr val="FFFFFF"/>
                </a:solidFill>
              </a:rPr>
              <a:t>For observe this very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thing,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that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you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sorrowed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in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a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FFFF"/>
                </a:solidFill>
              </a:rPr>
              <a:t>godly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FFFF"/>
                </a:solidFill>
              </a:rPr>
              <a:t>manner: What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00"/>
                </a:solidFill>
              </a:rPr>
              <a:t>diligence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it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produced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in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you, what </a:t>
            </a:r>
            <a:r>
              <a:rPr lang="en-US" sz="3600" dirty="0">
                <a:solidFill>
                  <a:srgbClr val="FFFF00"/>
                </a:solidFill>
              </a:rPr>
              <a:t>clearing</a:t>
            </a:r>
            <a:r>
              <a:rPr lang="en-US" sz="3600" dirty="0">
                <a:solidFill>
                  <a:srgbClr val="FFFFFF"/>
                </a:solidFill>
              </a:rPr>
              <a:t> of yourselves</a:t>
            </a:r>
            <a:r>
              <a:rPr lang="en-US" sz="3600" dirty="0" smtClean="0">
                <a:solidFill>
                  <a:srgbClr val="FFFFFF"/>
                </a:solidFill>
              </a:rPr>
              <a:t>, what </a:t>
            </a:r>
            <a:r>
              <a:rPr lang="en-US" sz="3600" dirty="0" smtClean="0">
                <a:solidFill>
                  <a:srgbClr val="FFFF00"/>
                </a:solidFill>
              </a:rPr>
              <a:t>indignation</a:t>
            </a:r>
            <a:r>
              <a:rPr lang="en-US" sz="3600" dirty="0" smtClean="0">
                <a:solidFill>
                  <a:srgbClr val="FFFFFF"/>
                </a:solidFill>
              </a:rPr>
              <a:t>, what </a:t>
            </a:r>
            <a:r>
              <a:rPr lang="en-US" sz="3600" dirty="0" smtClean="0">
                <a:solidFill>
                  <a:srgbClr val="FFFF00"/>
                </a:solidFill>
              </a:rPr>
              <a:t>fear</a:t>
            </a:r>
            <a:r>
              <a:rPr lang="en-US" sz="3600" dirty="0" smtClean="0">
                <a:solidFill>
                  <a:srgbClr val="FFFFFF"/>
                </a:solidFill>
              </a:rPr>
              <a:t>, what </a:t>
            </a:r>
            <a:r>
              <a:rPr lang="en-US" sz="3600" dirty="0" smtClean="0">
                <a:solidFill>
                  <a:srgbClr val="FFFF00"/>
                </a:solidFill>
              </a:rPr>
              <a:t>vehement </a:t>
            </a:r>
            <a:r>
              <a:rPr lang="en-US" sz="3600" dirty="0">
                <a:solidFill>
                  <a:srgbClr val="FFFF00"/>
                </a:solidFill>
              </a:rPr>
              <a:t>desire</a:t>
            </a:r>
            <a:r>
              <a:rPr lang="en-US" sz="3600" dirty="0">
                <a:solidFill>
                  <a:srgbClr val="FFFFFF"/>
                </a:solidFill>
              </a:rPr>
              <a:t>, what zeal, what vindication! In all things you proved yourselves to be clear in this matter.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5412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2 Corinthians 7:10-11</a:t>
            </a:r>
            <a:endParaRPr lang="en-US" sz="480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524000"/>
            <a:ext cx="90678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>
                <a:solidFill>
                  <a:srgbClr val="FFFFFF"/>
                </a:solidFill>
              </a:rPr>
              <a:t>10 </a:t>
            </a:r>
            <a:r>
              <a:rPr lang="en-US" sz="3600" dirty="0">
                <a:solidFill>
                  <a:srgbClr val="FFFFFF"/>
                </a:solidFill>
              </a:rPr>
              <a:t>For </a:t>
            </a:r>
            <a:r>
              <a:rPr lang="en-US" sz="3600" dirty="0">
                <a:solidFill>
                  <a:srgbClr val="FFFF99"/>
                </a:solidFill>
              </a:rPr>
              <a:t>godly sorrow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9933"/>
                </a:solidFill>
              </a:rPr>
              <a:t>produces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repentance</a:t>
            </a:r>
            <a:r>
              <a:rPr lang="en-US" sz="3600" dirty="0" smtClean="0">
                <a:solidFill>
                  <a:srgbClr val="FFFFFF"/>
                </a:solidFill>
              </a:rPr>
              <a:t> leading to salvation, not </a:t>
            </a:r>
            <a:r>
              <a:rPr lang="en-US" sz="3600" dirty="0">
                <a:solidFill>
                  <a:srgbClr val="FFFFFF"/>
                </a:solidFill>
              </a:rPr>
              <a:t>to be regretted; but the sorrow of the world produces death. </a:t>
            </a:r>
            <a:r>
              <a:rPr lang="en-US" sz="3600" b="1" baseline="30000" dirty="0">
                <a:solidFill>
                  <a:srgbClr val="FFFFFF"/>
                </a:solidFill>
              </a:rPr>
              <a:t>11 </a:t>
            </a:r>
            <a:r>
              <a:rPr lang="en-US" sz="3600" dirty="0">
                <a:solidFill>
                  <a:srgbClr val="FFFFFF"/>
                </a:solidFill>
              </a:rPr>
              <a:t>For observe this very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thing,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that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you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sorrowed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in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a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FFFF"/>
                </a:solidFill>
              </a:rPr>
              <a:t>godly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FFFF"/>
                </a:solidFill>
              </a:rPr>
              <a:t>manner: What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00"/>
                </a:solidFill>
              </a:rPr>
              <a:t>diligence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it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produced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in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you, what </a:t>
            </a:r>
            <a:r>
              <a:rPr lang="en-US" sz="3600" dirty="0">
                <a:solidFill>
                  <a:srgbClr val="FFFF00"/>
                </a:solidFill>
              </a:rPr>
              <a:t>clearing</a:t>
            </a:r>
            <a:r>
              <a:rPr lang="en-US" sz="3600" dirty="0">
                <a:solidFill>
                  <a:srgbClr val="FFFFFF"/>
                </a:solidFill>
              </a:rPr>
              <a:t> of yourselves</a:t>
            </a:r>
            <a:r>
              <a:rPr lang="en-US" sz="3600" dirty="0" smtClean="0">
                <a:solidFill>
                  <a:srgbClr val="FFFFFF"/>
                </a:solidFill>
              </a:rPr>
              <a:t>, what </a:t>
            </a:r>
            <a:r>
              <a:rPr lang="en-US" sz="3600" dirty="0" smtClean="0">
                <a:solidFill>
                  <a:srgbClr val="FFFF00"/>
                </a:solidFill>
              </a:rPr>
              <a:t>indignation</a:t>
            </a:r>
            <a:r>
              <a:rPr lang="en-US" sz="3600" dirty="0" smtClean="0">
                <a:solidFill>
                  <a:srgbClr val="FFFFFF"/>
                </a:solidFill>
              </a:rPr>
              <a:t>, what </a:t>
            </a:r>
            <a:r>
              <a:rPr lang="en-US" sz="3600" dirty="0" smtClean="0">
                <a:solidFill>
                  <a:srgbClr val="FFFF00"/>
                </a:solidFill>
              </a:rPr>
              <a:t>fear</a:t>
            </a:r>
            <a:r>
              <a:rPr lang="en-US" sz="3600" dirty="0" smtClean="0">
                <a:solidFill>
                  <a:srgbClr val="FFFFFF"/>
                </a:solidFill>
              </a:rPr>
              <a:t>, what </a:t>
            </a:r>
            <a:r>
              <a:rPr lang="en-US" sz="3600" dirty="0" smtClean="0">
                <a:solidFill>
                  <a:srgbClr val="FFFF00"/>
                </a:solidFill>
              </a:rPr>
              <a:t>vehement </a:t>
            </a:r>
            <a:r>
              <a:rPr lang="en-US" sz="3600" dirty="0">
                <a:solidFill>
                  <a:srgbClr val="FFFF00"/>
                </a:solidFill>
              </a:rPr>
              <a:t>desire</a:t>
            </a:r>
            <a:r>
              <a:rPr lang="en-US" sz="3600" dirty="0">
                <a:solidFill>
                  <a:srgbClr val="FFFFFF"/>
                </a:solidFill>
              </a:rPr>
              <a:t>, what </a:t>
            </a:r>
            <a:r>
              <a:rPr lang="en-US" sz="3600" dirty="0">
                <a:solidFill>
                  <a:srgbClr val="FFFF00"/>
                </a:solidFill>
              </a:rPr>
              <a:t>zeal</a:t>
            </a:r>
            <a:r>
              <a:rPr lang="en-US" sz="3600" dirty="0">
                <a:solidFill>
                  <a:srgbClr val="FFFFFF"/>
                </a:solidFill>
              </a:rPr>
              <a:t>, what vindication! In all things you proved yourselves to be clear in this matter.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1919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2 Corinthians 7:10-11</a:t>
            </a:r>
            <a:endParaRPr lang="en-US" sz="480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524000"/>
            <a:ext cx="90678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>
                <a:solidFill>
                  <a:srgbClr val="FFFFFF"/>
                </a:solidFill>
              </a:rPr>
              <a:t>10 </a:t>
            </a:r>
            <a:r>
              <a:rPr lang="en-US" sz="3600" dirty="0">
                <a:solidFill>
                  <a:srgbClr val="FFFFFF"/>
                </a:solidFill>
              </a:rPr>
              <a:t>For </a:t>
            </a:r>
            <a:r>
              <a:rPr lang="en-US" sz="3600" dirty="0">
                <a:solidFill>
                  <a:srgbClr val="FFFF99"/>
                </a:solidFill>
              </a:rPr>
              <a:t>godly sorrow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9933"/>
                </a:solidFill>
              </a:rPr>
              <a:t>produces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repentance</a:t>
            </a:r>
            <a:r>
              <a:rPr lang="en-US" sz="3600" dirty="0" smtClean="0">
                <a:solidFill>
                  <a:srgbClr val="FFFFFF"/>
                </a:solidFill>
              </a:rPr>
              <a:t> leading to salvation, not </a:t>
            </a:r>
            <a:r>
              <a:rPr lang="en-US" sz="3600" dirty="0">
                <a:solidFill>
                  <a:srgbClr val="FFFFFF"/>
                </a:solidFill>
              </a:rPr>
              <a:t>to be regretted; but the sorrow of the world produces death. </a:t>
            </a:r>
            <a:r>
              <a:rPr lang="en-US" sz="3600" b="1" baseline="30000" dirty="0">
                <a:solidFill>
                  <a:srgbClr val="FFFFFF"/>
                </a:solidFill>
              </a:rPr>
              <a:t>11 </a:t>
            </a:r>
            <a:r>
              <a:rPr lang="en-US" sz="3600" dirty="0">
                <a:solidFill>
                  <a:srgbClr val="FFFFFF"/>
                </a:solidFill>
              </a:rPr>
              <a:t>For observe this very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thing,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that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you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sorrowed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in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a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FFFF"/>
                </a:solidFill>
              </a:rPr>
              <a:t>godly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FFFF"/>
                </a:solidFill>
              </a:rPr>
              <a:t>manner: What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00"/>
                </a:solidFill>
              </a:rPr>
              <a:t>diligence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it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produced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in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you, what </a:t>
            </a:r>
            <a:r>
              <a:rPr lang="en-US" sz="3600" dirty="0">
                <a:solidFill>
                  <a:srgbClr val="FFFF00"/>
                </a:solidFill>
              </a:rPr>
              <a:t>clearing</a:t>
            </a:r>
            <a:r>
              <a:rPr lang="en-US" sz="3600" dirty="0">
                <a:solidFill>
                  <a:srgbClr val="FFFFFF"/>
                </a:solidFill>
              </a:rPr>
              <a:t> of yourselves</a:t>
            </a:r>
            <a:r>
              <a:rPr lang="en-US" sz="3600" dirty="0" smtClean="0">
                <a:solidFill>
                  <a:srgbClr val="FFFFFF"/>
                </a:solidFill>
              </a:rPr>
              <a:t>, what </a:t>
            </a:r>
            <a:r>
              <a:rPr lang="en-US" sz="3600" dirty="0" smtClean="0">
                <a:solidFill>
                  <a:srgbClr val="FFFF00"/>
                </a:solidFill>
              </a:rPr>
              <a:t>indignation</a:t>
            </a:r>
            <a:r>
              <a:rPr lang="en-US" sz="3600" dirty="0" smtClean="0">
                <a:solidFill>
                  <a:srgbClr val="FFFFFF"/>
                </a:solidFill>
              </a:rPr>
              <a:t>, what </a:t>
            </a:r>
            <a:r>
              <a:rPr lang="en-US" sz="3600" dirty="0" smtClean="0">
                <a:solidFill>
                  <a:srgbClr val="FFFF00"/>
                </a:solidFill>
              </a:rPr>
              <a:t>fear</a:t>
            </a:r>
            <a:r>
              <a:rPr lang="en-US" sz="3600" dirty="0" smtClean="0">
                <a:solidFill>
                  <a:srgbClr val="FFFFFF"/>
                </a:solidFill>
              </a:rPr>
              <a:t>, what </a:t>
            </a:r>
            <a:r>
              <a:rPr lang="en-US" sz="3600" dirty="0" smtClean="0">
                <a:solidFill>
                  <a:srgbClr val="FFFF00"/>
                </a:solidFill>
              </a:rPr>
              <a:t>vehement </a:t>
            </a:r>
            <a:r>
              <a:rPr lang="en-US" sz="3600" dirty="0">
                <a:solidFill>
                  <a:srgbClr val="FFFF00"/>
                </a:solidFill>
              </a:rPr>
              <a:t>desire</a:t>
            </a:r>
            <a:r>
              <a:rPr lang="en-US" sz="3600" dirty="0">
                <a:solidFill>
                  <a:srgbClr val="FFFFFF"/>
                </a:solidFill>
              </a:rPr>
              <a:t>, what </a:t>
            </a:r>
            <a:r>
              <a:rPr lang="en-US" sz="3600" dirty="0">
                <a:solidFill>
                  <a:srgbClr val="FFFF00"/>
                </a:solidFill>
              </a:rPr>
              <a:t>zeal</a:t>
            </a:r>
            <a:r>
              <a:rPr lang="en-US" sz="3600" dirty="0">
                <a:solidFill>
                  <a:srgbClr val="FFFFFF"/>
                </a:solidFill>
              </a:rPr>
              <a:t>, what </a:t>
            </a:r>
            <a:r>
              <a:rPr lang="en-US" sz="3600" dirty="0">
                <a:solidFill>
                  <a:srgbClr val="FFFF00"/>
                </a:solidFill>
              </a:rPr>
              <a:t>vindication</a:t>
            </a:r>
            <a:r>
              <a:rPr lang="en-US" sz="3600" dirty="0">
                <a:solidFill>
                  <a:srgbClr val="FFFFFF"/>
                </a:solidFill>
              </a:rPr>
              <a:t>! In all things you proved yourselves to be clear in this matter.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9618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Repentance </a:t>
            </a:r>
            <a:r>
              <a:rPr lang="en-US" sz="48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Defined by H.S.</a:t>
            </a:r>
            <a:endParaRPr lang="en-US" dirty="0" smtClean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15400" cy="5486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b="1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Principle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3400" b="1" i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Godly </a:t>
            </a:r>
            <a:r>
              <a:rPr lang="en-US" sz="3400" b="1" i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sorrow</a:t>
            </a:r>
            <a:r>
              <a:rPr 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400" dirty="0" smtClean="0">
                <a:solidFill>
                  <a:srgbClr val="00FF8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produces</a:t>
            </a:r>
            <a:r>
              <a:rPr 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repentance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</a:pPr>
            <a:r>
              <a:rPr lang="en-US" sz="3200" dirty="0">
                <a:solidFill>
                  <a:srgbClr val="FF9933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R</a:t>
            </a:r>
            <a:r>
              <a:rPr lang="en-US" sz="3200" dirty="0" smtClean="0">
                <a:solidFill>
                  <a:srgbClr val="FF9933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ecognition that </a:t>
            </a:r>
            <a:r>
              <a:rPr lang="en-US" sz="3200" dirty="0" smtClean="0">
                <a:solidFill>
                  <a:srgbClr val="FF9933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sin </a:t>
            </a:r>
            <a:r>
              <a:rPr lang="en-US" sz="3200" dirty="0" smtClean="0">
                <a:solidFill>
                  <a:srgbClr val="FF9933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violates holiness of</a:t>
            </a:r>
            <a:r>
              <a:rPr lang="en-US" sz="3200" dirty="0" smtClean="0">
                <a:solidFill>
                  <a:srgbClr val="FF9933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solidFill>
                  <a:srgbClr val="FF9933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God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It produce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</a:t>
            </a:r>
            <a:r>
              <a:rPr 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4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“</a:t>
            </a:r>
            <a:r>
              <a:rPr lang="en-US" sz="3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diligence</a:t>
            </a:r>
            <a:r>
              <a:rPr lang="en-US" sz="34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”</a:t>
            </a:r>
            <a:endParaRPr lang="en-US" sz="3400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It produce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</a:t>
            </a:r>
            <a:r>
              <a:rPr 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4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“</a:t>
            </a:r>
            <a:r>
              <a:rPr lang="en-US" sz="3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clearing</a:t>
            </a:r>
            <a:r>
              <a:rPr lang="en-US" sz="34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”</a:t>
            </a:r>
            <a:endParaRPr lang="en-US" sz="3400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It produce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</a:t>
            </a:r>
            <a:r>
              <a:rPr 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4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“</a:t>
            </a:r>
            <a:r>
              <a:rPr lang="en-US" sz="3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indignation</a:t>
            </a:r>
            <a:r>
              <a:rPr lang="en-US" sz="34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”</a:t>
            </a:r>
            <a:endParaRPr lang="en-US" sz="3400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It produce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</a:t>
            </a:r>
            <a:r>
              <a:rPr 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4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“</a:t>
            </a:r>
            <a:r>
              <a:rPr lang="en-US" sz="3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fear</a:t>
            </a:r>
            <a:r>
              <a:rPr lang="en-US" sz="34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”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It produce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</a:t>
            </a:r>
            <a:r>
              <a:rPr 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4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“</a:t>
            </a:r>
            <a:r>
              <a:rPr lang="en-US" sz="3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vehement desire</a:t>
            </a:r>
            <a:r>
              <a:rPr lang="en-US" sz="34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”</a:t>
            </a:r>
            <a:endParaRPr lang="en-US" sz="3400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It produce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</a:t>
            </a:r>
            <a:r>
              <a:rPr 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4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“</a:t>
            </a:r>
            <a:r>
              <a:rPr lang="en-US" sz="3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zeal</a:t>
            </a:r>
            <a:r>
              <a:rPr lang="en-US" sz="34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”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It produce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</a:t>
            </a:r>
            <a:r>
              <a:rPr 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4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“</a:t>
            </a:r>
            <a:r>
              <a:rPr lang="en-US" sz="3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vindication</a:t>
            </a:r>
            <a:r>
              <a:rPr lang="en-US" sz="34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”</a:t>
            </a:r>
            <a:endParaRPr lang="en-US" sz="3400" b="1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5023" y="304800"/>
            <a:ext cx="6965245" cy="1202485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Psalm 51:7-10</a:t>
            </a:r>
            <a:endParaRPr lang="en-US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530727"/>
            <a:ext cx="8839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Purge me with hyssop, and I shall be clean;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     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Wash </a:t>
            </a:r>
            <a: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me, and I shall be whiter than snow.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4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Make me hear joy and gladness,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     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the bones You have broken may rejoice.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4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Hide Your face from my sins,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     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blot out all my iniquities. 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4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Create in me a clean heart, O God,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     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renew a steadfast spirit within me.</a:t>
            </a:r>
          </a:p>
        </p:txBody>
      </p:sp>
      <p:sp>
        <p:nvSpPr>
          <p:cNvPr id="6" name="Oval 5"/>
          <p:cNvSpPr/>
          <p:nvPr/>
        </p:nvSpPr>
        <p:spPr>
          <a:xfrm>
            <a:off x="838200" y="4648200"/>
            <a:ext cx="1295400" cy="6096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6" idx="5"/>
          </p:cNvCxnSpPr>
          <p:nvPr/>
        </p:nvCxnSpPr>
        <p:spPr>
          <a:xfrm>
            <a:off x="1943893" y="5168526"/>
            <a:ext cx="1104107" cy="1307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22009" y="5181600"/>
            <a:ext cx="2188191" cy="1307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 bwMode="auto">
          <a:xfrm>
            <a:off x="0" y="5867400"/>
            <a:ext cx="9144000" cy="1066800"/>
          </a:xfrm>
          <a:prstGeom prst="rect">
            <a:avLst/>
          </a:prstGeom>
          <a:solidFill>
            <a:srgbClr val="80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" charset="0"/>
              </a:rPr>
              <a:t>Penitential Psalms Describe Repentance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en-US" sz="32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See Psalms of David 32, 38, 51…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1515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en-US" sz="4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Creating Clean</a:t>
            </a:r>
            <a:r>
              <a:rPr lang="en-US" sz="4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Heart by God’s Word</a:t>
            </a:r>
            <a:endParaRPr lang="en-US" sz="43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O.T.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show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ed word was man’s protection from sin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</a:pPr>
            <a:r>
              <a:rPr lang="en-US" sz="28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Psa. 119:9-11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Word hidden in heart to avoid sin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itchFamily="2" charset="2"/>
              <a:buChar char="§"/>
            </a:pPr>
            <a:r>
              <a:rPr lang="en-US" sz="28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Deut. 11:18f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(see also </a:t>
            </a:r>
            <a:r>
              <a:rPr lang="en-US" sz="28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Deut. 6:6f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– Instructed to make word part of daily life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Principle presented in </a:t>
            </a:r>
            <a:r>
              <a:rPr lang="en-US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Ephesians 4:17-24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God’s word has the power to renew heart of man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28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Jn. 17:</a:t>
            </a:r>
            <a:r>
              <a:rPr lang="en-US" sz="28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We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are sanctified (separated)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by truth of God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28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Col. 3:8-10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7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New man renewed unto knowledge of will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28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Rom. 12:1-2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Transformed in mind by will of God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28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Pet. 1:22-25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Seed of God’s word is source of new birth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Key to new life in Christ is the word (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Jn. 6:63, 68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25585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294888"/>
          </a:xfrm>
        </p:spPr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Luke 13:1-5</a:t>
            </a:r>
            <a:endParaRPr lang="en-US" sz="4800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219200"/>
            <a:ext cx="8915400" cy="5418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There were present at that season some who told Him about the Galileans whose blood Pilate had mingled with their sacrifices.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Jesus answered and said to them, “Do you suppose that these Galileans were worse sinners than all other Galileans, because they suffered such things?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3 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 tell you, no; but unless you repent you will all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likewise perish. </a:t>
            </a:r>
            <a:r>
              <a:rPr lang="en-US" sz="32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4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Or those eighteen on whom the tower in Siloam fell and killed them, do you think that they were worse sinners than all other men who dwelt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 Jerusalem? </a:t>
            </a:r>
            <a:r>
              <a:rPr lang="en-US" sz="32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5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 tell you, no; but unless you repent you will all likewise perish.”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endParaRPr lang="en-US" sz="3200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9977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294888"/>
          </a:xfrm>
        </p:spPr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Luke 13:1-5</a:t>
            </a:r>
            <a:endParaRPr lang="en-US" sz="4800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219200"/>
            <a:ext cx="8915400" cy="5418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There were present at that season some who told Him about the Galileans whose blood Pilate had mingled with their sacrifices.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Jesus answered and said to them, “Do you suppose that these Galileans were worse sinners than all other Galileans, because they suffered such things?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3 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 tell you, no; but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unless you repent you will all 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likewise perish. </a:t>
            </a:r>
            <a:r>
              <a:rPr lang="en-US" sz="32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4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Or those eighteen on whom the tower in Siloam fell and killed them, do you think that they were worse sinners than all other men who dwelt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 Jerusalem? </a:t>
            </a:r>
            <a:r>
              <a:rPr lang="en-US" sz="32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5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 tell you, no; but unless you repent you will all likewise perish.”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endParaRPr lang="en-US" sz="3200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4576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Repentance Is </a:t>
            </a:r>
            <a:r>
              <a:rPr lang="en-US" sz="4800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Not</a:t>
            </a:r>
            <a:endParaRPr lang="en-US" sz="4800" dirty="0" smtClean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10600" cy="5638800"/>
          </a:xfrm>
        </p:spPr>
        <p:txBody>
          <a:bodyPr/>
          <a:lstStyle/>
          <a:p>
            <a:pPr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/>
              <a:buChar char="•"/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Just recognition of sin</a:t>
            </a:r>
            <a:endParaRPr lang="en-US" sz="3600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3200" dirty="0" smtClean="0">
                <a:solidFill>
                  <a:srgbClr val="FF9933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Felix terrified but no repentance (</a:t>
            </a:r>
            <a:r>
              <a:rPr lang="en-US" sz="32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Acts 24:25</a:t>
            </a:r>
            <a:r>
              <a:rPr lang="en-US" sz="3200" dirty="0" smtClean="0">
                <a:solidFill>
                  <a:srgbClr val="FF9933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/>
              <a:buChar char="•"/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Just acknowledgement of sin</a:t>
            </a:r>
            <a:endParaRPr lang="en-US" sz="3600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3200" dirty="0" smtClean="0">
                <a:solidFill>
                  <a:srgbClr val="FF9933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Judas admitted his </a:t>
            </a:r>
            <a:r>
              <a:rPr lang="en-US" sz="3200" dirty="0" smtClean="0">
                <a:solidFill>
                  <a:srgbClr val="FF9933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sin, but he did not repent </a:t>
            </a:r>
            <a:r>
              <a:rPr lang="en-US" sz="3200" dirty="0" smtClean="0">
                <a:solidFill>
                  <a:srgbClr val="FF9933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(</a:t>
            </a:r>
            <a:r>
              <a:rPr lang="en-US" sz="32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Matt. 27:3-4</a:t>
            </a:r>
            <a:r>
              <a:rPr lang="en-US" sz="3200" dirty="0" smtClean="0">
                <a:solidFill>
                  <a:srgbClr val="FF9933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/>
              <a:buChar char="•"/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Just a change of conduct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3200" dirty="0" smtClean="0">
                <a:solidFill>
                  <a:srgbClr val="FF9933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Mob ceased beating </a:t>
            </a:r>
            <a:r>
              <a:rPr lang="en-US" sz="3200" dirty="0" smtClean="0">
                <a:solidFill>
                  <a:srgbClr val="FF9933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Paul, but they did not repent </a:t>
            </a:r>
            <a:r>
              <a:rPr lang="en-US" sz="3200" dirty="0" smtClean="0">
                <a:solidFill>
                  <a:srgbClr val="FF9933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(</a:t>
            </a:r>
            <a:r>
              <a:rPr lang="en-US" sz="32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Acts 21:32</a:t>
            </a:r>
            <a:r>
              <a:rPr lang="en-US" sz="3200" dirty="0" smtClean="0">
                <a:solidFill>
                  <a:srgbClr val="FF9933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/>
              <a:buChar char="•"/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None of these actions by itself</a:t>
            </a:r>
            <a:r>
              <a:rPr lang="en-US" sz="36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is repentance that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was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commanded by Christ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z="4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Two </a:t>
            </a:r>
            <a:r>
              <a:rPr lang="en-US" sz="4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Example</a:t>
            </a:r>
            <a:r>
              <a:rPr lang="en-US" sz="4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s </a:t>
            </a:r>
            <a:r>
              <a:rPr lang="en-US" sz="4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of Repentance</a:t>
            </a:r>
            <a:endParaRPr lang="en-US" sz="440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1676400"/>
            <a:ext cx="4419600" cy="51816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Prodigal </a:t>
            </a:r>
            <a:r>
              <a:rPr lang="en-US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Son</a:t>
            </a:r>
            <a:endParaRPr lang="en-US" b="1" dirty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89000"/>
              </a:lnSpc>
              <a:spcBef>
                <a:spcPts val="0"/>
              </a:spcBef>
              <a:buNone/>
              <a:tabLst>
                <a:tab pos="857250" algn="l"/>
              </a:tabLst>
            </a:pPr>
            <a:r>
              <a:rPr lang="en-US" sz="26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17</a:t>
            </a:r>
            <a:r>
              <a:rPr lang="en-US"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 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But </a:t>
            </a:r>
            <a:r>
              <a:rPr lang="en-US" sz="2600" dirty="0">
                <a:latin typeface="Times New Roman"/>
                <a:cs typeface="Times New Roman"/>
              </a:rPr>
              <a:t>when he came to himself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, he said, “How many of my father’s hired servants have bread enough and to spare, and I perish with hunger! </a:t>
            </a:r>
            <a:r>
              <a:rPr lang="en-US" sz="26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18</a:t>
            </a:r>
            <a:r>
              <a:rPr lang="en-US"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 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I will arise and go to my father, and will say to him, ‘Father, I have sinned against heaven and before you, </a:t>
            </a:r>
            <a:r>
              <a:rPr lang="en-US" sz="26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19</a:t>
            </a:r>
            <a:r>
              <a:rPr lang="en-US"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 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and I am no longer worthy to be called your son. Make me like one of your hired servants.’” </a:t>
            </a:r>
            <a:r>
              <a:rPr lang="en-US" sz="26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20</a:t>
            </a:r>
            <a:r>
              <a:rPr lang="en-US"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 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And he arose and came to his father…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lang="en-US" sz="2600" dirty="0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4419600" cy="51816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Contrast of Two </a:t>
            </a:r>
            <a:r>
              <a:rPr lang="en-US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Sons</a:t>
            </a:r>
          </a:p>
          <a:p>
            <a:pPr marL="0" indent="0">
              <a:lnSpc>
                <a:spcPct val="89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28 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“But what do you think? A man had two sons, and he came to the first and said, ‘Son, go, work today in </a:t>
            </a: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my vineyard.’ </a:t>
            </a:r>
            <a:r>
              <a:rPr lang="en-US" sz="2600" b="1" baseline="30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29</a:t>
            </a:r>
            <a:r>
              <a:rPr lang="en-US" sz="26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 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He answered and said, ‘</a:t>
            </a:r>
            <a:r>
              <a:rPr lang="en-US" sz="2600" dirty="0">
                <a:latin typeface="Times New Roman"/>
                <a:cs typeface="Times New Roman"/>
              </a:rPr>
              <a:t>I will not,’ but afterward he regretted it and went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. </a:t>
            </a:r>
            <a:r>
              <a:rPr lang="en-US" sz="26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30 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Then he came to the second and said likewise. And he answered and said</a:t>
            </a: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, ‘I go, sir,’ but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he did </a:t>
            </a: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not go.  go.</a:t>
            </a:r>
            <a:r>
              <a:rPr lang="en-US" sz="2600" b="1" baseline="30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31</a:t>
            </a:r>
            <a:r>
              <a:rPr lang="en-US" sz="26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 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Which of the two did the will of his father?”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They said </a:t>
            </a: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to Him, “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The first.”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lang="en-US" sz="2600" dirty="0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52400" y="990600"/>
            <a:ext cx="4343400" cy="609600"/>
          </a:xfrm>
          <a:prstGeom prst="rect">
            <a:avLst/>
          </a:prstGeom>
          <a:solidFill>
            <a:srgbClr val="CC66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" charset="0"/>
              </a:rPr>
              <a:t>Luke 15: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" charset="0"/>
              </a:rPr>
              <a:t>17-20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724400" y="990600"/>
            <a:ext cx="4191000" cy="609600"/>
          </a:xfrm>
          <a:prstGeom prst="rect">
            <a:avLst/>
          </a:prstGeom>
          <a:solidFill>
            <a:srgbClr val="CC66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solidFill>
                  <a:srgbClr val="FFFFFF"/>
                </a:solidFill>
              </a:rPr>
              <a:t>Matthew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</a:rPr>
              <a:t> 21:28-31</a:t>
            </a:r>
          </a:p>
        </p:txBody>
      </p:sp>
    </p:spTree>
    <p:extLst>
      <p:ext uri="{BB962C8B-B14F-4D97-AF65-F5344CB8AC3E}">
        <p14:creationId xmlns:p14="http://schemas.microsoft.com/office/powerpoint/2010/main" val="3288370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2 Corinthians 7:10-11</a:t>
            </a:r>
            <a:endParaRPr lang="en-US" sz="480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524000"/>
            <a:ext cx="90678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>
                <a:solidFill>
                  <a:srgbClr val="FFFFFF"/>
                </a:solidFill>
              </a:rPr>
              <a:t>10 </a:t>
            </a:r>
            <a:r>
              <a:rPr lang="en-US" sz="3600" dirty="0">
                <a:solidFill>
                  <a:srgbClr val="FFFFFF"/>
                </a:solidFill>
              </a:rPr>
              <a:t>For godly sorrow </a:t>
            </a:r>
            <a:r>
              <a:rPr lang="en-US" sz="3600" dirty="0" smtClean="0">
                <a:solidFill>
                  <a:srgbClr val="FFFFFF"/>
                </a:solidFill>
              </a:rPr>
              <a:t>produces repentance leading to salvation, not </a:t>
            </a:r>
            <a:r>
              <a:rPr lang="en-US" sz="3600" dirty="0">
                <a:solidFill>
                  <a:srgbClr val="FFFFFF"/>
                </a:solidFill>
              </a:rPr>
              <a:t>to be regretted; but the sorrow of the world produces death. </a:t>
            </a:r>
            <a:r>
              <a:rPr lang="en-US" sz="3600" b="1" baseline="30000" dirty="0">
                <a:solidFill>
                  <a:srgbClr val="FFFFFF"/>
                </a:solidFill>
              </a:rPr>
              <a:t>11 </a:t>
            </a:r>
            <a:r>
              <a:rPr lang="en-US" sz="3600" dirty="0">
                <a:solidFill>
                  <a:srgbClr val="FFFFFF"/>
                </a:solidFill>
              </a:rPr>
              <a:t>For observe this very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thing,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that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you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sorrowed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in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a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FFFF"/>
                </a:solidFill>
              </a:rPr>
              <a:t>godly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FFFF"/>
                </a:solidFill>
              </a:rPr>
              <a:t>manner: What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diligence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it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produced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in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you, what clearing of yourselves</a:t>
            </a:r>
            <a:r>
              <a:rPr lang="en-US" sz="3600" dirty="0" smtClean="0">
                <a:solidFill>
                  <a:srgbClr val="FFFFFF"/>
                </a:solidFill>
              </a:rPr>
              <a:t>, what indignation, what fear, what vehement </a:t>
            </a:r>
            <a:r>
              <a:rPr lang="en-US" sz="3600" dirty="0">
                <a:solidFill>
                  <a:srgbClr val="FFFFFF"/>
                </a:solidFill>
              </a:rPr>
              <a:t>desire, what zeal, what vindication! In all things you proved yourselves to be clear in this matter.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6558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2 Corinthians 7:10-11</a:t>
            </a:r>
            <a:endParaRPr lang="en-US" sz="480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524000"/>
            <a:ext cx="90678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>
                <a:solidFill>
                  <a:srgbClr val="FFFFFF"/>
                </a:solidFill>
              </a:rPr>
              <a:t>10 </a:t>
            </a:r>
            <a:r>
              <a:rPr lang="en-US" sz="3600" dirty="0">
                <a:solidFill>
                  <a:srgbClr val="FFFFFF"/>
                </a:solidFill>
              </a:rPr>
              <a:t>For </a:t>
            </a:r>
            <a:r>
              <a:rPr lang="en-US" sz="3600" dirty="0">
                <a:solidFill>
                  <a:srgbClr val="FFFF66"/>
                </a:solidFill>
              </a:rPr>
              <a:t>godly sorrow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9933"/>
                </a:solidFill>
              </a:rPr>
              <a:t>produces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repentance</a:t>
            </a:r>
            <a:r>
              <a:rPr lang="en-US" sz="3600" dirty="0" smtClean="0">
                <a:solidFill>
                  <a:srgbClr val="FFFFFF"/>
                </a:solidFill>
              </a:rPr>
              <a:t> leading to salvation, not </a:t>
            </a:r>
            <a:r>
              <a:rPr lang="en-US" sz="3600" dirty="0">
                <a:solidFill>
                  <a:srgbClr val="FFFFFF"/>
                </a:solidFill>
              </a:rPr>
              <a:t>to be regretted; but the sorrow of the world produces death. </a:t>
            </a:r>
            <a:r>
              <a:rPr lang="en-US" sz="3600" b="1" baseline="30000" dirty="0">
                <a:solidFill>
                  <a:srgbClr val="FFFFFF"/>
                </a:solidFill>
              </a:rPr>
              <a:t>11 </a:t>
            </a:r>
            <a:r>
              <a:rPr lang="en-US" sz="3600" dirty="0">
                <a:solidFill>
                  <a:srgbClr val="FFFFFF"/>
                </a:solidFill>
              </a:rPr>
              <a:t>For observe this very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thing,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that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you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sorrowed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in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a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FFFF"/>
                </a:solidFill>
              </a:rPr>
              <a:t>godly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FFFF"/>
                </a:solidFill>
              </a:rPr>
              <a:t>manner: What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diligence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it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produced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in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you, what clearing of yourselves</a:t>
            </a:r>
            <a:r>
              <a:rPr lang="en-US" sz="3600" dirty="0" smtClean="0">
                <a:solidFill>
                  <a:srgbClr val="FFFFFF"/>
                </a:solidFill>
              </a:rPr>
              <a:t>, what indignation, what fear, what vehement </a:t>
            </a:r>
            <a:r>
              <a:rPr lang="en-US" sz="3600" dirty="0">
                <a:solidFill>
                  <a:srgbClr val="FFFFFF"/>
                </a:solidFill>
              </a:rPr>
              <a:t>desire, what zeal, what vindication! In all things you proved yourselves to be clear in this matter.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51958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2 Corinthians 7:10-11</a:t>
            </a:r>
            <a:endParaRPr lang="en-US" sz="480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524000"/>
            <a:ext cx="90678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>
                <a:solidFill>
                  <a:srgbClr val="FFFFFF"/>
                </a:solidFill>
              </a:rPr>
              <a:t>10 </a:t>
            </a:r>
            <a:r>
              <a:rPr lang="en-US" sz="3600" dirty="0">
                <a:solidFill>
                  <a:srgbClr val="FFFFFF"/>
                </a:solidFill>
              </a:rPr>
              <a:t>For </a:t>
            </a:r>
            <a:r>
              <a:rPr lang="en-US" sz="3600" dirty="0">
                <a:solidFill>
                  <a:srgbClr val="FFFF99"/>
                </a:solidFill>
              </a:rPr>
              <a:t>godly sorrow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9933"/>
                </a:solidFill>
              </a:rPr>
              <a:t>produces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repentance</a:t>
            </a:r>
            <a:r>
              <a:rPr lang="en-US" sz="3600" dirty="0" smtClean="0">
                <a:solidFill>
                  <a:srgbClr val="FFFFFF"/>
                </a:solidFill>
              </a:rPr>
              <a:t> leading to salvation, not </a:t>
            </a:r>
            <a:r>
              <a:rPr lang="en-US" sz="3600" dirty="0">
                <a:solidFill>
                  <a:srgbClr val="FFFFFF"/>
                </a:solidFill>
              </a:rPr>
              <a:t>to be regretted; but the sorrow of the world produces death. </a:t>
            </a:r>
            <a:r>
              <a:rPr lang="en-US" sz="3600" b="1" baseline="30000" dirty="0">
                <a:solidFill>
                  <a:srgbClr val="FFFFFF"/>
                </a:solidFill>
              </a:rPr>
              <a:t>11 </a:t>
            </a:r>
            <a:r>
              <a:rPr lang="en-US" sz="3600" dirty="0">
                <a:solidFill>
                  <a:srgbClr val="FFFFFF"/>
                </a:solidFill>
              </a:rPr>
              <a:t>For observe this very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thing,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that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you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sorrowed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in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a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FFFF"/>
                </a:solidFill>
              </a:rPr>
              <a:t>godly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FFFF"/>
                </a:solidFill>
              </a:rPr>
              <a:t>manner: What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00"/>
                </a:solidFill>
              </a:rPr>
              <a:t>diligence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it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produced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in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you, what clearing of yourselves</a:t>
            </a:r>
            <a:r>
              <a:rPr lang="en-US" sz="3600" dirty="0" smtClean="0">
                <a:solidFill>
                  <a:srgbClr val="FFFFFF"/>
                </a:solidFill>
              </a:rPr>
              <a:t>, what indignation, what fear, what vehement </a:t>
            </a:r>
            <a:r>
              <a:rPr lang="en-US" sz="3600" dirty="0">
                <a:solidFill>
                  <a:srgbClr val="FFFFFF"/>
                </a:solidFill>
              </a:rPr>
              <a:t>desire, what zeal, what vindication! In all things you proved yourselves to be clear in this matter.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286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2 Corinthians 7:10-11</a:t>
            </a:r>
            <a:endParaRPr lang="en-US" sz="480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524000"/>
            <a:ext cx="90678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>
                <a:solidFill>
                  <a:srgbClr val="FFFFFF"/>
                </a:solidFill>
              </a:rPr>
              <a:t>10 </a:t>
            </a:r>
            <a:r>
              <a:rPr lang="en-US" sz="3600" dirty="0">
                <a:solidFill>
                  <a:srgbClr val="FFFFFF"/>
                </a:solidFill>
              </a:rPr>
              <a:t>For </a:t>
            </a:r>
            <a:r>
              <a:rPr lang="en-US" sz="3600" dirty="0">
                <a:solidFill>
                  <a:srgbClr val="FFFF99"/>
                </a:solidFill>
              </a:rPr>
              <a:t>godly sorrow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9933"/>
                </a:solidFill>
              </a:rPr>
              <a:t>produces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repentance</a:t>
            </a:r>
            <a:r>
              <a:rPr lang="en-US" sz="3600" dirty="0" smtClean="0">
                <a:solidFill>
                  <a:srgbClr val="FFFFFF"/>
                </a:solidFill>
              </a:rPr>
              <a:t> leading to salvation, not </a:t>
            </a:r>
            <a:r>
              <a:rPr lang="en-US" sz="3600" dirty="0">
                <a:solidFill>
                  <a:srgbClr val="FFFFFF"/>
                </a:solidFill>
              </a:rPr>
              <a:t>to be regretted; but the sorrow of the world produces death. </a:t>
            </a:r>
            <a:r>
              <a:rPr lang="en-US" sz="3600" b="1" baseline="30000" dirty="0">
                <a:solidFill>
                  <a:srgbClr val="FFFFFF"/>
                </a:solidFill>
              </a:rPr>
              <a:t>11 </a:t>
            </a:r>
            <a:r>
              <a:rPr lang="en-US" sz="3600" dirty="0">
                <a:solidFill>
                  <a:srgbClr val="FFFFFF"/>
                </a:solidFill>
              </a:rPr>
              <a:t>For observe this very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thing,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that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you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sorrowed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in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a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FFFF"/>
                </a:solidFill>
              </a:rPr>
              <a:t>godly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FFFF"/>
                </a:solidFill>
              </a:rPr>
              <a:t>manner: What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00"/>
                </a:solidFill>
              </a:rPr>
              <a:t>diligence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it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produced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in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you, what </a:t>
            </a:r>
            <a:r>
              <a:rPr lang="en-US" sz="3600" dirty="0">
                <a:solidFill>
                  <a:srgbClr val="FFFF00"/>
                </a:solidFill>
              </a:rPr>
              <a:t>clearing</a:t>
            </a:r>
            <a:r>
              <a:rPr lang="en-US" sz="3600" dirty="0">
                <a:solidFill>
                  <a:srgbClr val="FFFFFF"/>
                </a:solidFill>
              </a:rPr>
              <a:t> of yourselves</a:t>
            </a:r>
            <a:r>
              <a:rPr lang="en-US" sz="3600" dirty="0" smtClean="0">
                <a:solidFill>
                  <a:srgbClr val="FFFFFF"/>
                </a:solidFill>
              </a:rPr>
              <a:t>, what indignation, what fear, what vehement </a:t>
            </a:r>
            <a:r>
              <a:rPr lang="en-US" sz="3600" dirty="0">
                <a:solidFill>
                  <a:srgbClr val="FFFFFF"/>
                </a:solidFill>
              </a:rPr>
              <a:t>desire, what zeal, what vindication! In all things you proved yourselves to be clear in this matter.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4330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ueSpeed">
  <a:themeElements>
    <a:clrScheme name="BlueSpe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ueSpee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ueSpe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Spee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Spee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Spee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Spee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Spee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Spee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Designs\BlueSpeed.ppt</Template>
  <TotalTime>9513</TotalTime>
  <Words>454</Words>
  <Application>Microsoft Macintosh PowerPoint</Application>
  <PresentationFormat>Letter Paper (8.5x11 in)</PresentationFormat>
  <Paragraphs>66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BlueSpeed</vt:lpstr>
      <vt:lpstr>Unless You Repent</vt:lpstr>
      <vt:lpstr>Luke 13:1-5</vt:lpstr>
      <vt:lpstr>Luke 13:1-5</vt:lpstr>
      <vt:lpstr>Repentance Is Not</vt:lpstr>
      <vt:lpstr>Two Examples of Repentance</vt:lpstr>
      <vt:lpstr>2 Corinthians 7:10-11</vt:lpstr>
      <vt:lpstr>2 Corinthians 7:10-11</vt:lpstr>
      <vt:lpstr>2 Corinthians 7:10-11</vt:lpstr>
      <vt:lpstr>2 Corinthians 7:10-11</vt:lpstr>
      <vt:lpstr>2 Corinthians 7:10-11</vt:lpstr>
      <vt:lpstr>2 Corinthians 7:10-11</vt:lpstr>
      <vt:lpstr>2 Corinthians 7:10-11</vt:lpstr>
      <vt:lpstr>2 Corinthians 7:10-11</vt:lpstr>
      <vt:lpstr>2 Corinthians 7:10-11</vt:lpstr>
      <vt:lpstr>Repentance Defined by H.S.</vt:lpstr>
      <vt:lpstr>Psalm 51:7-10</vt:lpstr>
      <vt:lpstr>Creating Clean Heart by God’s Word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Repentance</dc:title>
  <dc:subject/>
  <dc:creator>Harry Osborne</dc:creator>
  <cp:keywords/>
  <dc:description/>
  <cp:lastModifiedBy>Harry Osborne</cp:lastModifiedBy>
  <cp:revision>38</cp:revision>
  <cp:lastPrinted>1998-05-30T20:15:40Z</cp:lastPrinted>
  <dcterms:created xsi:type="dcterms:W3CDTF">1998-05-30T17:43:04Z</dcterms:created>
  <dcterms:modified xsi:type="dcterms:W3CDTF">2017-10-08T12:36:42Z</dcterms:modified>
  <cp:category/>
</cp:coreProperties>
</file>