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97" r:id="rId3"/>
    <p:sldId id="505" r:id="rId4"/>
    <p:sldId id="508" r:id="rId5"/>
    <p:sldId id="456" r:id="rId6"/>
    <p:sldId id="511" r:id="rId7"/>
    <p:sldId id="507" r:id="rId8"/>
    <p:sldId id="509" r:id="rId9"/>
    <p:sldId id="510" r:id="rId10"/>
    <p:sldId id="506" r:id="rId11"/>
    <p:sldId id="492" r:id="rId12"/>
    <p:sldId id="504" r:id="rId13"/>
    <p:sldId id="262"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A27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94249" autoAdjust="0"/>
  </p:normalViewPr>
  <p:slideViewPr>
    <p:cSldViewPr>
      <p:cViewPr varScale="1">
        <p:scale>
          <a:sx n="68" d="100"/>
          <a:sy n="68" d="100"/>
        </p:scale>
        <p:origin x="1164"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0A4E1-E3B6-4C5D-8881-60EA1BF32A37}" type="datetimeFigureOut">
              <a:rPr lang="en-US" smtClean="0"/>
              <a:pPr/>
              <a:t>11/28/2017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C8ED7-D8ED-4759-BDB8-7C166FD24682}" type="slidenum">
              <a:rPr lang="en-US" smtClean="0"/>
              <a:pPr/>
              <a:t>‹#›</a:t>
            </a:fld>
            <a:endParaRPr lang="en-US"/>
          </a:p>
        </p:txBody>
      </p:sp>
    </p:spTree>
    <p:extLst>
      <p:ext uri="{BB962C8B-B14F-4D97-AF65-F5344CB8AC3E}">
        <p14:creationId xmlns:p14="http://schemas.microsoft.com/office/powerpoint/2010/main" val="344922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244FEB-FBC3-4582-B7E8-3253FB0F8C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A4610F-366E-43E5-935E-A91C886E7B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39CBDE-42B0-4039-9FCB-B7DA913824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804749-D7E0-4397-A6AF-4BFEAA18B3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B3C050-7183-4DE2-BA6D-8D84E7254B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C9A19B-9603-4EEA-ABA0-C879FAB638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662A9C-ADB6-4FBA-B9D6-AC73A6A11C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F42A51-4BA4-430F-85DB-60C6AE4F584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1AB29E-3587-4622-9BF9-81935E682E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15DF41-4831-4584-875F-078927490E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532AC4-4469-4726-82CE-9D9AE28BDCD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19C653B-AF37-4C8E-B268-1F112AAEFB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30">
          <a:fgClr>
            <a:srgbClr val="FFFF00"/>
          </a:fgClr>
          <a:bgClr>
            <a:schemeClr val="bg1"/>
          </a:bgClr>
        </a:pattFill>
        <a:effectLst/>
      </p:bgPr>
    </p:bg>
    <p:spTree>
      <p:nvGrpSpPr>
        <p:cNvPr id="1" name=""/>
        <p:cNvGrpSpPr/>
        <p:nvPr/>
      </p:nvGrpSpPr>
      <p:grpSpPr>
        <a:xfrm>
          <a:off x="0" y="0"/>
          <a:ext cx="0" cy="0"/>
          <a:chOff x="0" y="0"/>
          <a:chExt cx="0" cy="0"/>
        </a:xfrm>
      </p:grpSpPr>
      <p:sp>
        <p:nvSpPr>
          <p:cNvPr id="4" name="TextBox 3"/>
          <p:cNvSpPr txBox="1"/>
          <p:nvPr/>
        </p:nvSpPr>
        <p:spPr>
          <a:xfrm>
            <a:off x="2487330" y="276815"/>
            <a:ext cx="4169347" cy="707886"/>
          </a:xfrm>
          <a:prstGeom prst="rect">
            <a:avLst/>
          </a:prstGeom>
          <a:solidFill>
            <a:srgbClr val="00B0F0"/>
          </a:solidFill>
        </p:spPr>
        <p:txBody>
          <a:bodyPr wrap="none" rtlCol="0">
            <a:spAutoFit/>
          </a:bodyPr>
          <a:lstStyle/>
          <a:p>
            <a:pPr algn="ctr"/>
            <a:r>
              <a:rPr lang="en-US" sz="4000" dirty="0"/>
              <a:t>Truth and the Bible</a:t>
            </a:r>
          </a:p>
        </p:txBody>
      </p:sp>
      <p:sp>
        <p:nvSpPr>
          <p:cNvPr id="8" name="TextBox 7"/>
          <p:cNvSpPr txBox="1"/>
          <p:nvPr/>
        </p:nvSpPr>
        <p:spPr>
          <a:xfrm>
            <a:off x="457200" y="1676400"/>
            <a:ext cx="7480509" cy="1015663"/>
          </a:xfrm>
          <a:prstGeom prst="rect">
            <a:avLst/>
          </a:prstGeom>
          <a:noFill/>
        </p:spPr>
        <p:txBody>
          <a:bodyPr wrap="none" rtlCol="0">
            <a:spAutoFit/>
          </a:bodyPr>
          <a:lstStyle/>
          <a:p>
            <a:pPr lvl="0"/>
            <a:r>
              <a:rPr lang="en-US" sz="3200" dirty="0"/>
              <a:t>Absolute Truth is from God, not within Man</a:t>
            </a:r>
          </a:p>
          <a:p>
            <a:pPr lvl="0"/>
            <a:r>
              <a:rPr lang="en-US" sz="2800" dirty="0"/>
              <a:t>	</a:t>
            </a:r>
            <a:r>
              <a:rPr lang="en-US" dirty="0"/>
              <a:t>PSA 119:151; John 17:17; </a:t>
            </a:r>
            <a:r>
              <a:rPr lang="en-US" dirty="0" err="1"/>
              <a:t>Jer</a:t>
            </a:r>
            <a:r>
              <a:rPr lang="en-US" dirty="0"/>
              <a:t> 10:23; </a:t>
            </a:r>
            <a:r>
              <a:rPr lang="en-US" dirty="0" err="1"/>
              <a:t>Num</a:t>
            </a:r>
            <a:r>
              <a:rPr lang="en-US" dirty="0"/>
              <a:t> 16</a:t>
            </a:r>
          </a:p>
        </p:txBody>
      </p:sp>
      <p:sp>
        <p:nvSpPr>
          <p:cNvPr id="9" name="TextBox 8"/>
          <p:cNvSpPr txBox="1"/>
          <p:nvPr/>
        </p:nvSpPr>
        <p:spPr>
          <a:xfrm>
            <a:off x="304800" y="3352800"/>
            <a:ext cx="8565743" cy="1015663"/>
          </a:xfrm>
          <a:prstGeom prst="rect">
            <a:avLst/>
          </a:prstGeom>
          <a:noFill/>
        </p:spPr>
        <p:txBody>
          <a:bodyPr wrap="none" rtlCol="0">
            <a:spAutoFit/>
          </a:bodyPr>
          <a:lstStyle/>
          <a:p>
            <a:pPr lvl="0"/>
            <a:r>
              <a:rPr lang="en-US" sz="3200" dirty="0"/>
              <a:t>Absolute Truth is Understandable through Reading</a:t>
            </a:r>
          </a:p>
          <a:p>
            <a:pPr lvl="0"/>
            <a:r>
              <a:rPr lang="en-US" sz="2800" dirty="0"/>
              <a:t>	</a:t>
            </a:r>
            <a:r>
              <a:rPr lang="en-US" dirty="0" err="1"/>
              <a:t>Eph</a:t>
            </a:r>
            <a:r>
              <a:rPr lang="en-US" dirty="0"/>
              <a:t> 3:3-6; Luke 10:25-28</a:t>
            </a:r>
            <a:endParaRPr lang="en-US" sz="2800" dirty="0"/>
          </a:p>
        </p:txBody>
      </p:sp>
      <p:sp>
        <p:nvSpPr>
          <p:cNvPr id="2" name="TextBox 1">
            <a:extLst>
              <a:ext uri="{FF2B5EF4-FFF2-40B4-BE49-F238E27FC236}">
                <a16:creationId xmlns:a16="http://schemas.microsoft.com/office/drawing/2014/main" id="{6C77FE88-2321-4419-B5BF-BAA7CBE33F1A}"/>
              </a:ext>
            </a:extLst>
          </p:cNvPr>
          <p:cNvSpPr txBox="1"/>
          <p:nvPr/>
        </p:nvSpPr>
        <p:spPr>
          <a:xfrm>
            <a:off x="484412" y="5029200"/>
            <a:ext cx="6912085" cy="1446550"/>
          </a:xfrm>
          <a:prstGeom prst="rect">
            <a:avLst/>
          </a:prstGeom>
          <a:noFill/>
        </p:spPr>
        <p:txBody>
          <a:bodyPr wrap="none" rtlCol="0">
            <a:spAutoFit/>
          </a:bodyPr>
          <a:lstStyle/>
          <a:p>
            <a:pPr lvl="0"/>
            <a:r>
              <a:rPr lang="en-US" sz="3200" dirty="0"/>
              <a:t>Absolute Truth is not Contradictory</a:t>
            </a:r>
          </a:p>
          <a:p>
            <a:pPr lvl="0"/>
            <a:r>
              <a:rPr lang="en-US" sz="3200" dirty="0"/>
              <a:t>	</a:t>
            </a:r>
            <a:r>
              <a:rPr lang="en-US" dirty="0" err="1"/>
              <a:t>Psa</a:t>
            </a:r>
            <a:r>
              <a:rPr lang="en-US" dirty="0"/>
              <a:t> 119:126-128; Gen 2:17; 3:3-5; Rom 11:5-6</a:t>
            </a:r>
          </a:p>
          <a:p>
            <a:pPr lvl="0"/>
            <a:r>
              <a:rPr lang="en-US" dirty="0"/>
              <a:t>	James 2:14-26; Rom 9:30-33; 2 Tim 2:15</a:t>
            </a:r>
          </a:p>
        </p:txBody>
      </p:sp>
    </p:spTree>
    <p:extLst>
      <p:ext uri="{BB962C8B-B14F-4D97-AF65-F5344CB8AC3E}">
        <p14:creationId xmlns:p14="http://schemas.microsoft.com/office/powerpoint/2010/main" val="158469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352800" y="2133600"/>
            <a:ext cx="2776538" cy="2554288"/>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b="1"/>
              <a:t> </a:t>
            </a:r>
            <a:r>
              <a:rPr lang="en-US" altLang="en-US" sz="4000" b="1">
                <a:solidFill>
                  <a:schemeClr val="bg1"/>
                </a:solidFill>
              </a:rPr>
              <a:t>God’s Plan</a:t>
            </a:r>
          </a:p>
          <a:p>
            <a:pPr eaLnBrk="1" hangingPunct="1">
              <a:spcBef>
                <a:spcPct val="0"/>
              </a:spcBef>
              <a:buFontTx/>
              <a:buNone/>
            </a:pPr>
            <a:r>
              <a:rPr lang="en-US" altLang="en-US" sz="4000" b="1">
                <a:solidFill>
                  <a:schemeClr val="bg1"/>
                </a:solidFill>
              </a:rPr>
              <a:t>        of </a:t>
            </a:r>
          </a:p>
          <a:p>
            <a:pPr eaLnBrk="1" hangingPunct="1">
              <a:spcBef>
                <a:spcPct val="0"/>
              </a:spcBef>
              <a:buFontTx/>
              <a:buNone/>
            </a:pPr>
            <a:r>
              <a:rPr lang="en-US" altLang="en-US" sz="4000" b="1">
                <a:solidFill>
                  <a:schemeClr val="bg1"/>
                </a:solidFill>
              </a:rPr>
              <a:t>   Salvation</a:t>
            </a:r>
          </a:p>
          <a:p>
            <a:pPr eaLnBrk="1" hangingPunct="1">
              <a:spcBef>
                <a:spcPct val="0"/>
              </a:spcBef>
              <a:buFontTx/>
              <a:buNone/>
            </a:pPr>
            <a:r>
              <a:rPr lang="en-US" altLang="en-US" sz="2400" b="1">
                <a:solidFill>
                  <a:schemeClr val="bg1"/>
                </a:solidFill>
              </a:rPr>
              <a:t> </a:t>
            </a:r>
            <a:r>
              <a:rPr lang="en-US" altLang="en-US" sz="2800" b="1">
                <a:solidFill>
                  <a:schemeClr val="bg1"/>
                </a:solidFill>
              </a:rPr>
              <a:t>(Rom 16:25-26)</a:t>
            </a:r>
          </a:p>
        </p:txBody>
      </p:sp>
      <p:sp>
        <p:nvSpPr>
          <p:cNvPr id="28675" name="Text Box 3"/>
          <p:cNvSpPr txBox="1">
            <a:spLocks noChangeArrowheads="1"/>
          </p:cNvSpPr>
          <p:nvPr/>
        </p:nvSpPr>
        <p:spPr bwMode="auto">
          <a:xfrm>
            <a:off x="457200" y="1143000"/>
            <a:ext cx="2168525" cy="107791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a:t>     </a:t>
            </a:r>
            <a:r>
              <a:rPr lang="en-US" altLang="en-US" sz="3600" b="1">
                <a:solidFill>
                  <a:schemeClr val="bg1"/>
                </a:solidFill>
              </a:rPr>
              <a:t>Hear</a:t>
            </a:r>
          </a:p>
          <a:p>
            <a:pPr eaLnBrk="1" hangingPunct="1">
              <a:spcBef>
                <a:spcPct val="0"/>
              </a:spcBef>
              <a:buFontTx/>
              <a:buNone/>
            </a:pPr>
            <a:r>
              <a:rPr lang="en-US" altLang="en-US" sz="2400" b="1">
                <a:solidFill>
                  <a:schemeClr val="bg1"/>
                </a:solidFill>
              </a:rPr>
              <a:t> </a:t>
            </a:r>
            <a:r>
              <a:rPr lang="en-US" altLang="en-US" sz="2800" b="1">
                <a:solidFill>
                  <a:schemeClr val="bg1"/>
                </a:solidFill>
              </a:rPr>
              <a:t>(Rom 10:17)</a:t>
            </a:r>
          </a:p>
        </p:txBody>
      </p:sp>
      <p:sp>
        <p:nvSpPr>
          <p:cNvPr id="28676" name="Text Box 4"/>
          <p:cNvSpPr txBox="1">
            <a:spLocks noChangeArrowheads="1"/>
          </p:cNvSpPr>
          <p:nvPr/>
        </p:nvSpPr>
        <p:spPr bwMode="auto">
          <a:xfrm>
            <a:off x="3581400" y="228600"/>
            <a:ext cx="2405063" cy="150812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a:t>    </a:t>
            </a:r>
            <a:r>
              <a:rPr lang="en-US" altLang="en-US" sz="3600" b="1">
                <a:solidFill>
                  <a:schemeClr val="bg1"/>
                </a:solidFill>
              </a:rPr>
              <a:t>Believe  </a:t>
            </a:r>
          </a:p>
          <a:p>
            <a:pPr eaLnBrk="1" hangingPunct="1">
              <a:spcBef>
                <a:spcPct val="0"/>
              </a:spcBef>
              <a:buFontTx/>
              <a:buNone/>
            </a:pPr>
            <a:r>
              <a:rPr lang="en-US" altLang="en-US" sz="2400" b="1">
                <a:solidFill>
                  <a:schemeClr val="bg1"/>
                </a:solidFill>
              </a:rPr>
              <a:t>   </a:t>
            </a:r>
            <a:r>
              <a:rPr lang="en-US" altLang="en-US" sz="2800" b="1">
                <a:solidFill>
                  <a:schemeClr val="bg1"/>
                </a:solidFill>
              </a:rPr>
              <a:t>(John 8:24)</a:t>
            </a:r>
          </a:p>
          <a:p>
            <a:pPr eaLnBrk="1" hangingPunct="1">
              <a:spcBef>
                <a:spcPct val="0"/>
              </a:spcBef>
              <a:buFontTx/>
              <a:buNone/>
            </a:pPr>
            <a:r>
              <a:rPr lang="en-US" altLang="en-US" sz="2800" b="1">
                <a:solidFill>
                  <a:schemeClr val="bg1"/>
                </a:solidFill>
              </a:rPr>
              <a:t>    (Heb 11:6)</a:t>
            </a:r>
          </a:p>
        </p:txBody>
      </p:sp>
      <p:sp>
        <p:nvSpPr>
          <p:cNvPr id="28677" name="Text Box 5"/>
          <p:cNvSpPr txBox="1">
            <a:spLocks noChangeArrowheads="1"/>
          </p:cNvSpPr>
          <p:nvPr/>
        </p:nvSpPr>
        <p:spPr bwMode="auto">
          <a:xfrm>
            <a:off x="6934200" y="1143000"/>
            <a:ext cx="1851025" cy="1077913"/>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a:t> </a:t>
            </a:r>
            <a:r>
              <a:rPr lang="en-US" altLang="en-US" sz="3600" b="1">
                <a:solidFill>
                  <a:schemeClr val="bg1"/>
                </a:solidFill>
              </a:rPr>
              <a:t>Repent</a:t>
            </a:r>
          </a:p>
          <a:p>
            <a:pPr eaLnBrk="1" hangingPunct="1">
              <a:spcBef>
                <a:spcPct val="0"/>
              </a:spcBef>
              <a:buFontTx/>
              <a:buNone/>
            </a:pPr>
            <a:r>
              <a:rPr lang="en-US" altLang="en-US" sz="2800" b="1">
                <a:solidFill>
                  <a:schemeClr val="bg1"/>
                </a:solidFill>
              </a:rPr>
              <a:t>(Acts 2:38)</a:t>
            </a:r>
          </a:p>
        </p:txBody>
      </p:sp>
      <p:sp>
        <p:nvSpPr>
          <p:cNvPr id="28678" name="Text Box 6"/>
          <p:cNvSpPr txBox="1">
            <a:spLocks noChangeArrowheads="1"/>
          </p:cNvSpPr>
          <p:nvPr/>
        </p:nvSpPr>
        <p:spPr bwMode="auto">
          <a:xfrm>
            <a:off x="6705600" y="4343400"/>
            <a:ext cx="2092325" cy="10779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a:t>  </a:t>
            </a:r>
            <a:r>
              <a:rPr lang="en-US" altLang="en-US" sz="3600" b="1">
                <a:solidFill>
                  <a:schemeClr val="bg1"/>
                </a:solidFill>
              </a:rPr>
              <a:t>Confess</a:t>
            </a:r>
          </a:p>
          <a:p>
            <a:pPr eaLnBrk="1" hangingPunct="1">
              <a:spcBef>
                <a:spcPct val="0"/>
              </a:spcBef>
              <a:buFontTx/>
              <a:buNone/>
            </a:pPr>
            <a:r>
              <a:rPr lang="en-US" altLang="en-US" sz="2800" b="1">
                <a:solidFill>
                  <a:schemeClr val="bg1"/>
                </a:solidFill>
              </a:rPr>
              <a:t>(Rom 10:10)</a:t>
            </a:r>
          </a:p>
        </p:txBody>
      </p:sp>
      <p:sp>
        <p:nvSpPr>
          <p:cNvPr id="28679" name="Text Box 7"/>
          <p:cNvSpPr txBox="1">
            <a:spLocks noChangeArrowheads="1"/>
          </p:cNvSpPr>
          <p:nvPr/>
        </p:nvSpPr>
        <p:spPr bwMode="auto">
          <a:xfrm>
            <a:off x="3429000" y="5105400"/>
            <a:ext cx="2787650" cy="1508125"/>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a:t>  </a:t>
            </a:r>
            <a:r>
              <a:rPr lang="en-US" altLang="en-US" sz="3600" b="1">
                <a:solidFill>
                  <a:schemeClr val="bg1"/>
                </a:solidFill>
              </a:rPr>
              <a:t>Be Baptized</a:t>
            </a:r>
          </a:p>
          <a:p>
            <a:pPr eaLnBrk="1" hangingPunct="1">
              <a:spcBef>
                <a:spcPct val="0"/>
              </a:spcBef>
              <a:buFontTx/>
              <a:buNone/>
            </a:pPr>
            <a:r>
              <a:rPr lang="en-US" altLang="en-US" sz="2800" b="1">
                <a:solidFill>
                  <a:schemeClr val="bg1"/>
                </a:solidFill>
              </a:rPr>
              <a:t>   (Mark 16:16)</a:t>
            </a:r>
          </a:p>
          <a:p>
            <a:pPr eaLnBrk="1" hangingPunct="1">
              <a:spcBef>
                <a:spcPct val="0"/>
              </a:spcBef>
              <a:buFontTx/>
              <a:buNone/>
            </a:pPr>
            <a:r>
              <a:rPr lang="en-US" altLang="en-US" sz="2800" b="1">
                <a:solidFill>
                  <a:schemeClr val="bg1"/>
                </a:solidFill>
              </a:rPr>
              <a:t>   (Acts 8:36-38)</a:t>
            </a:r>
          </a:p>
        </p:txBody>
      </p:sp>
      <p:sp>
        <p:nvSpPr>
          <p:cNvPr id="28680" name="Text Box 8"/>
          <p:cNvSpPr txBox="1">
            <a:spLocks noChangeArrowheads="1"/>
          </p:cNvSpPr>
          <p:nvPr/>
        </p:nvSpPr>
        <p:spPr bwMode="auto">
          <a:xfrm>
            <a:off x="228600" y="4343400"/>
            <a:ext cx="2519363" cy="1508125"/>
          </a:xfrm>
          <a:prstGeom prst="rect">
            <a:avLst/>
          </a:prstGeom>
          <a:solidFill>
            <a:srgbClr val="99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b="1"/>
              <a:t> </a:t>
            </a:r>
            <a:r>
              <a:rPr lang="en-US" altLang="en-US" sz="3600" b="1">
                <a:solidFill>
                  <a:schemeClr val="bg1"/>
                </a:solidFill>
              </a:rPr>
              <a:t>Be Faithful</a:t>
            </a:r>
          </a:p>
          <a:p>
            <a:pPr eaLnBrk="1" hangingPunct="1">
              <a:spcBef>
                <a:spcPct val="0"/>
              </a:spcBef>
              <a:buFontTx/>
              <a:buNone/>
            </a:pPr>
            <a:r>
              <a:rPr lang="en-US" altLang="en-US" sz="2400" b="1">
                <a:solidFill>
                  <a:schemeClr val="bg1"/>
                </a:solidFill>
              </a:rPr>
              <a:t>   </a:t>
            </a:r>
            <a:r>
              <a:rPr lang="en-US" altLang="en-US" sz="2800" b="1">
                <a:solidFill>
                  <a:schemeClr val="bg1"/>
                </a:solidFill>
              </a:rPr>
              <a:t>(Phil 1:27) </a:t>
            </a:r>
          </a:p>
          <a:p>
            <a:pPr eaLnBrk="1" hangingPunct="1">
              <a:spcBef>
                <a:spcPct val="0"/>
              </a:spcBef>
              <a:buFontTx/>
              <a:buNone/>
            </a:pPr>
            <a:r>
              <a:rPr lang="en-US" altLang="en-US" sz="2800" b="1">
                <a:solidFill>
                  <a:schemeClr val="bg1"/>
                </a:solidFill>
              </a:rPr>
              <a:t>   (Rev 2:10)    </a:t>
            </a:r>
          </a:p>
        </p:txBody>
      </p:sp>
    </p:spTree>
    <p:extLst>
      <p:ext uri="{BB962C8B-B14F-4D97-AF65-F5344CB8AC3E}">
        <p14:creationId xmlns:p14="http://schemas.microsoft.com/office/powerpoint/2010/main" val="182984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2000" fill="hold"/>
                                        <p:tgtEl>
                                          <p:spTgt spid="28674"/>
                                        </p:tgtEl>
                                        <p:attrNameLst>
                                          <p:attrName>ppt_w</p:attrName>
                                        </p:attrNameLst>
                                      </p:cBhvr>
                                      <p:tavLst>
                                        <p:tav tm="0">
                                          <p:val>
                                            <p:fltVal val="0"/>
                                          </p:val>
                                        </p:tav>
                                        <p:tav tm="100000">
                                          <p:val>
                                            <p:strVal val="#ppt_w"/>
                                          </p:val>
                                        </p:tav>
                                      </p:tavLst>
                                    </p:anim>
                                    <p:anim calcmode="lin" valueType="num">
                                      <p:cBhvr>
                                        <p:cTn id="8" dur="2000" fill="hold"/>
                                        <p:tgtEl>
                                          <p:spTgt spid="28674"/>
                                        </p:tgtEl>
                                        <p:attrNameLst>
                                          <p:attrName>ppt_h</p:attrName>
                                        </p:attrNameLst>
                                      </p:cBhvr>
                                      <p:tavLst>
                                        <p:tav tm="0">
                                          <p:val>
                                            <p:fltVal val="0"/>
                                          </p:val>
                                        </p:tav>
                                        <p:tav tm="100000">
                                          <p:val>
                                            <p:strVal val="#ppt_h"/>
                                          </p:val>
                                        </p:tav>
                                      </p:tavLst>
                                    </p:anim>
                                    <p:anim calcmode="lin" valueType="num">
                                      <p:cBhvr>
                                        <p:cTn id="9" dur="2000" fill="hold"/>
                                        <p:tgtEl>
                                          <p:spTgt spid="28674"/>
                                        </p:tgtEl>
                                        <p:attrNameLst>
                                          <p:attrName>ppt_x</p:attrName>
                                        </p:attrNameLst>
                                      </p:cBhvr>
                                      <p:tavLst>
                                        <p:tav tm="0">
                                          <p:val>
                                            <p:fltVal val="0.5"/>
                                          </p:val>
                                        </p:tav>
                                        <p:tav tm="100000">
                                          <p:val>
                                            <p:strVal val="#ppt_x"/>
                                          </p:val>
                                        </p:tav>
                                      </p:tavLst>
                                    </p:anim>
                                    <p:anim calcmode="lin" valueType="num">
                                      <p:cBhvr>
                                        <p:cTn id="10" dur="2000" fill="hold"/>
                                        <p:tgtEl>
                                          <p:spTgt spid="28674"/>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28675"/>
                                        </p:tgtEl>
                                        <p:attrNameLst>
                                          <p:attrName>style.visibility</p:attrName>
                                        </p:attrNameLst>
                                      </p:cBhvr>
                                      <p:to>
                                        <p:strVal val="visible"/>
                                      </p:to>
                                    </p:set>
                                    <p:anim calcmode="lin" valueType="num">
                                      <p:cBhvr>
                                        <p:cTn id="15" dur="500" fill="hold"/>
                                        <p:tgtEl>
                                          <p:spTgt spid="28675"/>
                                        </p:tgtEl>
                                        <p:attrNameLst>
                                          <p:attrName>ppt_w</p:attrName>
                                        </p:attrNameLst>
                                      </p:cBhvr>
                                      <p:tavLst>
                                        <p:tav tm="0">
                                          <p:val>
                                            <p:fltVal val="0"/>
                                          </p:val>
                                        </p:tav>
                                        <p:tav tm="100000">
                                          <p:val>
                                            <p:strVal val="#ppt_w"/>
                                          </p:val>
                                        </p:tav>
                                      </p:tavLst>
                                    </p:anim>
                                    <p:anim calcmode="lin" valueType="num">
                                      <p:cBhvr>
                                        <p:cTn id="16" dur="500" fill="hold"/>
                                        <p:tgtEl>
                                          <p:spTgt spid="28675"/>
                                        </p:tgtEl>
                                        <p:attrNameLst>
                                          <p:attrName>ppt_h</p:attrName>
                                        </p:attrNameLst>
                                      </p:cBhvr>
                                      <p:tavLst>
                                        <p:tav tm="0">
                                          <p:val>
                                            <p:fltVal val="0"/>
                                          </p:val>
                                        </p:tav>
                                        <p:tav tm="100000">
                                          <p:val>
                                            <p:strVal val="#ppt_h"/>
                                          </p:val>
                                        </p:tav>
                                      </p:tavLst>
                                    </p:anim>
                                    <p:anim calcmode="lin" valueType="num">
                                      <p:cBhvr>
                                        <p:cTn id="17" dur="500" fill="hold"/>
                                        <p:tgtEl>
                                          <p:spTgt spid="28675"/>
                                        </p:tgtEl>
                                        <p:attrNameLst>
                                          <p:attrName>ppt_x</p:attrName>
                                        </p:attrNameLst>
                                      </p:cBhvr>
                                      <p:tavLst>
                                        <p:tav tm="0">
                                          <p:val>
                                            <p:fltVal val="0.5"/>
                                          </p:val>
                                        </p:tav>
                                        <p:tav tm="100000">
                                          <p:val>
                                            <p:strVal val="#ppt_x"/>
                                          </p:val>
                                        </p:tav>
                                      </p:tavLst>
                                    </p:anim>
                                    <p:anim calcmode="lin" valueType="num">
                                      <p:cBhvr>
                                        <p:cTn id="18" dur="500" fill="hold"/>
                                        <p:tgtEl>
                                          <p:spTgt spid="28675"/>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28676"/>
                                        </p:tgtEl>
                                        <p:attrNameLst>
                                          <p:attrName>style.visibility</p:attrName>
                                        </p:attrNameLst>
                                      </p:cBhvr>
                                      <p:to>
                                        <p:strVal val="visible"/>
                                      </p:to>
                                    </p:set>
                                    <p:anim calcmode="lin" valueType="num">
                                      <p:cBhvr>
                                        <p:cTn id="23" dur="500" fill="hold"/>
                                        <p:tgtEl>
                                          <p:spTgt spid="28676"/>
                                        </p:tgtEl>
                                        <p:attrNameLst>
                                          <p:attrName>ppt_w</p:attrName>
                                        </p:attrNameLst>
                                      </p:cBhvr>
                                      <p:tavLst>
                                        <p:tav tm="0">
                                          <p:val>
                                            <p:fltVal val="0"/>
                                          </p:val>
                                        </p:tav>
                                        <p:tav tm="100000">
                                          <p:val>
                                            <p:strVal val="#ppt_w"/>
                                          </p:val>
                                        </p:tav>
                                      </p:tavLst>
                                    </p:anim>
                                    <p:anim calcmode="lin" valueType="num">
                                      <p:cBhvr>
                                        <p:cTn id="24" dur="500" fill="hold"/>
                                        <p:tgtEl>
                                          <p:spTgt spid="28676"/>
                                        </p:tgtEl>
                                        <p:attrNameLst>
                                          <p:attrName>ppt_h</p:attrName>
                                        </p:attrNameLst>
                                      </p:cBhvr>
                                      <p:tavLst>
                                        <p:tav tm="0">
                                          <p:val>
                                            <p:fltVal val="0"/>
                                          </p:val>
                                        </p:tav>
                                        <p:tav tm="100000">
                                          <p:val>
                                            <p:strVal val="#ppt_h"/>
                                          </p:val>
                                        </p:tav>
                                      </p:tavLst>
                                    </p:anim>
                                    <p:anim calcmode="lin" valueType="num">
                                      <p:cBhvr>
                                        <p:cTn id="25" dur="500" fill="hold"/>
                                        <p:tgtEl>
                                          <p:spTgt spid="28676"/>
                                        </p:tgtEl>
                                        <p:attrNameLst>
                                          <p:attrName>ppt_x</p:attrName>
                                        </p:attrNameLst>
                                      </p:cBhvr>
                                      <p:tavLst>
                                        <p:tav tm="0">
                                          <p:val>
                                            <p:fltVal val="0.5"/>
                                          </p:val>
                                        </p:tav>
                                        <p:tav tm="100000">
                                          <p:val>
                                            <p:strVal val="#ppt_x"/>
                                          </p:val>
                                        </p:tav>
                                      </p:tavLst>
                                    </p:anim>
                                    <p:anim calcmode="lin" valueType="num">
                                      <p:cBhvr>
                                        <p:cTn id="26" dur="500" fill="hold"/>
                                        <p:tgtEl>
                                          <p:spTgt spid="28676"/>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28677"/>
                                        </p:tgtEl>
                                        <p:attrNameLst>
                                          <p:attrName>style.visibility</p:attrName>
                                        </p:attrNameLst>
                                      </p:cBhvr>
                                      <p:to>
                                        <p:strVal val="visible"/>
                                      </p:to>
                                    </p:set>
                                    <p:anim calcmode="lin" valueType="num">
                                      <p:cBhvr>
                                        <p:cTn id="31" dur="500" fill="hold"/>
                                        <p:tgtEl>
                                          <p:spTgt spid="28677"/>
                                        </p:tgtEl>
                                        <p:attrNameLst>
                                          <p:attrName>ppt_w</p:attrName>
                                        </p:attrNameLst>
                                      </p:cBhvr>
                                      <p:tavLst>
                                        <p:tav tm="0">
                                          <p:val>
                                            <p:fltVal val="0"/>
                                          </p:val>
                                        </p:tav>
                                        <p:tav tm="100000">
                                          <p:val>
                                            <p:strVal val="#ppt_w"/>
                                          </p:val>
                                        </p:tav>
                                      </p:tavLst>
                                    </p:anim>
                                    <p:anim calcmode="lin" valueType="num">
                                      <p:cBhvr>
                                        <p:cTn id="32" dur="500" fill="hold"/>
                                        <p:tgtEl>
                                          <p:spTgt spid="28677"/>
                                        </p:tgtEl>
                                        <p:attrNameLst>
                                          <p:attrName>ppt_h</p:attrName>
                                        </p:attrNameLst>
                                      </p:cBhvr>
                                      <p:tavLst>
                                        <p:tav tm="0">
                                          <p:val>
                                            <p:fltVal val="0"/>
                                          </p:val>
                                        </p:tav>
                                        <p:tav tm="100000">
                                          <p:val>
                                            <p:strVal val="#ppt_h"/>
                                          </p:val>
                                        </p:tav>
                                      </p:tavLst>
                                    </p:anim>
                                    <p:anim calcmode="lin" valueType="num">
                                      <p:cBhvr>
                                        <p:cTn id="33" dur="500" fill="hold"/>
                                        <p:tgtEl>
                                          <p:spTgt spid="28677"/>
                                        </p:tgtEl>
                                        <p:attrNameLst>
                                          <p:attrName>ppt_x</p:attrName>
                                        </p:attrNameLst>
                                      </p:cBhvr>
                                      <p:tavLst>
                                        <p:tav tm="0">
                                          <p:val>
                                            <p:fltVal val="0.5"/>
                                          </p:val>
                                        </p:tav>
                                        <p:tav tm="100000">
                                          <p:val>
                                            <p:strVal val="#ppt_x"/>
                                          </p:val>
                                        </p:tav>
                                      </p:tavLst>
                                    </p:anim>
                                    <p:anim calcmode="lin" valueType="num">
                                      <p:cBhvr>
                                        <p:cTn id="34" dur="500" fill="hold"/>
                                        <p:tgtEl>
                                          <p:spTgt spid="28677"/>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28678"/>
                                        </p:tgtEl>
                                        <p:attrNameLst>
                                          <p:attrName>style.visibility</p:attrName>
                                        </p:attrNameLst>
                                      </p:cBhvr>
                                      <p:to>
                                        <p:strVal val="visible"/>
                                      </p:to>
                                    </p:set>
                                    <p:anim calcmode="lin" valueType="num">
                                      <p:cBhvr>
                                        <p:cTn id="39" dur="500" fill="hold"/>
                                        <p:tgtEl>
                                          <p:spTgt spid="28678"/>
                                        </p:tgtEl>
                                        <p:attrNameLst>
                                          <p:attrName>ppt_w</p:attrName>
                                        </p:attrNameLst>
                                      </p:cBhvr>
                                      <p:tavLst>
                                        <p:tav tm="0">
                                          <p:val>
                                            <p:fltVal val="0"/>
                                          </p:val>
                                        </p:tav>
                                        <p:tav tm="100000">
                                          <p:val>
                                            <p:strVal val="#ppt_w"/>
                                          </p:val>
                                        </p:tav>
                                      </p:tavLst>
                                    </p:anim>
                                    <p:anim calcmode="lin" valueType="num">
                                      <p:cBhvr>
                                        <p:cTn id="40" dur="500" fill="hold"/>
                                        <p:tgtEl>
                                          <p:spTgt spid="28678"/>
                                        </p:tgtEl>
                                        <p:attrNameLst>
                                          <p:attrName>ppt_h</p:attrName>
                                        </p:attrNameLst>
                                      </p:cBhvr>
                                      <p:tavLst>
                                        <p:tav tm="0">
                                          <p:val>
                                            <p:fltVal val="0"/>
                                          </p:val>
                                        </p:tav>
                                        <p:tav tm="100000">
                                          <p:val>
                                            <p:strVal val="#ppt_h"/>
                                          </p:val>
                                        </p:tav>
                                      </p:tavLst>
                                    </p:anim>
                                    <p:anim calcmode="lin" valueType="num">
                                      <p:cBhvr>
                                        <p:cTn id="41" dur="500" fill="hold"/>
                                        <p:tgtEl>
                                          <p:spTgt spid="28678"/>
                                        </p:tgtEl>
                                        <p:attrNameLst>
                                          <p:attrName>ppt_x</p:attrName>
                                        </p:attrNameLst>
                                      </p:cBhvr>
                                      <p:tavLst>
                                        <p:tav tm="0">
                                          <p:val>
                                            <p:fltVal val="0.5"/>
                                          </p:val>
                                        </p:tav>
                                        <p:tav tm="100000">
                                          <p:val>
                                            <p:strVal val="#ppt_x"/>
                                          </p:val>
                                        </p:tav>
                                      </p:tavLst>
                                    </p:anim>
                                    <p:anim calcmode="lin" valueType="num">
                                      <p:cBhvr>
                                        <p:cTn id="42" dur="500" fill="hold"/>
                                        <p:tgtEl>
                                          <p:spTgt spid="28678"/>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28679"/>
                                        </p:tgtEl>
                                        <p:attrNameLst>
                                          <p:attrName>style.visibility</p:attrName>
                                        </p:attrNameLst>
                                      </p:cBhvr>
                                      <p:to>
                                        <p:strVal val="visible"/>
                                      </p:to>
                                    </p:set>
                                    <p:anim calcmode="lin" valueType="num">
                                      <p:cBhvr>
                                        <p:cTn id="47" dur="500" fill="hold"/>
                                        <p:tgtEl>
                                          <p:spTgt spid="28679"/>
                                        </p:tgtEl>
                                        <p:attrNameLst>
                                          <p:attrName>ppt_w</p:attrName>
                                        </p:attrNameLst>
                                      </p:cBhvr>
                                      <p:tavLst>
                                        <p:tav tm="0">
                                          <p:val>
                                            <p:fltVal val="0"/>
                                          </p:val>
                                        </p:tav>
                                        <p:tav tm="100000">
                                          <p:val>
                                            <p:strVal val="#ppt_w"/>
                                          </p:val>
                                        </p:tav>
                                      </p:tavLst>
                                    </p:anim>
                                    <p:anim calcmode="lin" valueType="num">
                                      <p:cBhvr>
                                        <p:cTn id="48" dur="500" fill="hold"/>
                                        <p:tgtEl>
                                          <p:spTgt spid="28679"/>
                                        </p:tgtEl>
                                        <p:attrNameLst>
                                          <p:attrName>ppt_h</p:attrName>
                                        </p:attrNameLst>
                                      </p:cBhvr>
                                      <p:tavLst>
                                        <p:tav tm="0">
                                          <p:val>
                                            <p:fltVal val="0"/>
                                          </p:val>
                                        </p:tav>
                                        <p:tav tm="100000">
                                          <p:val>
                                            <p:strVal val="#ppt_h"/>
                                          </p:val>
                                        </p:tav>
                                      </p:tavLst>
                                    </p:anim>
                                    <p:anim calcmode="lin" valueType="num">
                                      <p:cBhvr>
                                        <p:cTn id="49" dur="500" fill="hold"/>
                                        <p:tgtEl>
                                          <p:spTgt spid="28679"/>
                                        </p:tgtEl>
                                        <p:attrNameLst>
                                          <p:attrName>ppt_x</p:attrName>
                                        </p:attrNameLst>
                                      </p:cBhvr>
                                      <p:tavLst>
                                        <p:tav tm="0">
                                          <p:val>
                                            <p:fltVal val="0.5"/>
                                          </p:val>
                                        </p:tav>
                                        <p:tav tm="100000">
                                          <p:val>
                                            <p:strVal val="#ppt_x"/>
                                          </p:val>
                                        </p:tav>
                                      </p:tavLst>
                                    </p:anim>
                                    <p:anim calcmode="lin" valueType="num">
                                      <p:cBhvr>
                                        <p:cTn id="50" dur="500" fill="hold"/>
                                        <p:tgtEl>
                                          <p:spTgt spid="28679"/>
                                        </p:tgtEl>
                                        <p:attrNameLst>
                                          <p:attrName>ppt_y</p:attrName>
                                        </p:attrNameLst>
                                      </p:cBhvr>
                                      <p:tavLst>
                                        <p:tav tm="0">
                                          <p:val>
                                            <p:fltVal val="0.5"/>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28680"/>
                                        </p:tgtEl>
                                        <p:attrNameLst>
                                          <p:attrName>style.visibility</p:attrName>
                                        </p:attrNameLst>
                                      </p:cBhvr>
                                      <p:to>
                                        <p:strVal val="visible"/>
                                      </p:to>
                                    </p:set>
                                    <p:anim calcmode="lin" valueType="num">
                                      <p:cBhvr>
                                        <p:cTn id="55" dur="500" fill="hold"/>
                                        <p:tgtEl>
                                          <p:spTgt spid="28680"/>
                                        </p:tgtEl>
                                        <p:attrNameLst>
                                          <p:attrName>ppt_w</p:attrName>
                                        </p:attrNameLst>
                                      </p:cBhvr>
                                      <p:tavLst>
                                        <p:tav tm="0">
                                          <p:val>
                                            <p:fltVal val="0"/>
                                          </p:val>
                                        </p:tav>
                                        <p:tav tm="100000">
                                          <p:val>
                                            <p:strVal val="#ppt_w"/>
                                          </p:val>
                                        </p:tav>
                                      </p:tavLst>
                                    </p:anim>
                                    <p:anim calcmode="lin" valueType="num">
                                      <p:cBhvr>
                                        <p:cTn id="56" dur="500" fill="hold"/>
                                        <p:tgtEl>
                                          <p:spTgt spid="28680"/>
                                        </p:tgtEl>
                                        <p:attrNameLst>
                                          <p:attrName>ppt_h</p:attrName>
                                        </p:attrNameLst>
                                      </p:cBhvr>
                                      <p:tavLst>
                                        <p:tav tm="0">
                                          <p:val>
                                            <p:fltVal val="0"/>
                                          </p:val>
                                        </p:tav>
                                        <p:tav tm="100000">
                                          <p:val>
                                            <p:strVal val="#ppt_h"/>
                                          </p:val>
                                        </p:tav>
                                      </p:tavLst>
                                    </p:anim>
                                    <p:anim calcmode="lin" valueType="num">
                                      <p:cBhvr>
                                        <p:cTn id="57" dur="500" fill="hold"/>
                                        <p:tgtEl>
                                          <p:spTgt spid="28680"/>
                                        </p:tgtEl>
                                        <p:attrNameLst>
                                          <p:attrName>ppt_x</p:attrName>
                                        </p:attrNameLst>
                                      </p:cBhvr>
                                      <p:tavLst>
                                        <p:tav tm="0">
                                          <p:val>
                                            <p:fltVal val="0.5"/>
                                          </p:val>
                                        </p:tav>
                                        <p:tav tm="100000">
                                          <p:val>
                                            <p:strVal val="#ppt_x"/>
                                          </p:val>
                                        </p:tav>
                                      </p:tavLst>
                                    </p:anim>
                                    <p:anim calcmode="lin" valueType="num">
                                      <p:cBhvr>
                                        <p:cTn id="58" dur="500" fill="hold"/>
                                        <p:tgtEl>
                                          <p:spTgt spid="2868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autoUpdateAnimBg="0"/>
      <p:bldP spid="28675" grpId="0" animBg="1" autoUpdateAnimBg="0"/>
      <p:bldP spid="28676" grpId="0" animBg="1" autoUpdateAnimBg="0"/>
      <p:bldP spid="28677" grpId="0" animBg="1" autoUpdateAnimBg="0"/>
      <p:bldP spid="28678" grpId="0" animBg="1" autoUpdateAnimBg="0"/>
      <p:bldP spid="28679" grpId="0" animBg="1" autoUpdateAnimBg="0"/>
      <p:bldP spid="2868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4339650"/>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lumMod val="95000"/>
                  </a:schemeClr>
                </a:solidFill>
              </a:rPr>
              <a:t>Acts 8:22-24</a:t>
            </a:r>
          </a:p>
          <a:p>
            <a:r>
              <a:rPr lang="en-US" sz="2800" dirty="0">
                <a:solidFill>
                  <a:schemeClr val="bg1">
                    <a:lumMod val="95000"/>
                  </a:schemeClr>
                </a:solidFill>
              </a:rPr>
              <a:t>22	    </a:t>
            </a:r>
            <a:r>
              <a:rPr lang="en-US" sz="2800" b="1" dirty="0">
                <a:solidFill>
                  <a:srgbClr val="FFFF00"/>
                </a:solidFill>
              </a:rPr>
              <a:t>Repent</a:t>
            </a:r>
            <a:r>
              <a:rPr lang="en-US" sz="2800" dirty="0">
                <a:solidFill>
                  <a:schemeClr val="bg1">
                    <a:lumMod val="95000"/>
                  </a:schemeClr>
                </a:solidFill>
              </a:rPr>
              <a:t> therefore of this thy wickedness, and </a:t>
            </a:r>
            <a:r>
              <a:rPr lang="en-US" sz="2800" b="1" dirty="0">
                <a:solidFill>
                  <a:srgbClr val="FFFF00"/>
                </a:solidFill>
              </a:rPr>
              <a:t>pray the Lord</a:t>
            </a:r>
            <a:r>
              <a:rPr lang="en-US" sz="2800" dirty="0">
                <a:solidFill>
                  <a:schemeClr val="bg1">
                    <a:lumMod val="95000"/>
                  </a:schemeClr>
                </a:solidFill>
              </a:rPr>
              <a:t>, if perhaps the thought of thy heart shall be forgiven thee.</a:t>
            </a:r>
          </a:p>
          <a:p>
            <a:r>
              <a:rPr lang="en-US" sz="2800" dirty="0">
                <a:solidFill>
                  <a:schemeClr val="bg1">
                    <a:lumMod val="95000"/>
                  </a:schemeClr>
                </a:solidFill>
              </a:rPr>
              <a:t>23	For I see that thou art in the gall of bitterness and in the bond of iniquity.</a:t>
            </a:r>
          </a:p>
          <a:p>
            <a:r>
              <a:rPr lang="en-US" sz="2800" dirty="0">
                <a:solidFill>
                  <a:schemeClr val="bg1">
                    <a:lumMod val="95000"/>
                  </a:schemeClr>
                </a:solidFill>
              </a:rPr>
              <a:t>24	  And Simon answered and said, </a:t>
            </a:r>
            <a:r>
              <a:rPr lang="en-US" sz="2800" b="1" dirty="0">
                <a:solidFill>
                  <a:srgbClr val="FFFF00"/>
                </a:solidFill>
              </a:rPr>
              <a:t>Pray ye for me to the Lord</a:t>
            </a:r>
            <a:r>
              <a:rPr lang="en-US" sz="2800" dirty="0">
                <a:solidFill>
                  <a:schemeClr val="bg1">
                    <a:lumMod val="95000"/>
                  </a:schemeClr>
                </a:solidFill>
              </a:rPr>
              <a:t>, that none of the things which ye have spoken come upon me.</a:t>
            </a:r>
          </a:p>
          <a:p>
            <a:r>
              <a:rPr lang="en-US" dirty="0">
                <a:solidFill>
                  <a:schemeClr val="bg1"/>
                </a:solidFill>
              </a:rPr>
              <a:t>(ASV)</a:t>
            </a:r>
          </a:p>
        </p:txBody>
      </p:sp>
    </p:spTree>
    <p:extLst>
      <p:ext uri="{BB962C8B-B14F-4D97-AF65-F5344CB8AC3E}">
        <p14:creationId xmlns:p14="http://schemas.microsoft.com/office/powerpoint/2010/main" val="415429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05B6D55-3E9A-46FF-9BFD-0D4318DBB8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916129" cy="6858001"/>
          </a:xfrm>
          <a:prstGeom prst="rect">
            <a:avLst/>
          </a:prstGeom>
        </p:spPr>
      </p:pic>
      <p:sp>
        <p:nvSpPr>
          <p:cNvPr id="10" name="TextBox 9">
            <a:extLst>
              <a:ext uri="{FF2B5EF4-FFF2-40B4-BE49-F238E27FC236}">
                <a16:creationId xmlns:a16="http://schemas.microsoft.com/office/drawing/2014/main" id="{DE36383A-71D5-489E-902B-30462124BC83}"/>
              </a:ext>
            </a:extLst>
          </p:cNvPr>
          <p:cNvSpPr txBox="1"/>
          <p:nvPr/>
        </p:nvSpPr>
        <p:spPr>
          <a:xfrm>
            <a:off x="5410200" y="998975"/>
            <a:ext cx="1516762" cy="830997"/>
          </a:xfrm>
          <a:prstGeom prst="rect">
            <a:avLst/>
          </a:prstGeom>
          <a:noFill/>
        </p:spPr>
        <p:txBody>
          <a:bodyPr wrap="none" rtlCol="0">
            <a:spAutoFit/>
          </a:bodyPr>
          <a:lstStyle/>
          <a:p>
            <a:r>
              <a:rPr lang="en-US" sz="4800" dirty="0"/>
              <a:t>What</a:t>
            </a:r>
          </a:p>
        </p:txBody>
      </p:sp>
      <p:sp>
        <p:nvSpPr>
          <p:cNvPr id="11" name="TextBox 10">
            <a:extLst>
              <a:ext uri="{FF2B5EF4-FFF2-40B4-BE49-F238E27FC236}">
                <a16:creationId xmlns:a16="http://schemas.microsoft.com/office/drawing/2014/main" id="{4D34DBF3-E75F-4EB8-81DA-738687A5EBB6}"/>
              </a:ext>
            </a:extLst>
          </p:cNvPr>
          <p:cNvSpPr txBox="1"/>
          <p:nvPr/>
        </p:nvSpPr>
        <p:spPr>
          <a:xfrm>
            <a:off x="6467451" y="2895600"/>
            <a:ext cx="628698" cy="830997"/>
          </a:xfrm>
          <a:prstGeom prst="rect">
            <a:avLst/>
          </a:prstGeom>
          <a:noFill/>
        </p:spPr>
        <p:txBody>
          <a:bodyPr wrap="none" rtlCol="0">
            <a:spAutoFit/>
          </a:bodyPr>
          <a:lstStyle/>
          <a:p>
            <a:r>
              <a:rPr lang="en-US" sz="4800" dirty="0"/>
              <a:t>Is</a:t>
            </a:r>
          </a:p>
        </p:txBody>
      </p:sp>
      <p:sp>
        <p:nvSpPr>
          <p:cNvPr id="12" name="TextBox 11">
            <a:extLst>
              <a:ext uri="{FF2B5EF4-FFF2-40B4-BE49-F238E27FC236}">
                <a16:creationId xmlns:a16="http://schemas.microsoft.com/office/drawing/2014/main" id="{487F4F7F-4E31-461C-94E9-AAC5E2B50F3D}"/>
              </a:ext>
            </a:extLst>
          </p:cNvPr>
          <p:cNvSpPr txBox="1"/>
          <p:nvPr/>
        </p:nvSpPr>
        <p:spPr>
          <a:xfrm>
            <a:off x="6781800" y="5029200"/>
            <a:ext cx="1804468" cy="830997"/>
          </a:xfrm>
          <a:prstGeom prst="rect">
            <a:avLst/>
          </a:prstGeom>
          <a:noFill/>
        </p:spPr>
        <p:txBody>
          <a:bodyPr wrap="none" rtlCol="0">
            <a:spAutoFit/>
          </a:bodyPr>
          <a:lstStyle/>
          <a:p>
            <a:r>
              <a:rPr lang="en-US" sz="4800" dirty="0"/>
              <a:t>Truth?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365" y="276815"/>
            <a:ext cx="8245270" cy="584775"/>
          </a:xfrm>
          <a:prstGeom prst="rect">
            <a:avLst/>
          </a:prstGeom>
          <a:noFill/>
        </p:spPr>
        <p:txBody>
          <a:bodyPr wrap="none" rtlCol="0">
            <a:spAutoFit/>
          </a:bodyPr>
          <a:lstStyle/>
          <a:p>
            <a:pPr algn="ctr"/>
            <a:r>
              <a:rPr lang="en-US" sz="3200" dirty="0"/>
              <a:t>That’s Your Interpretation! – The Quest for Truth</a:t>
            </a:r>
          </a:p>
        </p:txBody>
      </p:sp>
      <p:pic>
        <p:nvPicPr>
          <p:cNvPr id="5" name="Picture 4">
            <a:extLst>
              <a:ext uri="{FF2B5EF4-FFF2-40B4-BE49-F238E27FC236}">
                <a16:creationId xmlns:a16="http://schemas.microsoft.com/office/drawing/2014/main" id="{FAF0614B-C7F6-4432-9E6B-29888F3C3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2133600"/>
            <a:ext cx="3657600" cy="2828544"/>
          </a:xfrm>
          <a:prstGeom prst="rect">
            <a:avLst/>
          </a:prstGeom>
        </p:spPr>
      </p:pic>
      <p:pic>
        <p:nvPicPr>
          <p:cNvPr id="10" name="Picture 9">
            <a:extLst>
              <a:ext uri="{FF2B5EF4-FFF2-40B4-BE49-F238E27FC236}">
                <a16:creationId xmlns:a16="http://schemas.microsoft.com/office/drawing/2014/main" id="{0FB0EB29-CC21-4D20-BADA-948AE98DC6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3962400" cy="5527549"/>
          </a:xfrm>
          <a:prstGeom prst="rect">
            <a:avLst/>
          </a:prstGeom>
        </p:spPr>
      </p:pic>
      <p:sp>
        <p:nvSpPr>
          <p:cNvPr id="6" name="TextBox 5">
            <a:extLst>
              <a:ext uri="{FF2B5EF4-FFF2-40B4-BE49-F238E27FC236}">
                <a16:creationId xmlns:a16="http://schemas.microsoft.com/office/drawing/2014/main" id="{8BA7EEE6-0843-462E-B46D-0A09CE14E539}"/>
              </a:ext>
            </a:extLst>
          </p:cNvPr>
          <p:cNvSpPr txBox="1"/>
          <p:nvPr/>
        </p:nvSpPr>
        <p:spPr>
          <a:xfrm>
            <a:off x="5715000" y="5334000"/>
            <a:ext cx="2590800" cy="523220"/>
          </a:xfrm>
          <a:prstGeom prst="rect">
            <a:avLst/>
          </a:prstGeom>
          <a:noFill/>
        </p:spPr>
        <p:txBody>
          <a:bodyPr wrap="square" rtlCol="0">
            <a:spAutoFit/>
          </a:bodyPr>
          <a:lstStyle/>
          <a:p>
            <a:r>
              <a:rPr lang="en-US" sz="2800" dirty="0"/>
              <a:t>John  1:3-5</a:t>
            </a:r>
          </a:p>
        </p:txBody>
      </p:sp>
    </p:spTree>
    <p:extLst>
      <p:ext uri="{BB962C8B-B14F-4D97-AF65-F5344CB8AC3E}">
        <p14:creationId xmlns:p14="http://schemas.microsoft.com/office/powerpoint/2010/main" val="335094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3908762"/>
          </a:xfrm>
          <a:prstGeom prst="rect">
            <a:avLst/>
          </a:prstGeom>
          <a:solidFill>
            <a:schemeClr val="accent6">
              <a:lumMod val="50000"/>
            </a:schemeClr>
          </a:solidFill>
          <a:ln w="9525">
            <a:noFill/>
            <a:miter lim="800000"/>
            <a:headEnd/>
            <a:tailEnd/>
          </a:ln>
        </p:spPr>
        <p:txBody>
          <a:bodyPr wrap="square">
            <a:spAutoFit/>
          </a:bodyPr>
          <a:lstStyle/>
          <a:p>
            <a:endParaRPr lang="en-US" sz="2800" dirty="0">
              <a:solidFill>
                <a:schemeClr val="bg1"/>
              </a:solidFill>
            </a:endParaRPr>
          </a:p>
          <a:p>
            <a:r>
              <a:rPr lang="en-US" sz="2800" dirty="0" err="1">
                <a:solidFill>
                  <a:schemeClr val="bg1"/>
                </a:solidFill>
              </a:rPr>
              <a:t>Psa</a:t>
            </a:r>
            <a:r>
              <a:rPr lang="en-US" sz="2800" dirty="0">
                <a:solidFill>
                  <a:schemeClr val="bg1"/>
                </a:solidFill>
              </a:rPr>
              <a:t> 119:151</a:t>
            </a:r>
          </a:p>
          <a:p>
            <a:r>
              <a:rPr lang="en-US" sz="2800" dirty="0">
                <a:solidFill>
                  <a:schemeClr val="bg1"/>
                </a:solidFill>
              </a:rPr>
              <a:t>151 You are near, O Lord,  And all Your commandments are truth.                                                                          </a:t>
            </a:r>
            <a:r>
              <a:rPr lang="en-US" dirty="0">
                <a:solidFill>
                  <a:schemeClr val="bg1"/>
                </a:solidFill>
              </a:rPr>
              <a:t>(NKJV)</a:t>
            </a:r>
          </a:p>
          <a:p>
            <a:r>
              <a:rPr lang="en-US" sz="2800" dirty="0">
                <a:solidFill>
                  <a:schemeClr val="bg1"/>
                </a:solidFill>
              </a:rPr>
              <a:t> </a:t>
            </a:r>
          </a:p>
          <a:p>
            <a:r>
              <a:rPr lang="en-US" sz="2800" dirty="0">
                <a:solidFill>
                  <a:schemeClr val="bg1"/>
                </a:solidFill>
              </a:rPr>
              <a:t>John 17:17</a:t>
            </a:r>
          </a:p>
          <a:p>
            <a:r>
              <a:rPr lang="en-US" sz="2800" dirty="0">
                <a:solidFill>
                  <a:schemeClr val="bg1"/>
                </a:solidFill>
              </a:rPr>
              <a:t>17 Sanctify them by Your truth. Your word is truth.                                                                  								</a:t>
            </a:r>
            <a:r>
              <a:rPr lang="en-US" dirty="0">
                <a:solidFill>
                  <a:schemeClr val="bg1"/>
                </a:solidFill>
              </a:rPr>
              <a:t>(NKJV)</a:t>
            </a:r>
          </a:p>
          <a:p>
            <a:r>
              <a:rPr lang="en-US" dirty="0"/>
              <a:t> </a:t>
            </a: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The Quest for Truth</a:t>
            </a:r>
          </a:p>
        </p:txBody>
      </p:sp>
    </p:spTree>
    <p:extLst>
      <p:ext uri="{BB962C8B-B14F-4D97-AF65-F5344CB8AC3E}">
        <p14:creationId xmlns:p14="http://schemas.microsoft.com/office/powerpoint/2010/main" val="126714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5816977"/>
          </a:xfrm>
          <a:prstGeom prst="rect">
            <a:avLst/>
          </a:prstGeom>
          <a:solidFill>
            <a:schemeClr val="accent6">
              <a:lumMod val="50000"/>
            </a:schemeClr>
          </a:solidFill>
          <a:ln w="9525">
            <a:noFill/>
            <a:miter lim="800000"/>
            <a:headEnd/>
            <a:tailEnd/>
          </a:ln>
        </p:spPr>
        <p:txBody>
          <a:bodyPr wrap="square">
            <a:spAutoFit/>
          </a:bodyPr>
          <a:lstStyle/>
          <a:p>
            <a:r>
              <a:rPr lang="en-US" sz="2800" dirty="0">
                <a:solidFill>
                  <a:schemeClr val="bg1"/>
                </a:solidFill>
              </a:rPr>
              <a:t>2 Tim 3:16-17</a:t>
            </a:r>
          </a:p>
          <a:p>
            <a:r>
              <a:rPr lang="en-US" sz="2800" dirty="0">
                <a:solidFill>
                  <a:schemeClr val="bg1"/>
                </a:solidFill>
              </a:rPr>
              <a:t>16 All Scripture is given by inspiration of God, and is profitable for doctrine, for reproof, for correction, for instruction in righteousness, 17 that the man of God may be complete, thoroughly equipped for every good work.    </a:t>
            </a:r>
          </a:p>
          <a:p>
            <a:r>
              <a:rPr lang="en-US" sz="2000" dirty="0">
                <a:solidFill>
                  <a:schemeClr val="bg1"/>
                </a:solidFill>
              </a:rPr>
              <a:t>(NKJV)</a:t>
            </a:r>
          </a:p>
          <a:p>
            <a:endParaRPr lang="en-US" sz="2800" dirty="0">
              <a:solidFill>
                <a:schemeClr val="bg1"/>
              </a:solidFill>
            </a:endParaRPr>
          </a:p>
          <a:p>
            <a:endParaRPr lang="en-US" sz="2800" dirty="0">
              <a:solidFill>
                <a:schemeClr val="bg1"/>
              </a:solidFill>
            </a:endParaRPr>
          </a:p>
          <a:p>
            <a:r>
              <a:rPr lang="en-US" sz="2800" dirty="0">
                <a:solidFill>
                  <a:schemeClr val="bg1"/>
                </a:solidFill>
              </a:rPr>
              <a:t>2 Tim 2:14</a:t>
            </a:r>
          </a:p>
          <a:p>
            <a:r>
              <a:rPr lang="en-US" sz="2800" dirty="0">
                <a:solidFill>
                  <a:schemeClr val="bg1"/>
                </a:solidFill>
              </a:rPr>
              <a:t>15 Be diligent to present yourself approved to God, a worker who does not need to be ashamed, rightly dividing the word of truth.</a:t>
            </a:r>
          </a:p>
          <a:p>
            <a:r>
              <a:rPr lang="en-US" sz="2000" dirty="0">
                <a:solidFill>
                  <a:schemeClr val="bg1"/>
                </a:solidFill>
              </a:rPr>
              <a:t>(NKJV)</a:t>
            </a:r>
          </a:p>
          <a:p>
            <a:endParaRPr lang="en-US" dirty="0"/>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The Quest for Truth</a:t>
            </a:r>
          </a:p>
        </p:txBody>
      </p:sp>
    </p:spTree>
    <p:extLst>
      <p:ext uri="{BB962C8B-B14F-4D97-AF65-F5344CB8AC3E}">
        <p14:creationId xmlns:p14="http://schemas.microsoft.com/office/powerpoint/2010/main" val="129590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E36383A-71D5-489E-902B-30462124BC83}"/>
              </a:ext>
            </a:extLst>
          </p:cNvPr>
          <p:cNvSpPr txBox="1"/>
          <p:nvPr/>
        </p:nvSpPr>
        <p:spPr>
          <a:xfrm>
            <a:off x="914400" y="685800"/>
            <a:ext cx="3600666" cy="1200329"/>
          </a:xfrm>
          <a:prstGeom prst="rect">
            <a:avLst/>
          </a:prstGeom>
          <a:noFill/>
        </p:spPr>
        <p:txBody>
          <a:bodyPr wrap="none" rtlCol="0">
            <a:spAutoFit/>
          </a:bodyPr>
          <a:lstStyle/>
          <a:p>
            <a:r>
              <a:rPr lang="en-US" sz="4800" dirty="0"/>
              <a:t>Exegesis</a:t>
            </a:r>
          </a:p>
          <a:p>
            <a:r>
              <a:rPr lang="en-US" dirty="0"/>
              <a:t>Get meaning out of passage</a:t>
            </a:r>
          </a:p>
        </p:txBody>
      </p:sp>
      <p:sp>
        <p:nvSpPr>
          <p:cNvPr id="12" name="TextBox 11">
            <a:extLst>
              <a:ext uri="{FF2B5EF4-FFF2-40B4-BE49-F238E27FC236}">
                <a16:creationId xmlns:a16="http://schemas.microsoft.com/office/drawing/2014/main" id="{487F4F7F-4E31-461C-94E9-AAC5E2B50F3D}"/>
              </a:ext>
            </a:extLst>
          </p:cNvPr>
          <p:cNvSpPr txBox="1"/>
          <p:nvPr/>
        </p:nvSpPr>
        <p:spPr>
          <a:xfrm>
            <a:off x="5565217" y="650631"/>
            <a:ext cx="3318537" cy="1200329"/>
          </a:xfrm>
          <a:prstGeom prst="rect">
            <a:avLst/>
          </a:prstGeom>
          <a:noFill/>
        </p:spPr>
        <p:txBody>
          <a:bodyPr wrap="none" rtlCol="0">
            <a:spAutoFit/>
          </a:bodyPr>
          <a:lstStyle/>
          <a:p>
            <a:r>
              <a:rPr lang="en-US" sz="4800" dirty="0"/>
              <a:t>Eisegesis</a:t>
            </a:r>
          </a:p>
          <a:p>
            <a:r>
              <a:rPr lang="en-US" dirty="0"/>
              <a:t>Put meaning into passage</a:t>
            </a:r>
          </a:p>
        </p:txBody>
      </p:sp>
      <p:pic>
        <p:nvPicPr>
          <p:cNvPr id="6" name="Picture 5">
            <a:extLst>
              <a:ext uri="{FF2B5EF4-FFF2-40B4-BE49-F238E27FC236}">
                <a16:creationId xmlns:a16="http://schemas.microsoft.com/office/drawing/2014/main" id="{1B36BEE5-DAF9-46CF-8031-34080F8D11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581400"/>
            <a:ext cx="3657600" cy="2828544"/>
          </a:xfrm>
          <a:prstGeom prst="rect">
            <a:avLst/>
          </a:prstGeom>
        </p:spPr>
      </p:pic>
      <p:cxnSp>
        <p:nvCxnSpPr>
          <p:cNvPr id="3" name="Straight Arrow Connector 2">
            <a:extLst>
              <a:ext uri="{FF2B5EF4-FFF2-40B4-BE49-F238E27FC236}">
                <a16:creationId xmlns:a16="http://schemas.microsoft.com/office/drawing/2014/main" id="{55EB1AA6-F9BE-4CAE-A7A8-343CBE956AC6}"/>
              </a:ext>
            </a:extLst>
          </p:cNvPr>
          <p:cNvCxnSpPr>
            <a:cxnSpLocks/>
          </p:cNvCxnSpPr>
          <p:nvPr/>
        </p:nvCxnSpPr>
        <p:spPr>
          <a:xfrm flipH="1" flipV="1">
            <a:off x="2286000" y="2209800"/>
            <a:ext cx="999562" cy="182880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1BA3BC1C-9644-452B-9120-BC166FEA750D}"/>
              </a:ext>
            </a:extLst>
          </p:cNvPr>
          <p:cNvCxnSpPr>
            <a:cxnSpLocks/>
          </p:cNvCxnSpPr>
          <p:nvPr/>
        </p:nvCxnSpPr>
        <p:spPr>
          <a:xfrm flipH="1">
            <a:off x="5715000" y="2057400"/>
            <a:ext cx="838200" cy="152400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20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5632311"/>
          </a:xfrm>
          <a:prstGeom prst="rect">
            <a:avLst/>
          </a:prstGeom>
          <a:solidFill>
            <a:schemeClr val="accent6">
              <a:lumMod val="50000"/>
            </a:schemeClr>
          </a:solidFill>
          <a:ln w="9525">
            <a:noFill/>
            <a:miter lim="800000"/>
            <a:headEnd/>
            <a:tailEnd/>
          </a:ln>
        </p:spPr>
        <p:txBody>
          <a:bodyPr wrap="square">
            <a:spAutoFit/>
          </a:bodyPr>
          <a:lstStyle/>
          <a:p>
            <a:endParaRPr lang="en-US" dirty="0"/>
          </a:p>
          <a:p>
            <a:r>
              <a:rPr lang="en-US" sz="2800" dirty="0">
                <a:solidFill>
                  <a:schemeClr val="bg1"/>
                </a:solidFill>
              </a:rPr>
              <a:t>Mark 16:15-16</a:t>
            </a:r>
          </a:p>
          <a:p>
            <a:r>
              <a:rPr lang="en-US" sz="2800" dirty="0">
                <a:solidFill>
                  <a:schemeClr val="bg1"/>
                </a:solidFill>
              </a:rPr>
              <a:t>15 And </a:t>
            </a:r>
            <a:r>
              <a:rPr lang="en-US" sz="2800" dirty="0">
                <a:solidFill>
                  <a:srgbClr val="FFFF00"/>
                </a:solidFill>
              </a:rPr>
              <a:t>He said </a:t>
            </a:r>
            <a:r>
              <a:rPr lang="en-US" sz="2800" dirty="0">
                <a:solidFill>
                  <a:schemeClr val="bg1"/>
                </a:solidFill>
              </a:rPr>
              <a:t>to them, "Go into all the world and preach the gospel to every creature.  16 He who </a:t>
            </a:r>
            <a:r>
              <a:rPr lang="en-US" sz="2800" dirty="0">
                <a:solidFill>
                  <a:srgbClr val="FFFF00"/>
                </a:solidFill>
              </a:rPr>
              <a:t>believes</a:t>
            </a:r>
            <a:r>
              <a:rPr lang="en-US" sz="2800" dirty="0">
                <a:solidFill>
                  <a:schemeClr val="bg1"/>
                </a:solidFill>
              </a:rPr>
              <a:t> and is </a:t>
            </a:r>
            <a:r>
              <a:rPr lang="en-US" sz="2800" dirty="0">
                <a:solidFill>
                  <a:srgbClr val="FFFF00"/>
                </a:solidFill>
              </a:rPr>
              <a:t>baptized</a:t>
            </a:r>
            <a:r>
              <a:rPr lang="en-US" sz="2800" dirty="0">
                <a:solidFill>
                  <a:schemeClr val="bg1"/>
                </a:solidFill>
              </a:rPr>
              <a:t> will be saved; but he who </a:t>
            </a:r>
            <a:r>
              <a:rPr lang="en-US" sz="2800" dirty="0">
                <a:solidFill>
                  <a:srgbClr val="FFFF00"/>
                </a:solidFill>
              </a:rPr>
              <a:t>does not believe </a:t>
            </a:r>
            <a:r>
              <a:rPr lang="en-US" sz="2800" dirty="0">
                <a:solidFill>
                  <a:schemeClr val="bg1"/>
                </a:solidFill>
              </a:rPr>
              <a:t>will be condemned.</a:t>
            </a:r>
          </a:p>
          <a:p>
            <a:r>
              <a:rPr lang="en-US" dirty="0">
                <a:solidFill>
                  <a:schemeClr val="bg1"/>
                </a:solidFill>
              </a:rPr>
              <a:t>(NKJV)</a:t>
            </a: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r>
              <a:rPr lang="en-US" sz="2800" dirty="0">
                <a:solidFill>
                  <a:schemeClr val="bg1"/>
                </a:solidFill>
              </a:rPr>
              <a:t>“</a:t>
            </a:r>
            <a:r>
              <a:rPr lang="en-US" sz="2800" dirty="0">
                <a:solidFill>
                  <a:srgbClr val="FFFF00"/>
                </a:solidFill>
              </a:rPr>
              <a:t>Jesus does not say</a:t>
            </a:r>
            <a:r>
              <a:rPr lang="en-US" sz="2800" dirty="0">
                <a:solidFill>
                  <a:schemeClr val="bg1"/>
                </a:solidFill>
              </a:rPr>
              <a:t> or even imply that the one who isn’t baptized won’t be saved.”      </a:t>
            </a:r>
            <a:r>
              <a:rPr lang="en-US" dirty="0">
                <a:solidFill>
                  <a:schemeClr val="bg1"/>
                </a:solidFill>
              </a:rPr>
              <a:t>- bible.org</a:t>
            </a:r>
          </a:p>
          <a:p>
            <a:endParaRPr lang="en-US" dirty="0">
              <a:solidFill>
                <a:schemeClr val="bg1"/>
              </a:solidFill>
            </a:endParaRPr>
          </a:p>
          <a:p>
            <a:endParaRPr lang="en-US" dirty="0">
              <a:solidFill>
                <a:schemeClr val="bg1"/>
              </a:solidFill>
            </a:endParaRP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Exegesis vs Eisegesis Analysis</a:t>
            </a:r>
          </a:p>
        </p:txBody>
      </p:sp>
    </p:spTree>
    <p:extLst>
      <p:ext uri="{BB962C8B-B14F-4D97-AF65-F5344CB8AC3E}">
        <p14:creationId xmlns:p14="http://schemas.microsoft.com/office/powerpoint/2010/main" val="121170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4832092"/>
          </a:xfrm>
          <a:prstGeom prst="rect">
            <a:avLst/>
          </a:prstGeom>
          <a:solidFill>
            <a:schemeClr val="accent6">
              <a:lumMod val="50000"/>
            </a:schemeClr>
          </a:solidFill>
          <a:ln w="9525">
            <a:noFill/>
            <a:miter lim="800000"/>
            <a:headEnd/>
            <a:tailEnd/>
          </a:ln>
        </p:spPr>
        <p:txBody>
          <a:bodyPr wrap="square">
            <a:spAutoFit/>
          </a:bodyPr>
          <a:lstStyle/>
          <a:p>
            <a:endParaRPr lang="en-US" dirty="0"/>
          </a:p>
          <a:p>
            <a:r>
              <a:rPr lang="en-US" sz="2800" dirty="0">
                <a:solidFill>
                  <a:schemeClr val="bg1"/>
                </a:solidFill>
              </a:rPr>
              <a:t>Ex 20:13</a:t>
            </a:r>
          </a:p>
          <a:p>
            <a:r>
              <a:rPr lang="en-US" sz="2800" dirty="0">
                <a:solidFill>
                  <a:schemeClr val="bg1"/>
                </a:solidFill>
              </a:rPr>
              <a:t>13 "You shall not murder.</a:t>
            </a:r>
          </a:p>
          <a:p>
            <a:r>
              <a:rPr lang="en-US" sz="2000" dirty="0">
                <a:solidFill>
                  <a:schemeClr val="bg1"/>
                </a:solidFill>
              </a:rPr>
              <a:t>NKJV</a:t>
            </a: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r>
              <a:rPr lang="en-US" sz="2800" dirty="0">
                <a:solidFill>
                  <a:schemeClr val="bg1"/>
                </a:solidFill>
              </a:rPr>
              <a:t>“</a:t>
            </a:r>
            <a:r>
              <a:rPr lang="en-US" sz="2800" dirty="0">
                <a:solidFill>
                  <a:srgbClr val="FFFF00"/>
                </a:solidFill>
              </a:rPr>
              <a:t>God does not say</a:t>
            </a:r>
            <a:r>
              <a:rPr lang="en-US" sz="2800" dirty="0">
                <a:solidFill>
                  <a:schemeClr val="bg1"/>
                </a:solidFill>
              </a:rPr>
              <a:t> or even imply that the one who murders won’t be saved.”</a:t>
            </a:r>
            <a:endParaRPr lang="en-US" dirty="0">
              <a:solidFill>
                <a:schemeClr val="bg1"/>
              </a:solidFill>
            </a:endParaRPr>
          </a:p>
          <a:p>
            <a:endParaRPr lang="en-US" dirty="0">
              <a:solidFill>
                <a:schemeClr val="bg1"/>
              </a:solidFill>
            </a:endParaRPr>
          </a:p>
          <a:p>
            <a:endParaRPr lang="en-US" dirty="0">
              <a:solidFill>
                <a:schemeClr val="bg1"/>
              </a:solidFill>
            </a:endParaRP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Exegesis vs Eisegesis Analysis</a:t>
            </a:r>
          </a:p>
        </p:txBody>
      </p:sp>
    </p:spTree>
    <p:extLst>
      <p:ext uri="{BB962C8B-B14F-4D97-AF65-F5344CB8AC3E}">
        <p14:creationId xmlns:p14="http://schemas.microsoft.com/office/powerpoint/2010/main" val="314065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838200"/>
            <a:ext cx="9144000" cy="5632311"/>
          </a:xfrm>
          <a:prstGeom prst="rect">
            <a:avLst/>
          </a:prstGeom>
          <a:solidFill>
            <a:schemeClr val="accent6">
              <a:lumMod val="50000"/>
            </a:schemeClr>
          </a:solidFill>
          <a:ln w="9525">
            <a:noFill/>
            <a:miter lim="800000"/>
            <a:headEnd/>
            <a:tailEnd/>
          </a:ln>
        </p:spPr>
        <p:txBody>
          <a:bodyPr wrap="square">
            <a:spAutoFit/>
          </a:bodyPr>
          <a:lstStyle/>
          <a:p>
            <a:endParaRPr lang="en-US" dirty="0"/>
          </a:p>
          <a:p>
            <a:r>
              <a:rPr lang="en-US" sz="2800" dirty="0">
                <a:solidFill>
                  <a:schemeClr val="bg1"/>
                </a:solidFill>
              </a:rPr>
              <a:t>Mark 16:15-16</a:t>
            </a:r>
          </a:p>
          <a:p>
            <a:r>
              <a:rPr lang="en-US" sz="2800" dirty="0">
                <a:solidFill>
                  <a:schemeClr val="bg1"/>
                </a:solidFill>
              </a:rPr>
              <a:t>15 And </a:t>
            </a:r>
            <a:r>
              <a:rPr lang="en-US" sz="2800" dirty="0">
                <a:solidFill>
                  <a:srgbClr val="FFFF00"/>
                </a:solidFill>
              </a:rPr>
              <a:t>He said </a:t>
            </a:r>
            <a:r>
              <a:rPr lang="en-US" sz="2800" dirty="0">
                <a:solidFill>
                  <a:schemeClr val="bg1"/>
                </a:solidFill>
              </a:rPr>
              <a:t>to them, "Go into all the world and preach the gospel to every creature.  16 He who </a:t>
            </a:r>
            <a:r>
              <a:rPr lang="en-US" sz="2800" dirty="0">
                <a:solidFill>
                  <a:srgbClr val="FFFF00"/>
                </a:solidFill>
              </a:rPr>
              <a:t>believes</a:t>
            </a:r>
            <a:r>
              <a:rPr lang="en-US" sz="2800" dirty="0">
                <a:solidFill>
                  <a:schemeClr val="bg1"/>
                </a:solidFill>
              </a:rPr>
              <a:t> and is </a:t>
            </a:r>
            <a:r>
              <a:rPr lang="en-US" sz="2800" dirty="0">
                <a:solidFill>
                  <a:srgbClr val="FFFF00"/>
                </a:solidFill>
              </a:rPr>
              <a:t>baptized</a:t>
            </a:r>
            <a:r>
              <a:rPr lang="en-US" sz="2800" dirty="0">
                <a:solidFill>
                  <a:schemeClr val="bg1"/>
                </a:solidFill>
              </a:rPr>
              <a:t> will be saved; but he who </a:t>
            </a:r>
            <a:r>
              <a:rPr lang="en-US" sz="2800" dirty="0">
                <a:solidFill>
                  <a:srgbClr val="FFFF00"/>
                </a:solidFill>
              </a:rPr>
              <a:t>does not believe </a:t>
            </a:r>
            <a:r>
              <a:rPr lang="en-US" sz="2800" dirty="0">
                <a:solidFill>
                  <a:schemeClr val="bg1"/>
                </a:solidFill>
              </a:rPr>
              <a:t>will be condemned.</a:t>
            </a:r>
          </a:p>
          <a:p>
            <a:r>
              <a:rPr lang="en-US" dirty="0">
                <a:solidFill>
                  <a:schemeClr val="bg1"/>
                </a:solidFill>
              </a:rPr>
              <a:t>(NKJV)</a:t>
            </a: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r>
              <a:rPr lang="en-US" sz="2800" dirty="0">
                <a:solidFill>
                  <a:schemeClr val="bg1"/>
                </a:solidFill>
              </a:rPr>
              <a:t>“</a:t>
            </a:r>
            <a:r>
              <a:rPr lang="en-US" sz="2800" dirty="0">
                <a:solidFill>
                  <a:srgbClr val="FFFF00"/>
                </a:solidFill>
              </a:rPr>
              <a:t>Jesus does not say</a:t>
            </a:r>
            <a:r>
              <a:rPr lang="en-US" sz="2800" dirty="0">
                <a:solidFill>
                  <a:schemeClr val="bg1"/>
                </a:solidFill>
              </a:rPr>
              <a:t> or even imply that the one who isn’t baptized won’t be saved.”      </a:t>
            </a:r>
            <a:r>
              <a:rPr lang="en-US" dirty="0">
                <a:solidFill>
                  <a:schemeClr val="bg1"/>
                </a:solidFill>
              </a:rPr>
              <a:t>- bible.org</a:t>
            </a:r>
          </a:p>
          <a:p>
            <a:endParaRPr lang="en-US" dirty="0">
              <a:solidFill>
                <a:schemeClr val="bg1"/>
              </a:solidFill>
            </a:endParaRPr>
          </a:p>
          <a:p>
            <a:endParaRPr lang="en-US" dirty="0">
              <a:solidFill>
                <a:schemeClr val="bg1"/>
              </a:solidFill>
            </a:endParaRPr>
          </a:p>
        </p:txBody>
      </p:sp>
      <p:sp>
        <p:nvSpPr>
          <p:cNvPr id="10243" name="TextBox 6"/>
          <p:cNvSpPr txBox="1">
            <a:spLocks noChangeArrowheads="1"/>
          </p:cNvSpPr>
          <p:nvPr/>
        </p:nvSpPr>
        <p:spPr bwMode="auto">
          <a:xfrm>
            <a:off x="0" y="0"/>
            <a:ext cx="9144000" cy="830997"/>
          </a:xfrm>
          <a:prstGeom prst="rect">
            <a:avLst/>
          </a:prstGeom>
          <a:blipFill dpi="0" rotWithShape="1">
            <a:blip r:embed="rId2" cstate="print"/>
            <a:srcRect/>
            <a:tile tx="0" ty="0" sx="100000" sy="100000" flip="none" algn="tl"/>
          </a:blipFill>
          <a:ln w="9525">
            <a:noFill/>
            <a:miter lim="800000"/>
            <a:headEnd/>
            <a:tailEnd/>
          </a:ln>
        </p:spPr>
        <p:txBody>
          <a:bodyPr>
            <a:spAutoFit/>
          </a:bodyPr>
          <a:lstStyle/>
          <a:p>
            <a:pPr algn="ctr"/>
            <a:r>
              <a:rPr lang="en-US" sz="4800" dirty="0"/>
              <a:t> </a:t>
            </a:r>
            <a:r>
              <a:rPr lang="en-US" sz="4400" b="1" dirty="0"/>
              <a:t>Exegesis vs Eisegesis Analysis</a:t>
            </a:r>
          </a:p>
        </p:txBody>
      </p:sp>
    </p:spTree>
    <p:extLst>
      <p:ext uri="{BB962C8B-B14F-4D97-AF65-F5344CB8AC3E}">
        <p14:creationId xmlns:p14="http://schemas.microsoft.com/office/powerpoint/2010/main" val="337460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4242</TotalTime>
  <Words>415</Words>
  <Application>Microsoft Office PowerPoint</Application>
  <PresentationFormat>On-screen Show (4:3)</PresentationFormat>
  <Paragraphs>88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Allstate Insurance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D Finley</dc:creator>
  <cp:lastModifiedBy>Larry Finley</cp:lastModifiedBy>
  <cp:revision>304</cp:revision>
  <dcterms:created xsi:type="dcterms:W3CDTF">2005-07-10T03:50:07Z</dcterms:created>
  <dcterms:modified xsi:type="dcterms:W3CDTF">2017-11-29T05:12:08Z</dcterms:modified>
</cp:coreProperties>
</file>