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66"/>
    <a:srgbClr val="66FFFF"/>
    <a:srgbClr val="004442"/>
    <a:srgbClr val="006666"/>
    <a:srgbClr val="740000"/>
    <a:srgbClr val="460000"/>
    <a:srgbClr val="800000"/>
    <a:srgbClr val="1F3E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0" autoAdjust="0"/>
    <p:restoredTop sz="97411" autoAdjust="0"/>
  </p:normalViewPr>
  <p:slideViewPr>
    <p:cSldViewPr>
      <p:cViewPr varScale="1">
        <p:scale>
          <a:sx n="104" d="100"/>
          <a:sy n="104" d="100"/>
        </p:scale>
        <p:origin x="-576"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12/24/17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12/24/17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12/24/17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12/24/17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12/24/17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105149"/>
            <a:ext cx="9144000" cy="2762251"/>
          </a:xfrm>
        </p:spPr>
        <p:txBody>
          <a:bodyPr>
            <a:noAutofit/>
          </a:bodyPr>
          <a:lstStyle/>
          <a:p>
            <a:r>
              <a:rPr lang="en-US" sz="8000" b="1" dirty="0" smtClean="0">
                <a:solidFill>
                  <a:srgbClr val="FFFF00"/>
                </a:solidFill>
                <a:effectLst>
                  <a:outerShdw blurRad="50800" dist="38100" dir="2700000" algn="tl" rotWithShape="0">
                    <a:schemeClr val="tx1">
                      <a:alpha val="43000"/>
                    </a:schemeClr>
                  </a:outerShdw>
                </a:effectLst>
              </a:rPr>
              <a:t>Are We Preaching Like Paul?</a:t>
            </a:r>
            <a:endParaRPr lang="en-US" sz="8000" b="1" dirty="0">
              <a:solidFill>
                <a:srgbClr val="FFFF00"/>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0" y="5867400"/>
            <a:ext cx="9144000" cy="1066800"/>
          </a:xfrm>
        </p:spPr>
        <p:txBody>
          <a:bodyPr>
            <a:normAutofit/>
          </a:bodyPr>
          <a:lstStyle/>
          <a:p>
            <a:r>
              <a:rPr lang="en-US" sz="4800" b="1" i="1" dirty="0" smtClean="0">
                <a:solidFill>
                  <a:schemeClr val="bg1"/>
                </a:solidFill>
                <a:effectLst>
                  <a:outerShdw blurRad="50800" dist="38100" dir="2700000" algn="tl" rotWithShape="0">
                    <a:schemeClr val="tx1">
                      <a:alpha val="43000"/>
                    </a:schemeClr>
                  </a:outerShdw>
                </a:effectLst>
              </a:rPr>
              <a:t>1</a:t>
            </a:r>
            <a:r>
              <a:rPr lang="en-US" sz="4800" b="1" i="1" baseline="30000" dirty="0" smtClean="0">
                <a:solidFill>
                  <a:schemeClr val="bg1"/>
                </a:solidFill>
                <a:effectLst>
                  <a:outerShdw blurRad="50800" dist="38100" dir="2700000" algn="tl" rotWithShape="0">
                    <a:schemeClr val="tx1">
                      <a:alpha val="43000"/>
                    </a:schemeClr>
                  </a:outerShdw>
                </a:effectLst>
              </a:rPr>
              <a:t>st</a:t>
            </a:r>
            <a:r>
              <a:rPr lang="en-US" sz="4800" b="1" i="1" dirty="0" smtClean="0">
                <a:solidFill>
                  <a:schemeClr val="bg1"/>
                </a:solidFill>
                <a:effectLst>
                  <a:outerShdw blurRad="50800" dist="38100" dir="2700000" algn="tl" rotWithShape="0">
                    <a:schemeClr val="tx1">
                      <a:alpha val="43000"/>
                    </a:schemeClr>
                  </a:outerShdw>
                </a:effectLst>
              </a:rPr>
              <a:t> Thessalonians 2:1-9</a:t>
            </a:r>
            <a:endParaRPr lang="en-US" sz="4800" b="1" i="1" dirty="0">
              <a:solidFill>
                <a:schemeClr val="bg1"/>
              </a:solidFill>
              <a:effectLst>
                <a:outerShdw blurRad="50800" dist="38100" dir="2700000" algn="tl" rotWithShape="0">
                  <a:schemeClr val="tx1">
                    <a:alpha val="43000"/>
                  </a:schemeClr>
                </a:outerShdw>
              </a:effectLst>
            </a:endParaRPr>
          </a:p>
        </p:txBody>
      </p:sp>
      <p:pic>
        <p:nvPicPr>
          <p:cNvPr id="4" name="Picture 3" descr="Paul preaching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0342" y="0"/>
            <a:ext cx="2805458" cy="3213253"/>
          </a:xfrm>
          <a:prstGeom prst="rect">
            <a:avLst/>
          </a:prstGeom>
        </p:spPr>
      </p:pic>
      <p:pic>
        <p:nvPicPr>
          <p:cNvPr id="6" name="Picture 5" descr="Preach gospel-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199" y="3898"/>
            <a:ext cx="2831009" cy="3196502"/>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smtClean="0">
                <a:solidFill>
                  <a:srgbClr val="FFFF00"/>
                </a:solidFill>
                <a:effectLst>
                  <a:outerShdw blurRad="50800" dist="38100" dir="2700000" algn="tl" rotWithShape="0">
                    <a:schemeClr val="tx1">
                      <a:alpha val="43000"/>
                    </a:schemeClr>
                  </a:outerShdw>
                </a:effectLst>
              </a:rPr>
              <a:t>1</a:t>
            </a:r>
            <a:r>
              <a:rPr lang="en-US" sz="4000" b="1" baseline="30000" dirty="0" smtClean="0">
                <a:solidFill>
                  <a:srgbClr val="FFFF00"/>
                </a:solidFill>
                <a:effectLst>
                  <a:outerShdw blurRad="50800" dist="38100" dir="2700000" algn="tl" rotWithShape="0">
                    <a:schemeClr val="tx1">
                      <a:alpha val="43000"/>
                    </a:schemeClr>
                  </a:outerShdw>
                </a:effectLst>
              </a:rPr>
              <a:t>st</a:t>
            </a:r>
            <a:r>
              <a:rPr lang="en-US" sz="4000" b="1" dirty="0" smtClean="0">
                <a:solidFill>
                  <a:srgbClr val="FFFF00"/>
                </a:solidFill>
                <a:effectLst>
                  <a:outerShdw blurRad="50800" dist="38100" dir="2700000" algn="tl" rotWithShape="0">
                    <a:schemeClr val="tx1">
                      <a:alpha val="43000"/>
                    </a:schemeClr>
                  </a:outerShdw>
                </a:effectLst>
              </a:rPr>
              <a:t> Thessalonians 2:1-9</a:t>
            </a:r>
            <a:endParaRPr lang="en-US" sz="4000"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22154" y="748490"/>
            <a:ext cx="9144000" cy="6124753"/>
          </a:xfrm>
          <a:prstGeom prst="rect">
            <a:avLst/>
          </a:prstGeom>
          <a:noFill/>
        </p:spPr>
        <p:txBody>
          <a:bodyPr wrap="square" rtlCol="0">
            <a:spAutoFit/>
          </a:bodyPr>
          <a:lstStyle/>
          <a:p>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1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you yourselves know, brethren, that our coming to you was not in vain.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2 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even after we had suffered before and were spitefully treated at Philippi, as you know, we were bold in our God to speak to you the gospel of God in much conflict.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3 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our exhortation did not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come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from error or uncleanness, nor was it in deceit.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4 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as we have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been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approved by God to be entrusted with the gospel, even so we speak, not as pleasing men, but God who tests our hearts.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5 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For neither at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any time did we use flattering words, as you know, nor a cloak for covetousness - God is witness.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6 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Nor did we seek glory from men, either from you or from others, when we might have made demands as apostles of Christ.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7 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we were gentle among you, just as a nursing mother cherishes her own children.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So, affectionately longing for you, we were well pleased to impart to you not only the gospel of God, but also our own lives, because you had become dear to us.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you remember, brethren, our labor and toil; for laboring night and day, that we might not be a burden to any of you, we preached to you the gospel of God</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a:t>
            </a:r>
            <a:endParaRPr lang="en-US" sz="24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smtClean="0">
                <a:solidFill>
                  <a:srgbClr val="FFFF00"/>
                </a:solidFill>
                <a:effectLst>
                  <a:outerShdw blurRad="50800" dist="38100" dir="2700000" algn="tl" rotWithShape="0">
                    <a:schemeClr val="tx1">
                      <a:alpha val="43000"/>
                    </a:schemeClr>
                  </a:outerShdw>
                </a:effectLst>
              </a:rPr>
              <a:t>1</a:t>
            </a:r>
            <a:r>
              <a:rPr lang="en-US" sz="4000" b="1" baseline="30000" dirty="0" smtClean="0">
                <a:solidFill>
                  <a:srgbClr val="FFFF00"/>
                </a:solidFill>
                <a:effectLst>
                  <a:outerShdw blurRad="50800" dist="38100" dir="2700000" algn="tl" rotWithShape="0">
                    <a:schemeClr val="tx1">
                      <a:alpha val="43000"/>
                    </a:schemeClr>
                  </a:outerShdw>
                </a:effectLst>
              </a:rPr>
              <a:t>st</a:t>
            </a:r>
            <a:r>
              <a:rPr lang="en-US" sz="4000" b="1" dirty="0" smtClean="0">
                <a:solidFill>
                  <a:srgbClr val="FFFF00"/>
                </a:solidFill>
                <a:effectLst>
                  <a:outerShdw blurRad="50800" dist="38100" dir="2700000" algn="tl" rotWithShape="0">
                    <a:schemeClr val="tx1">
                      <a:alpha val="43000"/>
                    </a:schemeClr>
                  </a:outerShdw>
                </a:effectLst>
              </a:rPr>
              <a:t> Thessalonians 2:1-9</a:t>
            </a:r>
            <a:endParaRPr lang="en-US" sz="4000"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22154" y="748490"/>
            <a:ext cx="9144000" cy="6124753"/>
          </a:xfrm>
          <a:prstGeom prst="rect">
            <a:avLst/>
          </a:prstGeom>
          <a:noFill/>
        </p:spPr>
        <p:txBody>
          <a:bodyPr wrap="square" rtlCol="0">
            <a:spAutoFit/>
          </a:bodyPr>
          <a:lstStyle/>
          <a:p>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1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you yourselves know, brethren, that</a:t>
            </a:r>
            <a:r>
              <a:rPr lang="en-US" sz="2450" dirty="0">
                <a:solidFill>
                  <a:schemeClr val="accent6">
                    <a:lumMod val="60000"/>
                    <a:lumOff val="40000"/>
                  </a:schemeClr>
                </a:solidFill>
                <a:effectLst>
                  <a:outerShdw blurRad="50800" dist="38100" dir="2700000" algn="tl" rotWithShape="0">
                    <a:schemeClr val="tx1">
                      <a:alpha val="43000"/>
                    </a:schemeClr>
                  </a:outerShdw>
                </a:effectLst>
                <a:latin typeface="Times New Roman"/>
                <a:cs typeface="Times New Roman"/>
              </a:rPr>
              <a:t> our coming to you was not in vain</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2 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even after we had suffered before and were spitefully treated at Philippi, as you know, we were bold in our God to speak to you the gospel of God in much conflict.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3 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our exhortation did not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come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from error or uncleanness, nor was it in deceit.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4 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as we have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been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approved by God to be entrusted with the gospel, even so we speak, not as pleasing men, but God who tests our hearts.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5 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For neither at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any time did we use flattering words, as you know, nor a cloak for covetousness - God is witness.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6 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Nor did we seek glory from men, either from you or from others, when we might have made demands as apostles of Christ.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7 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we were gentle among you, just as a nursing mother cherishes her own children.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So, affectionately longing for you, we were well pleased to impart to you not only the gospel of God, but also our own lives, because you had become dear to us.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you remember, brethren, our labor and toil; for laboring night and day, that we might not be a burden to any of you, we preached to you the gospel of God</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a:t>
            </a:r>
            <a:endParaRPr lang="en-US" sz="24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6470588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smtClean="0">
                <a:solidFill>
                  <a:srgbClr val="FFFF00"/>
                </a:solidFill>
                <a:effectLst>
                  <a:outerShdw blurRad="50800" dist="38100" dir="2700000" algn="tl" rotWithShape="0">
                    <a:schemeClr val="tx1">
                      <a:alpha val="43000"/>
                    </a:schemeClr>
                  </a:outerShdw>
                </a:effectLst>
              </a:rPr>
              <a:t>1</a:t>
            </a:r>
            <a:r>
              <a:rPr lang="en-US" sz="4000" b="1" baseline="30000" dirty="0" smtClean="0">
                <a:solidFill>
                  <a:srgbClr val="FFFF00"/>
                </a:solidFill>
                <a:effectLst>
                  <a:outerShdw blurRad="50800" dist="38100" dir="2700000" algn="tl" rotWithShape="0">
                    <a:schemeClr val="tx1">
                      <a:alpha val="43000"/>
                    </a:schemeClr>
                  </a:outerShdw>
                </a:effectLst>
              </a:rPr>
              <a:t>st</a:t>
            </a:r>
            <a:r>
              <a:rPr lang="en-US" sz="4000" b="1" dirty="0" smtClean="0">
                <a:solidFill>
                  <a:srgbClr val="FFFF00"/>
                </a:solidFill>
                <a:effectLst>
                  <a:outerShdw blurRad="50800" dist="38100" dir="2700000" algn="tl" rotWithShape="0">
                    <a:schemeClr val="tx1">
                      <a:alpha val="43000"/>
                    </a:schemeClr>
                  </a:outerShdw>
                </a:effectLst>
              </a:rPr>
              <a:t> Thessalonians 2:1-9</a:t>
            </a:r>
            <a:endParaRPr lang="en-US" sz="4000"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22154" y="748490"/>
            <a:ext cx="9144000" cy="6124753"/>
          </a:xfrm>
          <a:prstGeom prst="rect">
            <a:avLst/>
          </a:prstGeom>
          <a:noFill/>
        </p:spPr>
        <p:txBody>
          <a:bodyPr wrap="square" rtlCol="0">
            <a:spAutoFit/>
          </a:bodyPr>
          <a:lstStyle/>
          <a:p>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1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you yourselves know, brethren, that </a:t>
            </a:r>
            <a:r>
              <a:rPr lang="en-US" sz="2450" dirty="0">
                <a:solidFill>
                  <a:srgbClr val="FAC090"/>
                </a:solidFill>
                <a:effectLst>
                  <a:outerShdw blurRad="50800" dist="38100" dir="2700000" algn="tl" rotWithShape="0">
                    <a:schemeClr val="tx1">
                      <a:alpha val="43000"/>
                    </a:schemeClr>
                  </a:outerShdw>
                </a:effectLst>
                <a:latin typeface="Times New Roman"/>
                <a:cs typeface="Times New Roman"/>
              </a:rPr>
              <a:t>our coming to you was not in vain</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2 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even after we had suffered before and were spitefully treated at Philippi, as you know, </a:t>
            </a:r>
            <a:r>
              <a:rPr lang="en-US" sz="2450" dirty="0">
                <a:solidFill>
                  <a:srgbClr val="FFFF00"/>
                </a:solidFill>
                <a:effectLst>
                  <a:outerShdw blurRad="50800" dist="38100" dir="2700000" algn="tl" rotWithShape="0">
                    <a:schemeClr val="tx1">
                      <a:alpha val="43000"/>
                    </a:schemeClr>
                  </a:outerShdw>
                </a:effectLst>
                <a:latin typeface="Times New Roman"/>
                <a:cs typeface="Times New Roman"/>
              </a:rPr>
              <a:t>we were bold in our God to speak to you the gospel of God</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 in much conflict.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3 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our exhortation did not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come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from error or uncleanness, nor was it in deceit.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4 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as we have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been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approved by God to be entrusted with the gospel, even so we speak, not as pleasing men, but God who tests our hearts.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5 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For neither at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any time did we use flattering words, as you know, nor a cloak for covetousness - God is witness.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6 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Nor did we seek glory from men, either from you or from others, when we might have made demands as apostles of Christ.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7 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we were gentle among you, just as a nursing mother cherishes her own children.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So, affectionately longing for you, we were well pleased to impart to you not only the gospel of God, but also our own lives, because you had become dear to us.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you remember, brethren, our labor and toil; for laboring night and day, that we might not be a burden to any of you, we preached to you the gospel of God</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a:t>
            </a:r>
            <a:endParaRPr lang="en-US" sz="24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6269889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smtClean="0">
                <a:solidFill>
                  <a:srgbClr val="FFFF00"/>
                </a:solidFill>
                <a:effectLst>
                  <a:outerShdw blurRad="50800" dist="38100" dir="2700000" algn="tl" rotWithShape="0">
                    <a:schemeClr val="tx1">
                      <a:alpha val="43000"/>
                    </a:schemeClr>
                  </a:outerShdw>
                </a:effectLst>
              </a:rPr>
              <a:t>1</a:t>
            </a:r>
            <a:r>
              <a:rPr lang="en-US" sz="4000" b="1" baseline="30000" dirty="0" smtClean="0">
                <a:solidFill>
                  <a:srgbClr val="FFFF00"/>
                </a:solidFill>
                <a:effectLst>
                  <a:outerShdw blurRad="50800" dist="38100" dir="2700000" algn="tl" rotWithShape="0">
                    <a:schemeClr val="tx1">
                      <a:alpha val="43000"/>
                    </a:schemeClr>
                  </a:outerShdw>
                </a:effectLst>
              </a:rPr>
              <a:t>st</a:t>
            </a:r>
            <a:r>
              <a:rPr lang="en-US" sz="4000" b="1" dirty="0" smtClean="0">
                <a:solidFill>
                  <a:srgbClr val="FFFF00"/>
                </a:solidFill>
                <a:effectLst>
                  <a:outerShdw blurRad="50800" dist="38100" dir="2700000" algn="tl" rotWithShape="0">
                    <a:schemeClr val="tx1">
                      <a:alpha val="43000"/>
                    </a:schemeClr>
                  </a:outerShdw>
                </a:effectLst>
              </a:rPr>
              <a:t> Thessalonians 2:1-9</a:t>
            </a:r>
            <a:endParaRPr lang="en-US" sz="4000"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22154" y="748490"/>
            <a:ext cx="9144000" cy="6124753"/>
          </a:xfrm>
          <a:prstGeom prst="rect">
            <a:avLst/>
          </a:prstGeom>
          <a:noFill/>
        </p:spPr>
        <p:txBody>
          <a:bodyPr wrap="square" rtlCol="0">
            <a:spAutoFit/>
          </a:bodyPr>
          <a:lstStyle/>
          <a:p>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1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you yourselves know, brethren, that </a:t>
            </a:r>
            <a:r>
              <a:rPr lang="en-US" sz="2450" dirty="0">
                <a:solidFill>
                  <a:srgbClr val="FAC090"/>
                </a:solidFill>
                <a:effectLst>
                  <a:outerShdw blurRad="50800" dist="38100" dir="2700000" algn="tl" rotWithShape="0">
                    <a:schemeClr val="tx1">
                      <a:alpha val="43000"/>
                    </a:schemeClr>
                  </a:outerShdw>
                </a:effectLst>
                <a:latin typeface="Times New Roman"/>
                <a:cs typeface="Times New Roman"/>
              </a:rPr>
              <a:t>our coming to you was not in vain</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2 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even after we had suffered before and were spitefully treated at Philippi, as you know, </a:t>
            </a:r>
            <a:r>
              <a:rPr lang="en-US" sz="2450" dirty="0">
                <a:solidFill>
                  <a:srgbClr val="FFFF00"/>
                </a:solidFill>
                <a:effectLst>
                  <a:outerShdw blurRad="50800" dist="38100" dir="2700000" algn="tl" rotWithShape="0">
                    <a:schemeClr val="tx1">
                      <a:alpha val="43000"/>
                    </a:schemeClr>
                  </a:outerShdw>
                </a:effectLst>
                <a:latin typeface="Times New Roman"/>
                <a:cs typeface="Times New Roman"/>
              </a:rPr>
              <a:t>we were bold in our God to speak to you the gospel of God</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 in much conflict.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3 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our exhortation did not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come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from error or uncleanness, nor was it in deceit.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4 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as we have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been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approved by God to be entrusted with the gospel, even so we speak, not as pleasing men, but God who tests our hearts.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5 </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For neither at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any time did we use flattering words, as you know, nor a cloak for covetousness - God is witness.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6 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Nor did we seek glory from men, either from you or from others, when we might have made demands as apostles of Christ.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7 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But we were gentle among you, just as a nursing mother cherishes her own children.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So, affectionately longing for you, we were well pleased to impart to you not only the gospel of God, but also our own lives, because you had become dear to us. </a:t>
            </a:r>
            <a:r>
              <a:rPr lang="en-US" sz="245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2450" dirty="0">
                <a:solidFill>
                  <a:schemeClr val="bg1"/>
                </a:solidFill>
                <a:effectLst>
                  <a:outerShdw blurRad="50800" dist="38100" dir="2700000" algn="tl" rotWithShape="0">
                    <a:schemeClr val="tx1">
                      <a:alpha val="43000"/>
                    </a:schemeClr>
                  </a:outerShdw>
                </a:effectLst>
                <a:latin typeface="Times New Roman"/>
                <a:cs typeface="Times New Roman"/>
              </a:rPr>
              <a:t>For you remember, brethren, our labor and toil; for laboring night and day, that we might not be a burden to any of you, </a:t>
            </a:r>
            <a:r>
              <a:rPr lang="en-US" sz="2450" dirty="0">
                <a:solidFill>
                  <a:srgbClr val="FFFF00"/>
                </a:solidFill>
                <a:effectLst>
                  <a:outerShdw blurRad="50800" dist="38100" dir="2700000" algn="tl" rotWithShape="0">
                    <a:schemeClr val="tx1">
                      <a:alpha val="43000"/>
                    </a:schemeClr>
                  </a:outerShdw>
                </a:effectLst>
                <a:latin typeface="Times New Roman"/>
                <a:cs typeface="Times New Roman"/>
              </a:rPr>
              <a:t>we preached to you the gospel of God</a:t>
            </a:r>
            <a:r>
              <a:rPr lang="en-US" sz="2450" dirty="0" smtClean="0">
                <a:solidFill>
                  <a:schemeClr val="bg1"/>
                </a:solidFill>
                <a:effectLst>
                  <a:outerShdw blurRad="50800" dist="38100" dir="2700000" algn="tl" rotWithShape="0">
                    <a:schemeClr val="tx1">
                      <a:alpha val="43000"/>
                    </a:schemeClr>
                  </a:outerShdw>
                </a:effectLst>
                <a:latin typeface="Times New Roman"/>
                <a:cs typeface="Times New Roman"/>
              </a:rPr>
              <a:t>.</a:t>
            </a:r>
            <a:endParaRPr lang="en-US" sz="24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9852258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62000"/>
          </a:xfrm>
        </p:spPr>
        <p:txBody>
          <a:bodyPr>
            <a:normAutofit/>
          </a:bodyPr>
          <a:lstStyle/>
          <a:p>
            <a:r>
              <a:rPr lang="en-US" sz="4200" b="1" dirty="0" smtClean="0">
                <a:solidFill>
                  <a:srgbClr val="FFFF00"/>
                </a:solidFill>
                <a:effectLst>
                  <a:outerShdw blurRad="50800" dist="38100" dir="2700000" algn="tl" rotWithShape="0">
                    <a:schemeClr val="tx1">
                      <a:alpha val="43000"/>
                    </a:schemeClr>
                  </a:outerShdw>
                </a:effectLst>
              </a:rPr>
              <a:t>“Approved by God” or “In Vain”?</a:t>
            </a:r>
            <a:endParaRPr lang="en-US" sz="4200"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76200" y="762000"/>
            <a:ext cx="9067800" cy="6096000"/>
          </a:xfrm>
        </p:spPr>
        <p:txBody>
          <a:bodyPr>
            <a:normAutofit fontScale="92500" lnSpcReduction="10000"/>
          </a:bodyPr>
          <a:lstStyle/>
          <a:p>
            <a:pPr>
              <a:lnSpc>
                <a:spcPct val="105000"/>
              </a:lnSpc>
              <a:spcBef>
                <a:spcPts val="0"/>
              </a:spcBef>
              <a:spcAft>
                <a:spcPts val="600"/>
              </a:spcAft>
              <a:buClr>
                <a:srgbClr val="FFFF00"/>
              </a:buClr>
            </a:pPr>
            <a:r>
              <a:rPr lang="en-US" b="1" dirty="0" smtClean="0">
                <a:solidFill>
                  <a:schemeClr val="bg1"/>
                </a:solidFill>
                <a:effectLst>
                  <a:outerShdw blurRad="50800" dist="38100" dir="2700000" algn="tl" rotWithShape="0">
                    <a:schemeClr val="tx1">
                      <a:alpha val="43000"/>
                    </a:schemeClr>
                  </a:outerShdw>
                </a:effectLst>
              </a:rPr>
              <a:t>Characteristics of Paul’s Preaching</a:t>
            </a:r>
          </a:p>
          <a:p>
            <a:pPr lvl="1">
              <a:lnSpc>
                <a:spcPct val="105000"/>
              </a:lnSpc>
              <a:spcBef>
                <a:spcPts val="0"/>
              </a:spcBef>
              <a:spcAft>
                <a:spcPts val="600"/>
              </a:spcAft>
              <a:buClr>
                <a:schemeClr val="bg1"/>
              </a:buClr>
              <a:buSzPct val="70000"/>
              <a:buFont typeface="Wingdings" charset="2"/>
              <a:buChar char="§"/>
            </a:pPr>
            <a:r>
              <a:rPr lang="en-US" b="1" i="1" dirty="0" smtClean="0">
                <a:solidFill>
                  <a:srgbClr val="FFFF66"/>
                </a:solidFill>
                <a:effectLst>
                  <a:outerShdw blurRad="50800" dist="38100" dir="2700000" algn="tl" rotWithShape="0">
                    <a:schemeClr val="tx1">
                      <a:alpha val="43000"/>
                    </a:schemeClr>
                  </a:outerShdw>
                </a:effectLst>
              </a:rPr>
              <a:t>Romans </a:t>
            </a:r>
            <a:r>
              <a:rPr lang="en-US" b="1" i="1" dirty="0">
                <a:solidFill>
                  <a:srgbClr val="FFFF66"/>
                </a:solidFill>
                <a:effectLst>
                  <a:outerShdw blurRad="50800" dist="38100" dir="2700000" algn="tl" rotWithShape="0">
                    <a:schemeClr val="tx1">
                      <a:alpha val="43000"/>
                    </a:schemeClr>
                  </a:outerShdw>
                </a:effectLst>
              </a:rPr>
              <a:t>1:16-</a:t>
            </a:r>
            <a:r>
              <a:rPr lang="en-US" b="1" i="1" dirty="0" smtClean="0">
                <a:solidFill>
                  <a:srgbClr val="FFFF66"/>
                </a:solidFill>
                <a:effectLst>
                  <a:outerShdw blurRad="50800" dist="38100" dir="2700000" algn="tl" rotWithShape="0">
                    <a:schemeClr val="tx1">
                      <a:alpha val="43000"/>
                    </a:schemeClr>
                  </a:outerShdw>
                </a:effectLst>
              </a:rPr>
              <a:t>17  </a:t>
            </a:r>
            <a:r>
              <a:rPr lang="en-US" dirty="0" smtClean="0">
                <a:solidFill>
                  <a:schemeClr val="bg1"/>
                </a:solidFill>
                <a:effectLst>
                  <a:outerShdw blurRad="50800" dist="38100" dir="2700000" algn="tl" rotWithShape="0">
                    <a:schemeClr val="tx1">
                      <a:alpha val="43000"/>
                    </a:schemeClr>
                  </a:outerShdw>
                </a:effectLst>
              </a:rPr>
              <a:t>Boldness due to power from God in gospel</a:t>
            </a:r>
            <a:endParaRPr lang="en-US" b="1" i="1" dirty="0">
              <a:solidFill>
                <a:srgbClr val="FFFF66"/>
              </a:solidFill>
              <a:effectLst>
                <a:outerShdw blurRad="50800" dist="38100" dir="2700000" algn="tl" rotWithShape="0">
                  <a:schemeClr val="tx1">
                    <a:alpha val="43000"/>
                  </a:schemeClr>
                </a:outerShdw>
              </a:effectLst>
            </a:endParaRPr>
          </a:p>
          <a:p>
            <a:pPr lvl="1">
              <a:lnSpc>
                <a:spcPct val="105000"/>
              </a:lnSpc>
              <a:spcBef>
                <a:spcPts val="0"/>
              </a:spcBef>
              <a:spcAft>
                <a:spcPts val="600"/>
              </a:spcAft>
              <a:buClr>
                <a:schemeClr val="bg1"/>
              </a:buClr>
              <a:buSzPct val="70000"/>
              <a:buFont typeface="Wingdings" charset="2"/>
              <a:buChar char="§"/>
            </a:pPr>
            <a:r>
              <a:rPr lang="en-US" b="1" i="1" dirty="0">
                <a:solidFill>
                  <a:srgbClr val="FFFF66"/>
                </a:solidFill>
                <a:effectLst>
                  <a:outerShdw blurRad="50800" dist="38100" dir="2700000" algn="tl" rotWithShape="0">
                    <a:schemeClr val="tx1">
                      <a:alpha val="43000"/>
                    </a:schemeClr>
                  </a:outerShdw>
                </a:effectLst>
              </a:rPr>
              <a:t>2 Timothy 4:1</a:t>
            </a:r>
            <a:r>
              <a:rPr lang="en-US" b="1" i="1" dirty="0" smtClean="0">
                <a:solidFill>
                  <a:srgbClr val="FFFF66"/>
                </a:solidFill>
                <a:effectLst>
                  <a:outerShdw blurRad="50800" dist="38100" dir="2700000" algn="tl" rotWithShape="0">
                    <a:schemeClr val="tx1">
                      <a:alpha val="43000"/>
                    </a:schemeClr>
                  </a:outerShdw>
                </a:effectLst>
              </a:rPr>
              <a:t>-2  </a:t>
            </a:r>
            <a:r>
              <a:rPr lang="en-US" dirty="0" smtClean="0">
                <a:solidFill>
                  <a:srgbClr val="FFFFFF"/>
                </a:solidFill>
                <a:effectLst>
                  <a:outerShdw blurRad="50800" dist="38100" dir="2700000" algn="tl" rotWithShape="0">
                    <a:schemeClr val="tx1">
                      <a:alpha val="43000"/>
                    </a:schemeClr>
                  </a:outerShdw>
                </a:effectLst>
              </a:rPr>
              <a:t>Preached word in season &amp; out of season</a:t>
            </a:r>
            <a:endParaRPr lang="en-US" b="1" i="1" dirty="0">
              <a:solidFill>
                <a:srgbClr val="FFFF66"/>
              </a:solidFill>
              <a:effectLst>
                <a:outerShdw blurRad="50800" dist="38100" dir="2700000" algn="tl" rotWithShape="0">
                  <a:schemeClr val="tx1">
                    <a:alpha val="43000"/>
                  </a:schemeClr>
                </a:outerShdw>
              </a:effectLst>
            </a:endParaRPr>
          </a:p>
          <a:p>
            <a:pPr lvl="1">
              <a:lnSpc>
                <a:spcPct val="105000"/>
              </a:lnSpc>
              <a:spcBef>
                <a:spcPts val="0"/>
              </a:spcBef>
              <a:spcAft>
                <a:spcPts val="600"/>
              </a:spcAft>
              <a:buClr>
                <a:schemeClr val="bg1"/>
              </a:buClr>
              <a:buSzPct val="70000"/>
              <a:buFont typeface="Wingdings" charset="2"/>
              <a:buChar char="§"/>
            </a:pPr>
            <a:r>
              <a:rPr lang="en-US" b="1" i="1" dirty="0">
                <a:solidFill>
                  <a:srgbClr val="FFFF66"/>
                </a:solidFill>
                <a:effectLst>
                  <a:outerShdw blurRad="50800" dist="38100" dir="2700000" algn="tl" rotWithShape="0">
                    <a:schemeClr val="tx1">
                      <a:alpha val="43000"/>
                    </a:schemeClr>
                  </a:outerShdw>
                </a:effectLst>
              </a:rPr>
              <a:t>2 Timothy 2:24-</a:t>
            </a:r>
            <a:r>
              <a:rPr lang="en-US" b="1" i="1" dirty="0" smtClean="0">
                <a:solidFill>
                  <a:srgbClr val="FFFF66"/>
                </a:solidFill>
                <a:effectLst>
                  <a:outerShdw blurRad="50800" dist="38100" dir="2700000" algn="tl" rotWithShape="0">
                    <a:schemeClr val="tx1">
                      <a:alpha val="43000"/>
                    </a:schemeClr>
                  </a:outerShdw>
                </a:effectLst>
              </a:rPr>
              <a:t>26  </a:t>
            </a:r>
            <a:r>
              <a:rPr lang="en-US" dirty="0" smtClean="0">
                <a:solidFill>
                  <a:srgbClr val="FFFFFF"/>
                </a:solidFill>
                <a:effectLst>
                  <a:outerShdw blurRad="50800" dist="38100" dir="2700000" algn="tl" rotWithShape="0">
                    <a:schemeClr val="tx1">
                      <a:alpha val="43000"/>
                    </a:schemeClr>
                  </a:outerShdw>
                </a:effectLst>
              </a:rPr>
              <a:t>Gentleness in teaching to save souls</a:t>
            </a:r>
            <a:endParaRPr lang="en-US" b="1" i="1" dirty="0">
              <a:solidFill>
                <a:srgbClr val="FFFF66"/>
              </a:solidFill>
              <a:effectLst>
                <a:outerShdw blurRad="50800" dist="38100" dir="2700000" algn="tl" rotWithShape="0">
                  <a:schemeClr val="tx1">
                    <a:alpha val="43000"/>
                  </a:schemeClr>
                </a:outerShdw>
              </a:effectLst>
            </a:endParaRPr>
          </a:p>
          <a:p>
            <a:pPr lvl="1">
              <a:lnSpc>
                <a:spcPct val="105000"/>
              </a:lnSpc>
              <a:spcBef>
                <a:spcPts val="0"/>
              </a:spcBef>
              <a:spcAft>
                <a:spcPts val="600"/>
              </a:spcAft>
              <a:buClr>
                <a:schemeClr val="bg1"/>
              </a:buClr>
              <a:buSzPct val="70000"/>
              <a:buFont typeface="Wingdings" charset="2"/>
              <a:buChar char="§"/>
            </a:pPr>
            <a:r>
              <a:rPr lang="en-US" b="1" i="1" dirty="0">
                <a:solidFill>
                  <a:srgbClr val="FFFF66"/>
                </a:solidFill>
                <a:effectLst>
                  <a:outerShdw blurRad="50800" dist="38100" dir="2700000" algn="tl" rotWithShape="0">
                    <a:schemeClr val="tx1">
                      <a:alpha val="43000"/>
                    </a:schemeClr>
                  </a:outerShdw>
                </a:effectLst>
              </a:rPr>
              <a:t>1 Timothy 4:6-</a:t>
            </a:r>
            <a:r>
              <a:rPr lang="en-US" b="1" i="1" dirty="0" smtClean="0">
                <a:solidFill>
                  <a:srgbClr val="FFFF66"/>
                </a:solidFill>
                <a:effectLst>
                  <a:outerShdw blurRad="50800" dist="38100" dir="2700000" algn="tl" rotWithShape="0">
                    <a:schemeClr val="tx1">
                      <a:alpha val="43000"/>
                    </a:schemeClr>
                  </a:outerShdw>
                </a:effectLst>
              </a:rPr>
              <a:t>16  </a:t>
            </a:r>
            <a:r>
              <a:rPr lang="en-US" dirty="0" smtClean="0">
                <a:solidFill>
                  <a:srgbClr val="FFFFFF"/>
                </a:solidFill>
                <a:effectLst>
                  <a:outerShdw blurRad="50800" dist="38100" dir="2700000" algn="tl" rotWithShape="0">
                    <a:schemeClr val="tx1">
                      <a:alpha val="43000"/>
                    </a:schemeClr>
                  </a:outerShdw>
                </a:effectLst>
              </a:rPr>
              <a:t>Nourished in doctrine of Christ, not fables</a:t>
            </a:r>
            <a:endParaRPr lang="en-US" dirty="0" smtClean="0">
              <a:solidFill>
                <a:schemeClr val="bg1"/>
              </a:solidFill>
              <a:effectLst>
                <a:outerShdw blurRad="50800" dist="38100" dir="2700000" algn="tl" rotWithShape="0">
                  <a:schemeClr val="tx1">
                    <a:alpha val="43000"/>
                  </a:schemeClr>
                </a:outerShdw>
              </a:effectLst>
            </a:endParaRPr>
          </a:p>
          <a:p>
            <a:pPr>
              <a:lnSpc>
                <a:spcPct val="105000"/>
              </a:lnSpc>
              <a:spcBef>
                <a:spcPts val="0"/>
              </a:spcBef>
              <a:spcAft>
                <a:spcPts val="600"/>
              </a:spcAft>
              <a:buClr>
                <a:srgbClr val="FFFF00"/>
              </a:buClr>
            </a:pPr>
            <a:r>
              <a:rPr lang="en-US" b="1" dirty="0" smtClean="0">
                <a:solidFill>
                  <a:schemeClr val="bg1"/>
                </a:solidFill>
                <a:effectLst>
                  <a:outerShdw blurRad="50800" dist="38100" dir="2700000" algn="tl" rotWithShape="0">
                    <a:schemeClr val="tx1">
                      <a:alpha val="43000"/>
                    </a:schemeClr>
                  </a:outerShdw>
                </a:effectLst>
              </a:rPr>
              <a:t>Characteristics of Vain Preaching</a:t>
            </a:r>
          </a:p>
          <a:p>
            <a:pPr lvl="1">
              <a:lnSpc>
                <a:spcPct val="105000"/>
              </a:lnSpc>
              <a:spcBef>
                <a:spcPts val="0"/>
              </a:spcBef>
              <a:spcAft>
                <a:spcPts val="600"/>
              </a:spcAft>
              <a:buClr>
                <a:srgbClr val="66FFFF"/>
              </a:buClr>
              <a:buSzPct val="60000"/>
              <a:buFont typeface="Wingdings" charset="2"/>
              <a:buChar char="Ø"/>
            </a:pPr>
            <a:r>
              <a:rPr lang="en-US" dirty="0" smtClean="0">
                <a:solidFill>
                  <a:srgbClr val="FFFFFF"/>
                </a:solidFill>
                <a:effectLst>
                  <a:outerShdw blurRad="50800" dist="38100" dir="2700000" algn="tl" rotWithShape="0">
                    <a:schemeClr val="tx1">
                      <a:alpha val="43000"/>
                    </a:schemeClr>
                  </a:outerShdw>
                </a:effectLst>
              </a:rPr>
              <a:t>Content of Error </a:t>
            </a:r>
            <a:r>
              <a:rPr lang="en-US" dirty="0">
                <a:solidFill>
                  <a:srgbClr val="FFFFFF"/>
                </a:solidFill>
                <a:effectLst>
                  <a:outerShdw blurRad="50800" dist="38100" dir="2700000" algn="tl" rotWithShape="0">
                    <a:schemeClr val="tx1">
                      <a:alpha val="43000"/>
                    </a:schemeClr>
                  </a:outerShdw>
                </a:effectLst>
              </a:rPr>
              <a:t>(</a:t>
            </a:r>
            <a:r>
              <a:rPr lang="en-US" b="1" i="1" dirty="0">
                <a:solidFill>
                  <a:srgbClr val="FFFF66"/>
                </a:solidFill>
                <a:effectLst>
                  <a:outerShdw blurRad="50800" dist="38100" dir="2700000" algn="tl" rotWithShape="0">
                    <a:schemeClr val="tx1">
                      <a:alpha val="43000"/>
                    </a:schemeClr>
                  </a:outerShdw>
                </a:effectLst>
              </a:rPr>
              <a:t>Eph. 4:</a:t>
            </a:r>
            <a:r>
              <a:rPr lang="en-US" b="1" i="1" dirty="0" smtClean="0">
                <a:solidFill>
                  <a:srgbClr val="FFFF66"/>
                </a:solidFill>
                <a:effectLst>
                  <a:outerShdw blurRad="50800" dist="38100" dir="2700000" algn="tl" rotWithShape="0">
                    <a:schemeClr val="tx1">
                      <a:alpha val="43000"/>
                    </a:schemeClr>
                  </a:outerShdw>
                </a:effectLst>
              </a:rPr>
              <a:t>14-15</a:t>
            </a:r>
            <a:r>
              <a:rPr lang="en-US" dirty="0" smtClean="0">
                <a:solidFill>
                  <a:srgbClr val="FFFFFF"/>
                </a:solidFill>
                <a:effectLst>
                  <a:outerShdw blurRad="50800" dist="38100" dir="2700000" algn="tl" rotWithShape="0">
                    <a:schemeClr val="tx1">
                      <a:alpha val="43000"/>
                    </a:schemeClr>
                  </a:outerShdw>
                </a:effectLst>
              </a:rPr>
              <a:t>)</a:t>
            </a:r>
            <a:endParaRPr lang="en-US" dirty="0">
              <a:solidFill>
                <a:srgbClr val="FFFFFF"/>
              </a:solidFill>
              <a:effectLst>
                <a:outerShdw blurRad="50800" dist="38100" dir="2700000" algn="tl" rotWithShape="0">
                  <a:schemeClr val="tx1">
                    <a:alpha val="43000"/>
                  </a:schemeClr>
                </a:outerShdw>
              </a:effectLst>
            </a:endParaRPr>
          </a:p>
          <a:p>
            <a:pPr lvl="1">
              <a:lnSpc>
                <a:spcPct val="105000"/>
              </a:lnSpc>
              <a:spcBef>
                <a:spcPts val="0"/>
              </a:spcBef>
              <a:spcAft>
                <a:spcPts val="600"/>
              </a:spcAft>
              <a:buClr>
                <a:srgbClr val="66FFFF"/>
              </a:buClr>
              <a:buSzPct val="60000"/>
              <a:buFont typeface="Wingdings" charset="2"/>
              <a:buChar char="Ø"/>
            </a:pPr>
            <a:r>
              <a:rPr lang="en-US" dirty="0" smtClean="0">
                <a:solidFill>
                  <a:srgbClr val="FFFFFF"/>
                </a:solidFill>
                <a:effectLst>
                  <a:outerShdw blurRad="50800" dist="38100" dir="2700000" algn="tl" rotWithShape="0">
                    <a:schemeClr val="tx1">
                      <a:alpha val="43000"/>
                    </a:schemeClr>
                  </a:outerShdw>
                </a:effectLst>
              </a:rPr>
              <a:t>Uncleanness of Life </a:t>
            </a:r>
            <a:r>
              <a:rPr lang="en-US" dirty="0">
                <a:solidFill>
                  <a:srgbClr val="FFFFFF"/>
                </a:solidFill>
                <a:effectLst>
                  <a:outerShdw blurRad="50800" dist="38100" dir="2700000" algn="tl" rotWithShape="0">
                    <a:schemeClr val="tx1">
                      <a:alpha val="43000"/>
                    </a:schemeClr>
                  </a:outerShdw>
                </a:effectLst>
              </a:rPr>
              <a:t>(</a:t>
            </a:r>
            <a:r>
              <a:rPr lang="en-US" b="1" i="1" dirty="0">
                <a:solidFill>
                  <a:srgbClr val="FFFF66"/>
                </a:solidFill>
                <a:effectLst>
                  <a:outerShdw blurRad="50800" dist="38100" dir="2700000" algn="tl" rotWithShape="0">
                    <a:schemeClr val="tx1">
                      <a:alpha val="43000"/>
                    </a:schemeClr>
                  </a:outerShdw>
                </a:effectLst>
              </a:rPr>
              <a:t>Eph. </a:t>
            </a:r>
            <a:r>
              <a:rPr lang="en-US" b="1" i="1" dirty="0" smtClean="0">
                <a:solidFill>
                  <a:srgbClr val="FFFF66"/>
                </a:solidFill>
                <a:effectLst>
                  <a:outerShdw blurRad="50800" dist="38100" dir="2700000" algn="tl" rotWithShape="0">
                    <a:schemeClr val="tx1">
                      <a:alpha val="43000"/>
                    </a:schemeClr>
                  </a:outerShdw>
                </a:effectLst>
              </a:rPr>
              <a:t>5:3</a:t>
            </a:r>
            <a:r>
              <a:rPr lang="en-US" dirty="0" smtClean="0">
                <a:solidFill>
                  <a:srgbClr val="FFFFFF"/>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2 Pet. 2:12-14</a:t>
            </a:r>
            <a:r>
              <a:rPr lang="en-US" dirty="0" smtClean="0">
                <a:solidFill>
                  <a:srgbClr val="FFFFFF"/>
                </a:solidFill>
                <a:effectLst>
                  <a:outerShdw blurRad="50800" dist="38100" dir="2700000" algn="tl" rotWithShape="0">
                    <a:schemeClr val="tx1">
                      <a:alpha val="43000"/>
                    </a:schemeClr>
                  </a:outerShdw>
                </a:effectLst>
              </a:rPr>
              <a:t>)</a:t>
            </a:r>
          </a:p>
          <a:p>
            <a:pPr lvl="1">
              <a:lnSpc>
                <a:spcPct val="105000"/>
              </a:lnSpc>
              <a:spcBef>
                <a:spcPts val="0"/>
              </a:spcBef>
              <a:spcAft>
                <a:spcPts val="600"/>
              </a:spcAft>
              <a:buClr>
                <a:srgbClr val="66FFFF"/>
              </a:buClr>
              <a:buSzPct val="60000"/>
              <a:buFont typeface="Wingdings" charset="2"/>
              <a:buChar char="Ø"/>
            </a:pPr>
            <a:r>
              <a:rPr lang="en-US" dirty="0" smtClean="0">
                <a:solidFill>
                  <a:srgbClr val="FFFFFF"/>
                </a:solidFill>
                <a:effectLst>
                  <a:outerShdw blurRad="50800" dist="38100" dir="2700000" algn="tl" rotWithShape="0">
                    <a:schemeClr val="tx1">
                      <a:alpha val="43000"/>
                    </a:schemeClr>
                  </a:outerShdw>
                </a:effectLst>
              </a:rPr>
              <a:t>Deceitful (</a:t>
            </a:r>
            <a:r>
              <a:rPr lang="en-US" b="1" i="1" dirty="0" smtClean="0">
                <a:solidFill>
                  <a:srgbClr val="FFFF66"/>
                </a:solidFill>
                <a:effectLst>
                  <a:outerShdw blurRad="50800" dist="38100" dir="2700000" algn="tl" rotWithShape="0">
                    <a:schemeClr val="tx1">
                      <a:alpha val="43000"/>
                    </a:schemeClr>
                  </a:outerShdw>
                </a:effectLst>
              </a:rPr>
              <a:t>2 Cor. 4:1-2</a:t>
            </a:r>
            <a:r>
              <a:rPr lang="en-US" dirty="0" smtClean="0">
                <a:solidFill>
                  <a:srgbClr val="FFFFFF"/>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2 Pet. 2:3</a:t>
            </a:r>
            <a:r>
              <a:rPr lang="en-US" dirty="0" smtClean="0">
                <a:solidFill>
                  <a:srgbClr val="FFFFFF"/>
                </a:solidFill>
                <a:effectLst>
                  <a:outerShdw blurRad="50800" dist="38100" dir="2700000" algn="tl" rotWithShape="0">
                    <a:schemeClr val="tx1">
                      <a:alpha val="43000"/>
                    </a:schemeClr>
                  </a:outerShdw>
                </a:effectLst>
              </a:rPr>
              <a:t>)</a:t>
            </a:r>
          </a:p>
          <a:p>
            <a:pPr lvl="1">
              <a:lnSpc>
                <a:spcPct val="105000"/>
              </a:lnSpc>
              <a:spcBef>
                <a:spcPts val="0"/>
              </a:spcBef>
              <a:spcAft>
                <a:spcPts val="600"/>
              </a:spcAft>
              <a:buClr>
                <a:srgbClr val="66FFFF"/>
              </a:buClr>
              <a:buSzPct val="60000"/>
              <a:buFont typeface="Wingdings" charset="2"/>
              <a:buChar char="Ø"/>
            </a:pPr>
            <a:r>
              <a:rPr lang="en-US" dirty="0" smtClean="0">
                <a:solidFill>
                  <a:srgbClr val="FFFFFF"/>
                </a:solidFill>
                <a:effectLst>
                  <a:outerShdw blurRad="50800" dist="38100" dir="2700000" algn="tl" rotWithShape="0">
                    <a:schemeClr val="tx1">
                      <a:alpha val="43000"/>
                    </a:schemeClr>
                  </a:outerShdw>
                </a:effectLst>
              </a:rPr>
              <a:t>Purpose of pleasing men (</a:t>
            </a:r>
            <a:r>
              <a:rPr lang="en-US" b="1" i="1" dirty="0" smtClean="0">
                <a:solidFill>
                  <a:srgbClr val="FFFF66"/>
                </a:solidFill>
                <a:effectLst>
                  <a:outerShdw blurRad="50800" dist="38100" dir="2700000" algn="tl" rotWithShape="0">
                    <a:schemeClr val="tx1">
                      <a:alpha val="43000"/>
                    </a:schemeClr>
                  </a:outerShdw>
                </a:effectLst>
              </a:rPr>
              <a:t>2 Tim. 4:3-5</a:t>
            </a:r>
            <a:r>
              <a:rPr lang="en-US" dirty="0" smtClean="0">
                <a:solidFill>
                  <a:srgbClr val="FFFFFF"/>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Jer. 5:30-31</a:t>
            </a:r>
            <a:r>
              <a:rPr lang="en-US" dirty="0" smtClean="0">
                <a:solidFill>
                  <a:srgbClr val="FFFFFF"/>
                </a:solidFill>
                <a:effectLst>
                  <a:outerShdw blurRad="50800" dist="38100" dir="2700000" algn="tl" rotWithShape="0">
                    <a:schemeClr val="tx1">
                      <a:alpha val="43000"/>
                    </a:schemeClr>
                  </a:outerShdw>
                </a:effectLst>
              </a:rPr>
              <a:t>)</a:t>
            </a:r>
            <a:endParaRPr lang="en-US" dirty="0">
              <a:solidFill>
                <a:srgbClr val="FFFFFF"/>
              </a:solidFill>
              <a:effectLst>
                <a:outerShdw blurRad="50800" dist="38100" dir="2700000" algn="tl" rotWithShape="0">
                  <a:schemeClr val="tx1">
                    <a:alpha val="43000"/>
                  </a:schemeClr>
                </a:outerShdw>
              </a:effectLst>
            </a:endParaRPr>
          </a:p>
          <a:p>
            <a:pPr lvl="1">
              <a:lnSpc>
                <a:spcPct val="105000"/>
              </a:lnSpc>
              <a:spcBef>
                <a:spcPts val="0"/>
              </a:spcBef>
              <a:spcAft>
                <a:spcPts val="600"/>
              </a:spcAft>
              <a:buClr>
                <a:srgbClr val="66FFFF"/>
              </a:buClr>
              <a:buSzPct val="60000"/>
              <a:buFont typeface="Wingdings" charset="2"/>
              <a:buChar char="Ø"/>
            </a:pPr>
            <a:r>
              <a:rPr lang="en-US" dirty="0" smtClean="0">
                <a:solidFill>
                  <a:srgbClr val="FFFFFF"/>
                </a:solidFill>
                <a:effectLst>
                  <a:outerShdw blurRad="50800" dist="38100" dir="2700000" algn="tl" rotWithShape="0">
                    <a:schemeClr val="tx1">
                      <a:alpha val="43000"/>
                    </a:schemeClr>
                  </a:outerShdw>
                </a:effectLst>
              </a:rPr>
              <a:t>Words of Flattery </a:t>
            </a:r>
            <a:r>
              <a:rPr lang="en-US" dirty="0">
                <a:solidFill>
                  <a:srgbClr val="FFFFFF"/>
                </a:solidFill>
                <a:effectLst>
                  <a:outerShdw blurRad="50800" dist="38100" dir="2700000" algn="tl" rotWithShape="0">
                    <a:schemeClr val="tx1">
                      <a:alpha val="43000"/>
                    </a:schemeClr>
                  </a:outerShdw>
                </a:effectLst>
              </a:rPr>
              <a:t>(</a:t>
            </a:r>
            <a:r>
              <a:rPr lang="en-US" b="1" i="1" dirty="0">
                <a:solidFill>
                  <a:srgbClr val="FFFF66"/>
                </a:solidFill>
                <a:effectLst>
                  <a:outerShdw blurRad="50800" dist="38100" dir="2700000" algn="tl" rotWithShape="0">
                    <a:schemeClr val="tx1">
                      <a:alpha val="43000"/>
                    </a:schemeClr>
                  </a:outerShdw>
                </a:effectLst>
              </a:rPr>
              <a:t>Psa. 12</a:t>
            </a:r>
            <a:r>
              <a:rPr lang="en-US" b="1" i="1" dirty="0" smtClean="0">
                <a:solidFill>
                  <a:srgbClr val="FFFF66"/>
                </a:solidFill>
                <a:effectLst>
                  <a:outerShdw blurRad="50800" dist="38100" dir="2700000" algn="tl" rotWithShape="0">
                    <a:schemeClr val="tx1">
                      <a:alpha val="43000"/>
                    </a:schemeClr>
                  </a:outerShdw>
                </a:effectLst>
              </a:rPr>
              <a:t>:1-3</a:t>
            </a:r>
            <a:r>
              <a:rPr lang="en-US" dirty="0">
                <a:solidFill>
                  <a:srgbClr val="FFFFFF"/>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Rom. 16:17-18</a:t>
            </a:r>
            <a:r>
              <a:rPr lang="en-US" dirty="0" smtClean="0">
                <a:solidFill>
                  <a:srgbClr val="FFFFFF"/>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Jude 16</a:t>
            </a:r>
            <a:r>
              <a:rPr lang="en-US" dirty="0" smtClean="0">
                <a:solidFill>
                  <a:srgbClr val="FFFFFF"/>
                </a:solidFill>
                <a:effectLst>
                  <a:outerShdw blurRad="50800" dist="38100" dir="2700000" algn="tl" rotWithShape="0">
                    <a:schemeClr val="tx1">
                      <a:alpha val="43000"/>
                    </a:schemeClr>
                  </a:outerShdw>
                </a:effectLst>
              </a:rPr>
              <a:t>)</a:t>
            </a:r>
            <a:endParaRPr lang="en-US" dirty="0">
              <a:solidFill>
                <a:srgbClr val="FFFFFF"/>
              </a:solidFill>
              <a:effectLst>
                <a:outerShdw blurRad="50800" dist="38100" dir="2700000" algn="tl" rotWithShape="0">
                  <a:schemeClr val="tx1">
                    <a:alpha val="43000"/>
                  </a:schemeClr>
                </a:outerShdw>
              </a:effectLst>
            </a:endParaRPr>
          </a:p>
          <a:p>
            <a:pPr lvl="1">
              <a:lnSpc>
                <a:spcPct val="105000"/>
              </a:lnSpc>
              <a:spcBef>
                <a:spcPts val="0"/>
              </a:spcBef>
              <a:spcAft>
                <a:spcPts val="600"/>
              </a:spcAft>
              <a:buClr>
                <a:srgbClr val="66FFFF"/>
              </a:buClr>
              <a:buSzPct val="60000"/>
              <a:buFont typeface="Wingdings" charset="2"/>
              <a:buChar char="Ø"/>
            </a:pPr>
            <a:r>
              <a:rPr lang="en-US" dirty="0" smtClean="0">
                <a:solidFill>
                  <a:srgbClr val="FFFFFF"/>
                </a:solidFill>
                <a:effectLst>
                  <a:outerShdw blurRad="50800" dist="38100" dir="2700000" algn="tl" rotWithShape="0">
                    <a:schemeClr val="tx1">
                      <a:alpha val="43000"/>
                    </a:schemeClr>
                  </a:outerShdw>
                </a:effectLst>
              </a:rPr>
              <a:t>Cloak of Covetousness </a:t>
            </a:r>
            <a:r>
              <a:rPr lang="en-US" dirty="0">
                <a:solidFill>
                  <a:srgbClr val="FFFFFF"/>
                </a:solidFill>
                <a:effectLst>
                  <a:outerShdw blurRad="50800" dist="38100" dir="2700000" algn="tl" rotWithShape="0">
                    <a:schemeClr val="tx1">
                      <a:alpha val="43000"/>
                    </a:schemeClr>
                  </a:outerShdw>
                </a:effectLst>
              </a:rPr>
              <a:t>(</a:t>
            </a:r>
            <a:r>
              <a:rPr lang="en-US" b="1" i="1" dirty="0">
                <a:solidFill>
                  <a:srgbClr val="FFFF66"/>
                </a:solidFill>
                <a:effectLst>
                  <a:outerShdw blurRad="50800" dist="38100" dir="2700000" algn="tl" rotWithShape="0">
                    <a:schemeClr val="tx1">
                      <a:alpha val="43000"/>
                    </a:schemeClr>
                  </a:outerShdw>
                </a:effectLst>
              </a:rPr>
              <a:t>Jer. 6:13</a:t>
            </a:r>
            <a:r>
              <a:rPr lang="en-US" dirty="0">
                <a:solidFill>
                  <a:srgbClr val="FFFFFF"/>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1 Tim. </a:t>
            </a:r>
            <a:r>
              <a:rPr lang="en-US" b="1" i="1" dirty="0">
                <a:solidFill>
                  <a:srgbClr val="FFFF66"/>
                </a:solidFill>
                <a:effectLst>
                  <a:outerShdw blurRad="50800" dist="38100" dir="2700000" algn="tl" rotWithShape="0">
                    <a:schemeClr val="tx1">
                      <a:alpha val="43000"/>
                    </a:schemeClr>
                  </a:outerShdw>
                </a:effectLst>
              </a:rPr>
              <a:t>6</a:t>
            </a:r>
            <a:r>
              <a:rPr lang="en-US" b="1" i="1" dirty="0" smtClean="0">
                <a:solidFill>
                  <a:srgbClr val="FFFF66"/>
                </a:solidFill>
                <a:effectLst>
                  <a:outerShdw blurRad="50800" dist="38100" dir="2700000" algn="tl" rotWithShape="0">
                    <a:schemeClr val="tx1">
                      <a:alpha val="43000"/>
                    </a:schemeClr>
                  </a:outerShdw>
                </a:effectLst>
              </a:rPr>
              <a:t>:10</a:t>
            </a:r>
            <a:r>
              <a:rPr lang="en-US" dirty="0" smtClean="0">
                <a:solidFill>
                  <a:srgbClr val="FFFFFF"/>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2 Pet. 2:3</a:t>
            </a:r>
            <a:r>
              <a:rPr lang="en-US" dirty="0" smtClean="0">
                <a:solidFill>
                  <a:srgbClr val="FFFFFF"/>
                </a:solidFill>
                <a:effectLst>
                  <a:outerShdw blurRad="50800" dist="38100" dir="2700000" algn="tl" rotWithShape="0">
                    <a:schemeClr val="tx1">
                      <a:alpha val="43000"/>
                    </a:schemeClr>
                  </a:outerShdw>
                </a:effectLst>
              </a:rPr>
              <a:t>)</a:t>
            </a:r>
            <a:endParaRPr lang="en-US" dirty="0">
              <a:solidFill>
                <a:srgbClr val="FFFFFF"/>
              </a:solidFill>
              <a:effectLst>
                <a:outerShdw blurRad="50800" dist="38100" dir="2700000" algn="tl" rotWithShape="0">
                  <a:schemeClr val="tx1">
                    <a:alpha val="43000"/>
                  </a:schemeClr>
                </a:outerShdw>
              </a:effectLst>
            </a:endParaRPr>
          </a:p>
          <a:p>
            <a:pPr lvl="1">
              <a:lnSpc>
                <a:spcPct val="105000"/>
              </a:lnSpc>
              <a:spcBef>
                <a:spcPts val="0"/>
              </a:spcBef>
              <a:spcAft>
                <a:spcPts val="600"/>
              </a:spcAft>
              <a:buClr>
                <a:srgbClr val="66FFFF"/>
              </a:buClr>
              <a:buSzPct val="60000"/>
              <a:buFont typeface="Wingdings" charset="2"/>
              <a:buChar char="Ø"/>
            </a:pPr>
            <a:r>
              <a:rPr lang="en-US" dirty="0">
                <a:solidFill>
                  <a:srgbClr val="FFFFFF"/>
                </a:solidFill>
                <a:effectLst>
                  <a:outerShdw blurRad="50800" dist="38100" dir="2700000" algn="tl" rotWithShape="0">
                    <a:schemeClr val="tx1">
                      <a:alpha val="43000"/>
                    </a:schemeClr>
                  </a:outerShdw>
                </a:effectLst>
              </a:rPr>
              <a:t>Seeking glory of men (</a:t>
            </a:r>
            <a:r>
              <a:rPr lang="en-US" b="1" i="1" dirty="0">
                <a:solidFill>
                  <a:srgbClr val="FFFF66"/>
                </a:solidFill>
                <a:effectLst>
                  <a:outerShdw blurRad="50800" dist="38100" dir="2700000" algn="tl" rotWithShape="0">
                    <a:schemeClr val="tx1">
                      <a:alpha val="43000"/>
                    </a:schemeClr>
                  </a:outerShdw>
                </a:effectLst>
              </a:rPr>
              <a:t>John 12:42-</a:t>
            </a:r>
            <a:r>
              <a:rPr lang="en-US" b="1" i="1" dirty="0" smtClean="0">
                <a:solidFill>
                  <a:srgbClr val="FFFF66"/>
                </a:solidFill>
                <a:effectLst>
                  <a:outerShdw blurRad="50800" dist="38100" dir="2700000" algn="tl" rotWithShape="0">
                    <a:schemeClr val="tx1">
                      <a:alpha val="43000"/>
                    </a:schemeClr>
                  </a:outerShdw>
                </a:effectLst>
              </a:rPr>
              <a:t>43</a:t>
            </a:r>
            <a:r>
              <a:rPr lang="en-US" dirty="0" smtClean="0">
                <a:solidFill>
                  <a:srgbClr val="FFFFFF"/>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5:44</a:t>
            </a:r>
            <a:r>
              <a:rPr lang="en-US" dirty="0" smtClean="0">
                <a:solidFill>
                  <a:srgbClr val="FFFFFF"/>
                </a:solidFill>
                <a:effectLst>
                  <a:outerShdw blurRad="50800" dist="38100" dir="2700000" algn="tl" rotWithShape="0">
                    <a:schemeClr val="tx1">
                      <a:alpha val="43000"/>
                    </a:schemeClr>
                  </a:outerShdw>
                </a:effectLst>
              </a:rPr>
              <a:t>)</a:t>
            </a:r>
            <a:endParaRPr lang="en-US" dirty="0">
              <a:solidFill>
                <a:srgbClr val="FFFFFF"/>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1000" fill="hold"/>
                                        <p:tgtEl>
                                          <p:spTgt spid="4">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 calcmode="lin" valueType="num">
                                      <p:cBhvr>
                                        <p:cTn id="77" dur="1000" fill="hold"/>
                                        <p:tgtEl>
                                          <p:spTgt spid="4">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4">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4">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4">
                                            <p:txEl>
                                              <p:pRg st="11" end="11"/>
                                            </p:txEl>
                                          </p:spTgt>
                                        </p:tgtEl>
                                        <p:attrNameLst>
                                          <p:attrName>style.visibility</p:attrName>
                                        </p:attrNameLst>
                                      </p:cBhvr>
                                      <p:to>
                                        <p:strVal val="visible"/>
                                      </p:to>
                                    </p:set>
                                    <p:anim calcmode="lin" valueType="num">
                                      <p:cBhvr>
                                        <p:cTn id="84" dur="1000" fill="hold"/>
                                        <p:tgtEl>
                                          <p:spTgt spid="4">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4">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4">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4">
                                            <p:txEl>
                                              <p:pRg st="12" end="12"/>
                                            </p:txEl>
                                          </p:spTgt>
                                        </p:tgtEl>
                                        <p:attrNameLst>
                                          <p:attrName>style.visibility</p:attrName>
                                        </p:attrNameLst>
                                      </p:cBhvr>
                                      <p:to>
                                        <p:strVal val="visible"/>
                                      </p:to>
                                    </p:set>
                                    <p:anim calcmode="lin" valueType="num">
                                      <p:cBhvr>
                                        <p:cTn id="91" dur="1000" fill="hold"/>
                                        <p:tgtEl>
                                          <p:spTgt spid="4">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4">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327</Words>
  <Application>Microsoft Macintosh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Are We Preaching Like Paul?</vt:lpstr>
      <vt:lpstr>1st Thessalonians 2:1-9</vt:lpstr>
      <vt:lpstr>1st Thessalonians 2:1-9</vt:lpstr>
      <vt:lpstr>1st Thessalonians 2:1-9</vt:lpstr>
      <vt:lpstr>1st Thessalonians 2:1-9</vt:lpstr>
      <vt:lpstr>“Approved by God” or “In Vain”?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22</cp:revision>
  <dcterms:created xsi:type="dcterms:W3CDTF">2017-02-11T14:18:26Z</dcterms:created>
  <dcterms:modified xsi:type="dcterms:W3CDTF">2017-12-24T13:29:36Z</dcterms:modified>
</cp:coreProperties>
</file>