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75" r:id="rId4"/>
    <p:sldId id="276" r:id="rId5"/>
    <p:sldId id="277" r:id="rId6"/>
    <p:sldId id="272" r:id="rId7"/>
    <p:sldId id="27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66FF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 autoAdjust="0"/>
    <p:restoredTop sz="99478" autoAdjust="0"/>
  </p:normalViewPr>
  <p:slideViewPr>
    <p:cSldViewPr>
      <p:cViewPr varScale="1">
        <p:scale>
          <a:sx n="94" d="100"/>
          <a:sy n="94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144000" cy="19081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8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“I Will Extol You, O Lord, For You Have Lifted Me Up”</a:t>
            </a:r>
            <a:endParaRPr lang="en-US" sz="5800" b="1" i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914400"/>
          </a:xfrm>
        </p:spPr>
        <p:txBody>
          <a:bodyPr anchor="ctr"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Study of Psalm 30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Extol the Lo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6248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9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52400"/>
            <a:ext cx="6629400" cy="663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Glory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to Thee for strength withheld,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For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want and weakness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known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the fear that sends me to Thy breast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For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what is most my own.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 have a heritage of joy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That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yet I must not see;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But the hand that bled to make it mine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Is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keeping it for me.</a:t>
            </a: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98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There is a certainty of love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That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sets my heart at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rest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 calm assurance for today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That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to be poor is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best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 prayer reposing on His truth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Who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hath made all things mine,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That draws my captive will to Him,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And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makes it one with </a:t>
            </a:r>
            <a:r>
              <a:rPr lang="en-US" sz="2600" dirty="0" err="1">
                <a:solidFill>
                  <a:srgbClr val="FFFFFF"/>
                </a:solidFill>
                <a:latin typeface="Times New Roman"/>
                <a:cs typeface="Times New Roman"/>
              </a:rPr>
              <a:t>Thine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832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52400"/>
            <a:ext cx="6629400" cy="663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will give thanks for suffering now,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For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want and toil and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loss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For the death that sin makes hard and slow,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Upon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my Savior’s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cross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Thanks for the little spring of love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That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gives me strength to say,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If they will leave me part in Him,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Let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all things pass away.</a:t>
            </a: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98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Sometimes I long for promised bliss,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But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it will not come too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late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the songs of patient spirits rise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From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place wherein I wait;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While in the faith that makes no haste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My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soul has time to see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 kneeling host of Thy redeemed,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In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fellowship with me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630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52400"/>
            <a:ext cx="6629400" cy="663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is a multitude around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Responsive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to my prayer;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 hear the voice of my desire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Resounding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everywhere.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But the earnest of eternal joy,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In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every prayer I trace;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 see the glory of the Lord: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On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every chastened face.</a:t>
            </a:r>
          </a:p>
          <a:p>
            <a:pPr>
              <a:lnSpc>
                <a:spcPct val="98000"/>
              </a:lnSpc>
            </a:pPr>
            <a:endParaRPr lang="en-US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98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How oft, in still communion known,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Those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spirits have been sent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To share the travail of my soul,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Or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show me what it meant!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I long to do some work of love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No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spoiling hand could touch,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For the poor and suffering of Thy flock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Who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comfort me so much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52400"/>
            <a:ext cx="6629400" cy="663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yearning thought is mingled now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With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thankful song I sing;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For Thy people know the secret source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Of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every precious thing.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heart that ministers for Thee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In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Thy own work will rest;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the subject spirit of a child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Can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serve Thy children best.</a:t>
            </a:r>
          </a:p>
          <a:p>
            <a:pPr>
              <a:lnSpc>
                <a:spcPct val="98000"/>
              </a:lnSpc>
            </a:pPr>
            <a:endParaRPr lang="en-US" sz="16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98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Mine be the reverent, listening love,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That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waits all day on Thee,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With the service of a watchful heart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Which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no one else can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see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The faith that, in a hidden way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No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other eye may know,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Finds all its daily work prepared,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And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loves to have it so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768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52400"/>
            <a:ext cx="6629400" cy="3230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My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heart is resting, O my God,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My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heart is in Thy </a:t>
            </a: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care —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I hear the voice of joy and health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Resounding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everywhere.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Thou art my portion, </a:t>
            </a:r>
            <a:r>
              <a:rPr lang="en-US" sz="2600" dirty="0" err="1">
                <a:solidFill>
                  <a:srgbClr val="FFFFFF"/>
                </a:solidFill>
                <a:latin typeface="Times New Roman"/>
                <a:cs typeface="Times New Roman"/>
              </a:rPr>
              <a:t>saith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 my soul,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Ten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thousand voices say,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And the music of their glad Amen,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Will </a:t>
            </a: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never die away.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657600"/>
            <a:ext cx="8229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>
                <a:solidFill>
                  <a:schemeClr val="bg1"/>
                </a:solidFill>
                <a:effectLst>
                  <a:glow rad="38100">
                    <a:srgbClr val="FFFF00">
                      <a:alpha val="75000"/>
                    </a:srgbClr>
                  </a:glow>
                  <a:reflection stA="50000" endPos="75000" dist="12700" dir="5400000" sy="-100000" algn="bl" rotWithShape="0"/>
                </a:effectLst>
                <a:latin typeface="Snell Roundhand"/>
                <a:cs typeface="Snell Roundhand"/>
              </a:rPr>
              <a:t>Trials</a:t>
            </a:r>
          </a:p>
          <a:p>
            <a:r>
              <a:rPr lang="en-US" sz="4600" b="1" dirty="0" smtClean="0">
                <a:solidFill>
                  <a:schemeClr val="bg1"/>
                </a:solidFill>
                <a:effectLst>
                  <a:glow rad="38100">
                    <a:srgbClr val="FFFF00">
                      <a:alpha val="75000"/>
                    </a:srgbClr>
                  </a:glow>
                  <a:reflection stA="50000" endPos="75000" dist="12700" dir="5400000" sy="-100000" algn="bl" rotWithShape="0"/>
                </a:effectLst>
                <a:latin typeface="Snell Roundhand"/>
                <a:cs typeface="Snell Roundhand"/>
              </a:rPr>
              <a:t>	     Deliverance</a:t>
            </a:r>
            <a:endParaRPr lang="en-US" sz="4600" b="1" dirty="0">
              <a:solidFill>
                <a:schemeClr val="bg1"/>
              </a:solidFill>
              <a:effectLst>
                <a:glow rad="38100">
                  <a:srgbClr val="FFFF00">
                    <a:alpha val="75000"/>
                  </a:srgbClr>
                </a:glow>
                <a:reflection stA="50000" endPos="75000" dist="12700" dir="5400000" sy="-100000" algn="bl" rotWithShape="0"/>
              </a:effectLst>
              <a:latin typeface="Snell Roundhand"/>
              <a:cs typeface="Snell Roundhand"/>
            </a:endParaRPr>
          </a:p>
          <a:p>
            <a:r>
              <a:rPr lang="en-US" sz="4600" b="1" dirty="0" smtClean="0">
                <a:solidFill>
                  <a:schemeClr val="bg1"/>
                </a:solidFill>
                <a:effectLst>
                  <a:glow rad="38100">
                    <a:srgbClr val="FFFF00">
                      <a:alpha val="75000"/>
                    </a:srgbClr>
                  </a:glow>
                  <a:reflection stA="50000" endPos="75000" dist="12700" dir="5400000" sy="-100000" algn="bl" rotWithShape="0"/>
                </a:effectLst>
                <a:latin typeface="Snell Roundhand"/>
                <a:cs typeface="Snell Roundhand"/>
              </a:rPr>
              <a:t>					 Praise</a:t>
            </a:r>
            <a:endParaRPr lang="en-US" sz="4600" b="1" dirty="0">
              <a:solidFill>
                <a:schemeClr val="bg1"/>
              </a:solidFill>
              <a:effectLst>
                <a:glow rad="38100">
                  <a:srgbClr val="FFFF00">
                    <a:alpha val="75000"/>
                  </a:srgbClr>
                </a:glow>
                <a:reflection stA="50000" endPos="75000" dist="12700" dir="5400000" sy="-100000" algn="bl" rotWithShape="0"/>
              </a:effectLst>
              <a:latin typeface="Snell Roundhand"/>
              <a:cs typeface="Snell Roundhand"/>
            </a:endParaRPr>
          </a:p>
          <a:p>
            <a:r>
              <a:rPr lang="en-US" sz="4600" b="1" dirty="0" smtClean="0">
                <a:solidFill>
                  <a:schemeClr val="bg1"/>
                </a:solidFill>
                <a:effectLst>
                  <a:glow rad="38100">
                    <a:srgbClr val="FFFF00">
                      <a:alpha val="75000"/>
                    </a:srgbClr>
                  </a:glow>
                  <a:reflection stA="50000" endPos="75000" dist="12700" dir="5400000" sy="-100000" algn="bl" rotWithShape="0"/>
                </a:effectLst>
                <a:latin typeface="Snell Roundhand"/>
                <a:cs typeface="Snell Roundhand"/>
              </a:rPr>
              <a:t>							 Hope</a:t>
            </a:r>
            <a:endParaRPr lang="en-US" sz="4600" b="1" dirty="0">
              <a:solidFill>
                <a:schemeClr val="bg1"/>
              </a:solidFill>
              <a:effectLst>
                <a:glow rad="38100">
                  <a:srgbClr val="FFFF00">
                    <a:alpha val="75000"/>
                  </a:srgbClr>
                </a:glow>
                <a:reflection stA="50000" endPos="75000" dist="12700" dir="5400000" sy="-100000" algn="bl" rotWithShape="0"/>
              </a:effectLst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120142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Background to Psalm 30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was the author of this psalm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In most English versions, occasion of the psalm is given as “A Song at the Dedication of the House of David”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Many take this a reference to David’s house of cedar built after conquest of Jerusalem (</a:t>
            </a:r>
            <a:r>
              <a:rPr lang="en-US" sz="3000" b="1" i="1" dirty="0" smtClean="0">
                <a:solidFill>
                  <a:srgbClr val="FFFF00"/>
                </a:solidFill>
              </a:rPr>
              <a:t>2 Sam. 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This came after he was delivered from Saul, victorious over his enemies &amp; united Israel under his rule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However, more likely it is set in David’s thoughts of the future building of the temple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David wanted to build temple but was rejected (</a:t>
            </a:r>
            <a:r>
              <a:rPr lang="en-US" sz="2600" b="1" i="1" dirty="0" smtClean="0">
                <a:solidFill>
                  <a:srgbClr val="FFFF00"/>
                </a:solidFill>
              </a:rPr>
              <a:t>2 Sam. 7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Matches the reflection of </a:t>
            </a:r>
            <a:r>
              <a:rPr lang="en-US" dirty="0" smtClean="0">
                <a:solidFill>
                  <a:srgbClr val="FFFF66"/>
                </a:solidFill>
              </a:rPr>
              <a:t>2</a:t>
            </a:r>
            <a:r>
              <a:rPr lang="en-US" baseline="30000" dirty="0" smtClean="0">
                <a:solidFill>
                  <a:srgbClr val="FFFF66"/>
                </a:solidFill>
              </a:rPr>
              <a:t>nd</a:t>
            </a:r>
            <a:r>
              <a:rPr lang="en-US" dirty="0" smtClean="0">
                <a:solidFill>
                  <a:srgbClr val="FFFF66"/>
                </a:solidFill>
              </a:rPr>
              <a:t> Samuel 7:1-2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Psalm has 5 parts showing the psalmist’s exaltation or praise of God learned through suffering &amp; deliverance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5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66FFFF"/>
                </a:solidFill>
              </a:rPr>
              <a:t>Extoling the Lord for His Deliverance</a:t>
            </a:r>
            <a:r>
              <a:rPr lang="en-US" dirty="0">
                <a:solidFill>
                  <a:srgbClr val="66FFFF"/>
                </a:solidFill>
              </a:rPr>
              <a:t> </a:t>
            </a:r>
            <a:endParaRPr lang="en-US" b="1" dirty="0">
              <a:solidFill>
                <a:srgbClr val="66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276600"/>
            <a:ext cx="8686800" cy="35814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recognized the Lord was the source of his deliverance from his enemies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1 Sam. 17:37</a:t>
            </a:r>
            <a:r>
              <a:rPr lang="en-US" dirty="0" smtClean="0">
                <a:solidFill>
                  <a:schemeClr val="bg1"/>
                </a:solidFill>
              </a:rPr>
              <a:t>  Affirmed before battle with Goliath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Saints looked for God’s deliverance in N.T.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2 Cor. 1:9-10</a:t>
            </a:r>
            <a:r>
              <a:rPr lang="en-US" dirty="0" smtClean="0">
                <a:solidFill>
                  <a:schemeClr val="bg1"/>
                </a:solidFill>
              </a:rPr>
              <a:t>  Paul trusted in deliverance of God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2 Pet. 2:9</a:t>
            </a:r>
            <a:r>
              <a:rPr lang="en-US" dirty="0" smtClean="0">
                <a:solidFill>
                  <a:schemeClr val="bg1"/>
                </a:solidFill>
              </a:rPr>
              <a:t>  Deliverance in O.T. assures same in N.T.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Should lead one to praise God (</a:t>
            </a:r>
            <a:r>
              <a:rPr lang="en-US" b="1" i="1" dirty="0" smtClean="0">
                <a:solidFill>
                  <a:srgbClr val="FFFF66"/>
                </a:solidFill>
              </a:rPr>
              <a:t>Rev. 15:3-4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144000" cy="1905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>
              <a:lnSpc>
                <a:spcPct val="110000"/>
              </a:lnSpc>
            </a:pPr>
            <a:r>
              <a:rPr lang="en-US" sz="25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1 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I will extol You, O Lord, for You have lifted me up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have not let my foes rejoice over me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500" b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r>
              <a:rPr lang="en-US" sz="25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 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O Lord my God, I cried out to You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You healed me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 </a:t>
            </a:r>
            <a:r>
              <a:rPr lang="en-US" sz="2500" b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3</a:t>
            </a:r>
            <a:r>
              <a:rPr lang="en-US" sz="25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 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O Lord, You brought my soul up from the grave</a:t>
            </a:r>
            <a:r>
              <a:rPr lang="en-US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 You </a:t>
            </a:r>
            <a:r>
              <a:rPr lang="en-US" sz="2500" dirty="0">
                <a:solidFill>
                  <a:srgbClr val="FFFF00"/>
                </a:solidFill>
                <a:latin typeface="Times New Roman"/>
                <a:cs typeface="Times New Roman"/>
              </a:rPr>
              <a:t>have kept me alive, that I should not go down to the pit. </a:t>
            </a:r>
          </a:p>
        </p:txBody>
      </p:sp>
    </p:spTree>
    <p:extLst>
      <p:ext uri="{BB962C8B-B14F-4D97-AF65-F5344CB8AC3E}">
        <p14:creationId xmlns:p14="http://schemas.microsoft.com/office/powerpoint/2010/main" val="427462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Inviting All to Extol God &amp; Be Joyful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276600"/>
            <a:ext cx="8686800" cy="35814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Faithful have always called others to praise and sing praise to the Lord (</a:t>
            </a:r>
            <a:r>
              <a:rPr lang="en-US" b="1" i="1" dirty="0" smtClean="0">
                <a:solidFill>
                  <a:srgbClr val="FFFF66"/>
                </a:solidFill>
              </a:rPr>
              <a:t>Psa. 147:1-5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Joy is associated with the praise of God</a:t>
            </a:r>
          </a:p>
          <a:p>
            <a:pPr lvl="1"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Isa. 35:8-10</a:t>
            </a:r>
            <a:r>
              <a:rPr lang="en-US" dirty="0" smtClean="0">
                <a:solidFill>
                  <a:schemeClr val="bg1"/>
                </a:solidFill>
              </a:rPr>
              <a:t>  Prophesied of case of future Zion</a:t>
            </a:r>
          </a:p>
          <a:p>
            <a:pPr lvl="1">
              <a:buClr>
                <a:srgbClr val="66FFFF"/>
              </a:buClr>
            </a:pPr>
            <a:r>
              <a:rPr lang="en-US" b="1" i="1" dirty="0" err="1" smtClean="0">
                <a:solidFill>
                  <a:srgbClr val="FFFF66"/>
                </a:solidFill>
              </a:rPr>
              <a:t>Lk</a:t>
            </a:r>
            <a:r>
              <a:rPr lang="en-US" b="1" i="1" dirty="0" smtClean="0">
                <a:solidFill>
                  <a:srgbClr val="FFFF66"/>
                </a:solidFill>
              </a:rPr>
              <a:t>. 10:21</a:t>
            </a:r>
            <a:r>
              <a:rPr lang="en-US" dirty="0" smtClean="0">
                <a:solidFill>
                  <a:schemeClr val="bg1"/>
                </a:solidFill>
              </a:rPr>
              <a:t>  Jesus rejoiced while praising the Father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Worship causes one to focus on God, recognize His power &amp; goodness, and lifts up the soul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144000" cy="1905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>
              <a:lnSpc>
                <a:spcPct val="105000"/>
              </a:lnSpc>
            </a:pPr>
            <a:r>
              <a:rPr lang="en-US" sz="265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4 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Sing praise to the Lord, you saints of His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give thanks at the remembrance of His holy name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 </a:t>
            </a:r>
            <a:r>
              <a:rPr lang="en-US" sz="2650" b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5</a:t>
            </a:r>
            <a:r>
              <a:rPr lang="en-US" sz="265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 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For His anger is but for a moment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 His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favor is for life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weeping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may endure for a night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but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joy comes in the morning.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endParaRPr lang="en-US" sz="265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04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Confessing Fault that Caused Chastening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05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David admitted his sin &amp; need for chastening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32:4-7</a:t>
            </a:r>
            <a:r>
              <a:rPr lang="en-US" dirty="0" smtClean="0">
                <a:solidFill>
                  <a:schemeClr val="bg1"/>
                </a:solidFill>
              </a:rPr>
              <a:t>  Penitential psalm of David expresses point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Same principle is seen in other places as well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Psa. 94:12-15</a:t>
            </a:r>
            <a:r>
              <a:rPr lang="en-US" dirty="0" smtClean="0">
                <a:solidFill>
                  <a:schemeClr val="bg1"/>
                </a:solidFill>
              </a:rPr>
              <a:t>  Principle of need for chastening stated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 12:5-11</a:t>
            </a:r>
            <a:r>
              <a:rPr lang="en-US" dirty="0" smtClean="0">
                <a:solidFill>
                  <a:schemeClr val="bg1"/>
                </a:solidFill>
              </a:rPr>
              <a:t>  Lord chastens from love to produce good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Rev. 3:19</a:t>
            </a:r>
            <a:r>
              <a:rPr lang="en-US" dirty="0" smtClean="0">
                <a:solidFill>
                  <a:schemeClr val="bg1"/>
                </a:solidFill>
              </a:rPr>
              <a:t>  Result is intended to bring repentance &amp; zeal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rosperity breeds pride, but suffering tends to purify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144000" cy="1905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>
              <a:lnSpc>
                <a:spcPct val="120000"/>
              </a:lnSpc>
            </a:pPr>
            <a:r>
              <a:rPr lang="en-US" sz="30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6 </a:t>
            </a:r>
            <a: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  <a:t>Now in my prosperity I said</a:t>
            </a:r>
            <a:r>
              <a:rPr lang="en-US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 “</a:t>
            </a:r>
            <a: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  <a:t>I shall never be moved.”</a:t>
            </a:r>
            <a:b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30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7 </a:t>
            </a:r>
            <a: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  <a:t>Lord, by Your favor You have made my mountain stand strong</a:t>
            </a:r>
            <a:r>
              <a:rPr lang="en-US" sz="3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 You </a:t>
            </a:r>
            <a: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  <a:t>hid Your face, </a:t>
            </a:r>
            <a:r>
              <a:rPr lang="en-US" sz="3000" i="1" dirty="0">
                <a:solidFill>
                  <a:srgbClr val="FFFF00"/>
                </a:solidFill>
                <a:latin typeface="Times New Roman"/>
                <a:cs typeface="Times New Roman"/>
              </a:rPr>
              <a:t>and</a:t>
            </a:r>
            <a:r>
              <a:rPr lang="en-US" sz="3000" dirty="0">
                <a:solidFill>
                  <a:srgbClr val="FFFF00"/>
                </a:solidFill>
                <a:latin typeface="Times New Roman"/>
                <a:cs typeface="Times New Roman"/>
              </a:rPr>
              <a:t> I was troubled. </a:t>
            </a:r>
          </a:p>
        </p:txBody>
      </p:sp>
    </p:spTree>
    <p:extLst>
      <p:ext uri="{BB962C8B-B14F-4D97-AF65-F5344CB8AC3E}">
        <p14:creationId xmlns:p14="http://schemas.microsoft.com/office/powerpoint/2010/main" val="366098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Crying Out to Lord in Supplication</a:t>
            </a:r>
            <a:r>
              <a:rPr lang="en-US" sz="4000" dirty="0" smtClean="0">
                <a:solidFill>
                  <a:srgbClr val="66FFFF"/>
                </a:solidFill>
              </a:rPr>
              <a:t> 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276600"/>
            <a:ext cx="91440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David saw need to cry out to God for deliverance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b="1" i="1" dirty="0" smtClean="0">
                <a:solidFill>
                  <a:srgbClr val="FFFF66"/>
                </a:solidFill>
              </a:rPr>
              <a:t>Psa. 34:</a:t>
            </a:r>
            <a:r>
              <a:rPr lang="en-US" sz="2600" b="1" i="1" dirty="0" smtClean="0">
                <a:solidFill>
                  <a:srgbClr val="FFFF66"/>
                </a:solidFill>
              </a:rPr>
              <a:t>17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God’s people should always cry out in supplication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b="1" i="1" dirty="0" smtClean="0">
                <a:solidFill>
                  <a:srgbClr val="FFFF66"/>
                </a:solidFill>
              </a:rPr>
              <a:t>Rev.</a:t>
            </a:r>
            <a:r>
              <a:rPr lang="en-US" sz="1600" b="1" i="1" dirty="0" smtClean="0">
                <a:solidFill>
                  <a:srgbClr val="FFFF66"/>
                </a:solidFill>
              </a:rPr>
              <a:t> </a:t>
            </a:r>
            <a:r>
              <a:rPr lang="en-US" sz="2600" b="1" i="1" dirty="0" smtClean="0">
                <a:solidFill>
                  <a:srgbClr val="FFFF66"/>
                </a:solidFill>
              </a:rPr>
              <a:t>6:9-10</a:t>
            </a:r>
            <a:r>
              <a:rPr lang="en-US" sz="2600" dirty="0" smtClean="0">
                <a:solidFill>
                  <a:schemeClr val="bg1"/>
                </a:solidFill>
              </a:rPr>
              <a:t> Slain cried out for God to avenge (</a:t>
            </a:r>
            <a:r>
              <a:rPr lang="en-US" sz="2600" dirty="0" smtClean="0">
                <a:solidFill>
                  <a:srgbClr val="66FFFF"/>
                </a:solidFill>
              </a:rPr>
              <a:t>cf.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rgbClr val="FFFF66"/>
                </a:solidFill>
              </a:rPr>
              <a:t>Lk</a:t>
            </a:r>
            <a:r>
              <a:rPr lang="en-US" sz="2600" b="1" i="1" dirty="0" smtClean="0">
                <a:solidFill>
                  <a:srgbClr val="FFFF66"/>
                </a:solidFill>
              </a:rPr>
              <a:t>.</a:t>
            </a:r>
            <a:r>
              <a:rPr lang="en-US" sz="1600" b="1" i="1" dirty="0" smtClean="0">
                <a:solidFill>
                  <a:srgbClr val="FFFF66"/>
                </a:solidFill>
              </a:rPr>
              <a:t> </a:t>
            </a:r>
            <a:r>
              <a:rPr lang="en-US" sz="2600" b="1" i="1" dirty="0" smtClean="0">
                <a:solidFill>
                  <a:srgbClr val="FFFF66"/>
                </a:solidFill>
              </a:rPr>
              <a:t>18:1-7</a:t>
            </a:r>
            <a:r>
              <a:rPr lang="en-US" sz="2600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b="1" i="1" dirty="0" smtClean="0">
                <a:solidFill>
                  <a:srgbClr val="FFFF66"/>
                </a:solidFill>
              </a:rPr>
              <a:t>Phil. 4:6-7</a:t>
            </a:r>
            <a:r>
              <a:rPr lang="en-US" sz="2600" dirty="0" smtClean="0">
                <a:solidFill>
                  <a:schemeClr val="bg1"/>
                </a:solidFill>
              </a:rPr>
              <a:t>  Make supplication or requests to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sz="2600" b="1" i="1" dirty="0" smtClean="0">
                <a:solidFill>
                  <a:srgbClr val="FFFF66"/>
                </a:solidFill>
              </a:rPr>
              <a:t>1 Tim. 2:1-4</a:t>
            </a:r>
            <a:r>
              <a:rPr lang="en-US" sz="2600" dirty="0" smtClean="0">
                <a:solidFill>
                  <a:schemeClr val="bg1"/>
                </a:solidFill>
              </a:rPr>
              <a:t>  Make requests for all in light of salvation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Cries of supplication have hope unseen in other tears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219200"/>
            <a:ext cx="9144000" cy="1905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>
              <a:lnSpc>
                <a:spcPct val="110000"/>
              </a:lnSpc>
            </a:pPr>
            <a:r>
              <a:rPr lang="en-US" sz="265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8 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I cried out to You, O Lord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and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to the Lord I made supplication:</a:t>
            </a:r>
            <a:b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65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9 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“What profit </a:t>
            </a:r>
            <a:r>
              <a:rPr lang="en-US" sz="2650" i="1" dirty="0">
                <a:solidFill>
                  <a:srgbClr val="FFFF00"/>
                </a:solidFill>
                <a:latin typeface="Times New Roman"/>
                <a:cs typeface="Times New Roman"/>
              </a:rPr>
              <a:t>is there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 in my blood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I go down to the pit?</a:t>
            </a:r>
            <a:b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Will the dust praise You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? Will 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it declare Your truth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?  </a:t>
            </a:r>
            <a:r>
              <a:rPr lang="en-US" sz="2650" b="1" baseline="300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10</a:t>
            </a:r>
            <a:r>
              <a:rPr lang="en-US" sz="265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 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Hear, O Lord, and have mercy on me</a:t>
            </a:r>
            <a:r>
              <a:rPr lang="en-US" sz="265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 Lord</a:t>
            </a:r>
            <a:r>
              <a:rPr lang="en-US" sz="2650" dirty="0">
                <a:solidFill>
                  <a:srgbClr val="FFFF00"/>
                </a:solidFill>
                <a:latin typeface="Times New Roman"/>
                <a:cs typeface="Times New Roman"/>
              </a:rPr>
              <a:t>, be my helper!” </a:t>
            </a:r>
          </a:p>
        </p:txBody>
      </p:sp>
    </p:spTree>
    <p:extLst>
      <p:ext uri="{BB962C8B-B14F-4D97-AF65-F5344CB8AC3E}">
        <p14:creationId xmlns:p14="http://schemas.microsoft.com/office/powerpoint/2010/main" val="166735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Concluding in Promise of Eternal Praise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3352800"/>
            <a:ext cx="8991600" cy="381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Knowing the reality of God’s deliverance </a:t>
            </a:r>
            <a:r>
              <a:rPr lang="en-US" sz="3000" dirty="0" smtClean="0">
                <a:solidFill>
                  <a:schemeClr val="bg1"/>
                </a:solidFill>
              </a:rPr>
              <a:t>led David </a:t>
            </a:r>
            <a:r>
              <a:rPr lang="en-US" sz="3000" dirty="0" smtClean="0">
                <a:solidFill>
                  <a:schemeClr val="bg1"/>
                </a:solidFill>
              </a:rPr>
              <a:t>to rejoice in </a:t>
            </a:r>
            <a:r>
              <a:rPr lang="en-US" sz="3000" dirty="0" smtClean="0">
                <a:solidFill>
                  <a:schemeClr val="bg1"/>
                </a:solidFill>
              </a:rPr>
              <a:t>the Lord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&amp; seek to praise Him </a:t>
            </a:r>
            <a:r>
              <a:rPr lang="en-US" sz="3000" dirty="0" smtClean="0">
                <a:solidFill>
                  <a:schemeClr val="bg1"/>
                </a:solidFill>
              </a:rPr>
              <a:t>forever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100000"/>
            </a:pPr>
            <a:r>
              <a:rPr lang="en-US" sz="2600" b="1" i="1" dirty="0" smtClean="0">
                <a:solidFill>
                  <a:srgbClr val="FFFF66"/>
                </a:solidFill>
              </a:rPr>
              <a:t>Psa. 52:8-9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We see His temporal care &amp; seek eternal deliverance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100000"/>
            </a:pPr>
            <a:r>
              <a:rPr lang="en-US" sz="2600" b="1" i="1" dirty="0" smtClean="0">
                <a:solidFill>
                  <a:srgbClr val="FFFF66"/>
                </a:solidFill>
              </a:rPr>
              <a:t>2 Cor. 5:1-8</a:t>
            </a:r>
            <a:r>
              <a:rPr lang="en-US" sz="2600" dirty="0" smtClean="0">
                <a:solidFill>
                  <a:schemeClr val="bg1"/>
                </a:solidFill>
              </a:rPr>
              <a:t>  Christian’s confidence in heaven is from faith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SzPct val="100000"/>
            </a:pPr>
            <a:r>
              <a:rPr lang="en-US" sz="2600" b="1" i="1" dirty="0" smtClean="0">
                <a:solidFill>
                  <a:srgbClr val="FFFF66"/>
                </a:solidFill>
              </a:rPr>
              <a:t>Rev. 21:3-5</a:t>
            </a:r>
            <a:r>
              <a:rPr lang="en-US" sz="2600" dirty="0" smtClean="0">
                <a:solidFill>
                  <a:schemeClr val="bg1"/>
                </a:solidFill>
              </a:rPr>
              <a:t>  Ultimate deliverance only possible in heaven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</a:rPr>
              <a:t>E</a:t>
            </a:r>
            <a:r>
              <a:rPr lang="en-US" sz="3000" dirty="0" smtClean="0">
                <a:solidFill>
                  <a:schemeClr val="bg1"/>
                </a:solidFill>
              </a:rPr>
              <a:t>ternal deliverance in heaven results in praise given to God who made it possible (</a:t>
            </a:r>
            <a:r>
              <a:rPr lang="en-US" sz="3000" b="1" i="1" dirty="0" smtClean="0">
                <a:solidFill>
                  <a:srgbClr val="FFFF66"/>
                </a:solidFill>
              </a:rPr>
              <a:t>Rev. 7:9-12</a:t>
            </a:r>
            <a:r>
              <a:rPr lang="en-US" sz="3000" dirty="0" smtClean="0">
                <a:solidFill>
                  <a:schemeClr val="bg1"/>
                </a:solidFill>
              </a:rPr>
              <a:t>)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95400"/>
            <a:ext cx="9144000" cy="1905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4625"/>
            <a:r>
              <a:rPr lang="en-US" sz="28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11 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You have turned for me my mourning into dancing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; You 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have put off my sackcloth and clothed me with gladness,</a:t>
            </a:r>
            <a:b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rgbClr val="FFFF00"/>
                </a:solidFill>
                <a:latin typeface="Times New Roman"/>
                <a:cs typeface="Times New Roman"/>
              </a:rPr>
              <a:t>12 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To the end that </a:t>
            </a:r>
            <a:r>
              <a:rPr lang="en-US" sz="2800" i="1" dirty="0">
                <a:solidFill>
                  <a:srgbClr val="FFFF00"/>
                </a:solidFill>
                <a:latin typeface="Times New Roman"/>
                <a:cs typeface="Times New Roman"/>
              </a:rPr>
              <a:t>my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 glory may sing praise to You and not be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silent. O</a:t>
            </a:r>
            <a:r>
              <a:rPr lang="en-US" sz="2800" dirty="0">
                <a:solidFill>
                  <a:srgbClr val="FFFF00"/>
                </a:solidFill>
                <a:latin typeface="Times New Roman"/>
                <a:cs typeface="Times New Roman"/>
              </a:rPr>
              <a:t> Lord my God, I will give thanks to You forever. </a:t>
            </a:r>
            <a:endParaRPr lang="en-US" sz="26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921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na Letitia Wa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600" cy="121297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Hymn </a:t>
            </a:r>
            <a:r>
              <a:rPr lang="en-US" sz="4000" b="1" dirty="0" smtClean="0">
                <a:solidFill>
                  <a:srgbClr val="FFFF00"/>
                </a:solidFill>
              </a:rPr>
              <a:t>Expresses </a:t>
            </a:r>
            <a:r>
              <a:rPr lang="en-US" sz="4000" b="1" dirty="0" smtClean="0">
                <a:solidFill>
                  <a:srgbClr val="FFFF00"/>
                </a:solidFill>
              </a:rPr>
              <a:t>Sentiment of Psalm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Anna L. </a:t>
            </a:r>
            <a:r>
              <a:rPr lang="en-US" dirty="0" err="1">
                <a:solidFill>
                  <a:schemeClr val="bg1"/>
                </a:solidFill>
              </a:rPr>
              <a:t>Waring</a:t>
            </a:r>
            <a:r>
              <a:rPr lang="en-US" dirty="0">
                <a:solidFill>
                  <a:schemeClr val="bg1"/>
                </a:solidFill>
              </a:rPr>
              <a:t> was born </a:t>
            </a:r>
            <a:r>
              <a:rPr lang="en-US" dirty="0" smtClean="0">
                <a:solidFill>
                  <a:schemeClr val="bg1"/>
                </a:solidFill>
              </a:rPr>
              <a:t>April </a:t>
            </a:r>
            <a:r>
              <a:rPr lang="en-US" dirty="0">
                <a:solidFill>
                  <a:schemeClr val="bg1"/>
                </a:solidFill>
              </a:rPr>
              <a:t>19, 1823 </a:t>
            </a:r>
            <a:r>
              <a:rPr lang="en-US" dirty="0" smtClean="0">
                <a:solidFill>
                  <a:schemeClr val="bg1"/>
                </a:solidFill>
              </a:rPr>
              <a:t>-- </a:t>
            </a:r>
            <a:r>
              <a:rPr lang="en-US" dirty="0">
                <a:solidFill>
                  <a:schemeClr val="bg1"/>
                </a:solidFill>
              </a:rPr>
              <a:t>died May 3, 1910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Grew up in a Quaker family, but became an Anglican in 1842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Some of her family had literary </a:t>
            </a:r>
            <a:r>
              <a:rPr lang="en-US" dirty="0" smtClean="0">
                <a:solidFill>
                  <a:schemeClr val="bg1"/>
                </a:solidFill>
              </a:rPr>
              <a:t>works </a:t>
            </a:r>
            <a:r>
              <a:rPr lang="en-US" dirty="0">
                <a:solidFill>
                  <a:schemeClr val="bg1"/>
                </a:solidFill>
              </a:rPr>
              <a:t>including hymn writers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In Heavenly Love Abiding” is familiar among our brethren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earned </a:t>
            </a:r>
            <a:r>
              <a:rPr lang="en-US" dirty="0">
                <a:solidFill>
                  <a:schemeClr val="bg1"/>
                </a:solidFill>
              </a:rPr>
              <a:t>Hebrew </a:t>
            </a: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order to more fully study </a:t>
            </a:r>
            <a:r>
              <a:rPr lang="en-US" dirty="0" smtClean="0">
                <a:solidFill>
                  <a:schemeClr val="bg1"/>
                </a:solidFill>
              </a:rPr>
              <a:t>Old Testament, </a:t>
            </a:r>
            <a:r>
              <a:rPr lang="en-US" dirty="0">
                <a:solidFill>
                  <a:schemeClr val="bg1"/>
                </a:solidFill>
              </a:rPr>
              <a:t>especially the Psalms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In thinking about </a:t>
            </a:r>
            <a:r>
              <a:rPr lang="en-US" dirty="0">
                <a:solidFill>
                  <a:srgbClr val="FFFF66"/>
                </a:solidFill>
              </a:rPr>
              <a:t>Psalm 30</a:t>
            </a:r>
            <a:r>
              <a:rPr lang="en-US" dirty="0">
                <a:solidFill>
                  <a:schemeClr val="bg1"/>
                </a:solidFill>
              </a:rPr>
              <a:t>, it called to her mind </a:t>
            </a:r>
            <a:r>
              <a:rPr lang="en-US" dirty="0" smtClean="0">
                <a:solidFill>
                  <a:srgbClr val="FFFF66"/>
                </a:solidFill>
              </a:rPr>
              <a:t>Lam. </a:t>
            </a:r>
            <a:r>
              <a:rPr lang="en-US" dirty="0">
                <a:solidFill>
                  <a:srgbClr val="FFFF66"/>
                </a:solidFill>
              </a:rPr>
              <a:t>3:</a:t>
            </a:r>
            <a:r>
              <a:rPr lang="en-US" dirty="0" smtClean="0">
                <a:solidFill>
                  <a:srgbClr val="FFFF66"/>
                </a:solidFill>
              </a:rPr>
              <a:t>24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The Lord is my portion, </a:t>
            </a:r>
            <a:r>
              <a:rPr lang="en-US" dirty="0" err="1">
                <a:solidFill>
                  <a:schemeClr val="bg1"/>
                </a:solidFill>
              </a:rPr>
              <a:t>saith</a:t>
            </a:r>
            <a:r>
              <a:rPr lang="en-US" dirty="0">
                <a:solidFill>
                  <a:schemeClr val="bg1"/>
                </a:solidFill>
              </a:rPr>
              <a:t> my soul; Therefore will I hope in Him” (KJV).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Resulted in </a:t>
            </a:r>
            <a:r>
              <a:rPr lang="en-US" dirty="0" smtClean="0">
                <a:solidFill>
                  <a:schemeClr val="bg1"/>
                </a:solidFill>
              </a:rPr>
              <a:t>1849 writing hymn </a:t>
            </a:r>
            <a:r>
              <a:rPr lang="en-US" dirty="0">
                <a:solidFill>
                  <a:schemeClr val="bg1"/>
                </a:solidFill>
              </a:rPr>
              <a:t>“My Heart Is Resting, O My God” </a:t>
            </a:r>
            <a:r>
              <a:rPr lang="en-US" dirty="0" smtClean="0">
                <a:solidFill>
                  <a:schemeClr val="bg1"/>
                </a:solidFill>
              </a:rPr>
              <a:t>(also known by title “</a:t>
            </a:r>
            <a:r>
              <a:rPr lang="en-US" dirty="0">
                <a:solidFill>
                  <a:schemeClr val="bg1"/>
                </a:solidFill>
              </a:rPr>
              <a:t>Forever with the </a:t>
            </a:r>
            <a:r>
              <a:rPr lang="en-US" dirty="0" smtClean="0">
                <a:solidFill>
                  <a:schemeClr val="bg1"/>
                </a:solidFill>
              </a:rPr>
              <a:t>Lord”)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</a:rPr>
              <a:t>Most </a:t>
            </a:r>
            <a:r>
              <a:rPr lang="en-US" dirty="0">
                <a:solidFill>
                  <a:schemeClr val="bg1"/>
                </a:solidFill>
              </a:rPr>
              <a:t>hymnals using the song give 3 or 4 verses, but original had 11 verses </a:t>
            </a:r>
          </a:p>
        </p:txBody>
      </p:sp>
    </p:spTree>
    <p:extLst>
      <p:ext uri="{BB962C8B-B14F-4D97-AF65-F5344CB8AC3E}">
        <p14:creationId xmlns:p14="http://schemas.microsoft.com/office/powerpoint/2010/main" val="4899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FFFF"/>
                </a:solidFill>
              </a:rPr>
              <a:t>“</a:t>
            </a:r>
            <a:r>
              <a:rPr lang="en-US" sz="3800" b="1" dirty="0" smtClean="0">
                <a:solidFill>
                  <a:srgbClr val="66FFFF"/>
                </a:solidFill>
              </a:rPr>
              <a:t>My </a:t>
            </a:r>
            <a:r>
              <a:rPr lang="en-US" sz="3800" b="1" dirty="0">
                <a:solidFill>
                  <a:srgbClr val="66FFFF"/>
                </a:solidFill>
              </a:rPr>
              <a:t>Heart Is Resting, O My </a:t>
            </a:r>
            <a:r>
              <a:rPr lang="en-US" sz="3800" b="1" dirty="0" smtClean="0">
                <a:solidFill>
                  <a:srgbClr val="66FFFF"/>
                </a:solidFill>
              </a:rPr>
              <a:t>God</a:t>
            </a:r>
            <a:r>
              <a:rPr lang="en-US" sz="3800" dirty="0" smtClean="0">
                <a:solidFill>
                  <a:srgbClr val="66FFFF"/>
                </a:solidFill>
              </a:rPr>
              <a:t>”</a:t>
            </a:r>
            <a:endParaRPr lang="en-US" sz="3800" dirty="0">
              <a:solidFill>
                <a:srgbClr val="66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762000"/>
            <a:ext cx="6629400" cy="6113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</a:pP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My heart is resting, O my God —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I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will give thanks and sing;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My heart is at the secret source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Of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every precious thing.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Now the frail vessel Thou hast made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No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hand but </a:t>
            </a:r>
            <a:r>
              <a:rPr lang="en-US" sz="2500" dirty="0" err="1">
                <a:solidFill>
                  <a:srgbClr val="FFFFFF"/>
                </a:solidFill>
                <a:latin typeface="Times New Roman"/>
                <a:cs typeface="Times New Roman"/>
              </a:rPr>
              <a:t>Thine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 shall </a:t>
            </a: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fill —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For the waters of the Earth have failed,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And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I am thirsty still.</a:t>
            </a:r>
          </a:p>
          <a:p>
            <a:pPr>
              <a:lnSpc>
                <a:spcPct val="94000"/>
              </a:lnSpc>
            </a:pPr>
            <a:endParaRPr lang="en-US" sz="1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94000"/>
              </a:lnSpc>
            </a:pP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I thirst for springs of heavenly life,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And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here all day they </a:t>
            </a: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rise —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I seek the treasure of Thy love,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And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close at hand it lies.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And a new song is in my mouth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To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long loved music </a:t>
            </a: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set —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/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Glory to Thee for all the grace</a:t>
            </a:r>
            <a:b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I </a:t>
            </a:r>
            <a:r>
              <a:rPr lang="en-US" sz="2500" dirty="0">
                <a:solidFill>
                  <a:srgbClr val="FFFFFF"/>
                </a:solidFill>
                <a:latin typeface="Times New Roman"/>
                <a:cs typeface="Times New Roman"/>
              </a:rPr>
              <a:t>have not tasted yet</a:t>
            </a:r>
            <a:r>
              <a:rPr lang="en-US" sz="2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25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953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741</Words>
  <Application>Microsoft Macintosh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“I Will Extol You, O Lord, For You Have Lifted Me Up”</vt:lpstr>
      <vt:lpstr>Background to Psalm 30</vt:lpstr>
      <vt:lpstr>Extoling the Lord for His Deliverance </vt:lpstr>
      <vt:lpstr>Inviting All to Extol God &amp; Be Joyful</vt:lpstr>
      <vt:lpstr>Confessing Fault that Caused Chastening</vt:lpstr>
      <vt:lpstr>Crying Out to Lord in Supplication </vt:lpstr>
      <vt:lpstr>Concluding in Promise of Eternal Praise</vt:lpstr>
      <vt:lpstr>Hymn Expresses Sentiment of Psalm</vt:lpstr>
      <vt:lpstr>“My Heart Is Resting, O My God”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49</cp:revision>
  <dcterms:created xsi:type="dcterms:W3CDTF">2017-02-11T14:18:26Z</dcterms:created>
  <dcterms:modified xsi:type="dcterms:W3CDTF">2018-01-21T13:12:55Z</dcterms:modified>
</cp:coreProperties>
</file>