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Default Extension="fntdata" ContentType="application/x-fontdata"/>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0"/>
  </p:notes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Lst>
  <p:sldSz cx="9144000" cy="6858000" type="screen4x3"/>
  <p:notesSz cx="6858000" cy="9144000"/>
  <p:embeddedFontLst>
    <p:embeddedFont>
      <p:font typeface="Century Gothic"/>
      <p:regular r:id="rId26"/>
      <p:bold r:id="rId29"/>
      <p:italic r:id="rId27"/>
      <p:boldItalic r:id="rId28"/>
    </p:embeddedFont>
    <p:embeddedFont>
      <p:font typeface="Wingdings 2" pitchFamily="18" charset="2"/>
      <p:regular r:id="rId30"/>
    </p:embeddedFont>
    <p:embeddedFont>
      <p:font typeface="Calibri"/>
      <p:regular r:id="rId31"/>
      <p:bold r:id="rId34"/>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27" autoAdjust="0"/>
  </p:normalViewPr>
  <p:slideViewPr>
    <p:cSldViewPr>
      <p:cViewPr varScale="1">
        <p:scale>
          <a:sx n="76" d="100"/>
          <a:sy n="76" d="100"/>
        </p:scale>
        <p:origin x="-1936"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26" Type="http://schemas.openxmlformats.org/officeDocument/2006/relationships/font" Target="fonts/font1.fntdata"/><Relationship Id="rId27" Type="http://schemas.openxmlformats.org/officeDocument/2006/relationships/font" Target="fonts/font2.fntdata"/><Relationship Id="rId28" Type="http://schemas.openxmlformats.org/officeDocument/2006/relationships/font" Target="fonts/font3.fntdata"/><Relationship Id="rId29" Type="http://schemas.openxmlformats.org/officeDocument/2006/relationships/font" Target="fonts/font4.fntdata"/><Relationship Id="rId30" Type="http://schemas.openxmlformats.org/officeDocument/2006/relationships/font" Target="fonts/font5.fntdata"/><Relationship Id="rId31" Type="http://schemas.openxmlformats.org/officeDocument/2006/relationships/font" Target="fonts/font6.fntdata"/><Relationship Id="rId32" Type="http://schemas.openxmlformats.org/officeDocument/2006/relationships/font" Target="fonts/font7.fntdata"/><Relationship Id="rId33" Type="http://schemas.openxmlformats.org/officeDocument/2006/relationships/font" Target="fonts/font8.fntdata"/><Relationship Id="rId34"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C93E4-9699-4453-9E2F-0392AB491BC0}" type="datetimeFigureOut">
              <a:rPr lang="en-US" smtClean="0"/>
              <a:t>11/4/11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4B2DA-CE34-4419-BABF-7F97E025C04F}" type="slidenum">
              <a:rPr lang="en-US" smtClean="0"/>
              <a:t>‹#›</a:t>
            </a:fld>
            <a:endParaRPr lang="en-US"/>
          </a:p>
        </p:txBody>
      </p:sp>
    </p:spTree>
    <p:extLst>
      <p:ext uri="{BB962C8B-B14F-4D97-AF65-F5344CB8AC3E}">
        <p14:creationId xmlns:p14="http://schemas.microsoft.com/office/powerpoint/2010/main" val="75795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4B2DA-CE34-4419-BABF-7F97E025C04F}" type="slidenum">
              <a:rPr lang="en-US" smtClean="0"/>
              <a:t>1</a:t>
            </a:fld>
            <a:endParaRPr lang="en-US"/>
          </a:p>
        </p:txBody>
      </p:sp>
    </p:spTree>
    <p:extLst>
      <p:ext uri="{BB962C8B-B14F-4D97-AF65-F5344CB8AC3E}">
        <p14:creationId xmlns:p14="http://schemas.microsoft.com/office/powerpoint/2010/main" val="150732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25 Therefore He is also able to save to the uttermost those who come to God through Him, since He always lives to make intercession for them. 26 For such a High Priest was fitting for us, who is holy, harmless, undefiled, separate from sinners, and has become higher than the heavens; 27 who does not need daily, as those high priests, to offer up sacrifices, first for His own sins and then for the people's, for this He did once for all when He offered up Himself. 28 For the law appoints as high priests men who have weakness, but the word of the oath, which came after the law, appoints the Son who has been perfected forever. </a:t>
            </a:r>
          </a:p>
          <a:p>
            <a:r>
              <a:rPr lang="en-US" dirty="0" err="1" smtClean="0"/>
              <a:t>Heb</a:t>
            </a:r>
            <a:r>
              <a:rPr lang="en-US" dirty="0" smtClean="0"/>
              <a:t> 7:24-28 (NKJV)</a:t>
            </a:r>
            <a:endParaRPr lang="en-US" dirty="0"/>
          </a:p>
        </p:txBody>
      </p:sp>
      <p:sp>
        <p:nvSpPr>
          <p:cNvPr id="4" name="Slide Number Placeholder 3"/>
          <p:cNvSpPr>
            <a:spLocks noGrp="1"/>
          </p:cNvSpPr>
          <p:nvPr>
            <p:ph type="sldNum" sz="quarter" idx="10"/>
          </p:nvPr>
        </p:nvSpPr>
        <p:spPr/>
        <p:txBody>
          <a:bodyPr/>
          <a:lstStyle/>
          <a:p>
            <a:fld id="{A894B2DA-CE34-4419-BABF-7F97E025C04F}" type="slidenum">
              <a:rPr lang="en-US" smtClean="0"/>
              <a:t>14</a:t>
            </a:fld>
            <a:endParaRPr lang="en-US"/>
          </a:p>
        </p:txBody>
      </p:sp>
    </p:spTree>
    <p:extLst>
      <p:ext uri="{BB962C8B-B14F-4D97-AF65-F5344CB8AC3E}">
        <p14:creationId xmlns:p14="http://schemas.microsoft.com/office/powerpoint/2010/main" val="317469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18 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a:t>
            </a:r>
          </a:p>
          <a:p>
            <a:r>
              <a:rPr lang="en-US" dirty="0" smtClean="0"/>
              <a:t>Romans 7:18-20 (NKJV)</a:t>
            </a:r>
            <a:endParaRPr lang="en-US" dirty="0"/>
          </a:p>
        </p:txBody>
      </p:sp>
      <p:sp>
        <p:nvSpPr>
          <p:cNvPr id="4" name="Slide Number Placeholder 3"/>
          <p:cNvSpPr>
            <a:spLocks noGrp="1"/>
          </p:cNvSpPr>
          <p:nvPr>
            <p:ph type="sldNum" sz="quarter" idx="10"/>
          </p:nvPr>
        </p:nvSpPr>
        <p:spPr/>
        <p:txBody>
          <a:bodyPr/>
          <a:lstStyle/>
          <a:p>
            <a:fld id="{A894B2DA-CE34-4419-BABF-7F97E025C04F}" type="slidenum">
              <a:rPr lang="en-US" smtClean="0"/>
              <a:t>15</a:t>
            </a:fld>
            <a:endParaRPr lang="en-US"/>
          </a:p>
        </p:txBody>
      </p:sp>
    </p:spTree>
    <p:extLst>
      <p:ext uri="{BB962C8B-B14F-4D97-AF65-F5344CB8AC3E}">
        <p14:creationId xmlns:p14="http://schemas.microsoft.com/office/powerpoint/2010/main" val="162549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14 But when I saw that they were not straightforward about the truth of the gospel, I said to Peter before them all, "If you, being a Jew, live in the manner of Gentiles and not as the Jews, why do you compel Gentiles to live as Jews?[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Gal 2:14 (NKJV)</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 Do not receive an accusation against an elder except from two or three witnesses. 20 Those who are sinning rebuke in the presence of all, that the rest also may fear.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Tim 5:19-20 (NKJV)</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19 As many as I love, I rebuke and chasten. Therefore be zealous and repent.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 3:18-19 (NKJV)</a:t>
            </a:r>
          </a:p>
        </p:txBody>
      </p:sp>
      <p:sp>
        <p:nvSpPr>
          <p:cNvPr id="4" name="Slide Number Placeholder 3"/>
          <p:cNvSpPr>
            <a:spLocks noGrp="1"/>
          </p:cNvSpPr>
          <p:nvPr>
            <p:ph type="sldNum" sz="quarter" idx="10"/>
          </p:nvPr>
        </p:nvSpPr>
        <p:spPr/>
        <p:txBody>
          <a:bodyPr/>
          <a:lstStyle/>
          <a:p>
            <a:fld id="{A894B2DA-CE34-4419-BABF-7F97E025C04F}" type="slidenum">
              <a:rPr lang="en-US" smtClean="0"/>
              <a:t>16</a:t>
            </a:fld>
            <a:endParaRPr lang="en-US"/>
          </a:p>
        </p:txBody>
      </p:sp>
    </p:spTree>
    <p:extLst>
      <p:ext uri="{BB962C8B-B14F-4D97-AF65-F5344CB8AC3E}">
        <p14:creationId xmlns:p14="http://schemas.microsoft.com/office/powerpoint/2010/main" val="162549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solidFill>
                <a:latin typeface="Helvetica"/>
              </a:rPr>
              <a:t>22 But when the young man heard that saying, he went away sorrowful, for he had great possessions.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prstClr val="black"/>
                </a:solidFill>
                <a:latin typeface="Helvetica"/>
              </a:rPr>
              <a:t>Matt 19:22 (NKJV)</a:t>
            </a:r>
            <a:endParaRPr lang="en-US" sz="1200" b="0" dirty="0" smtClean="0">
              <a:solidFill>
                <a:prstClr val="black"/>
              </a:solidFill>
              <a:latin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solidFill>
              <a:latin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solidFill>
                <a:latin typeface="Helvetica"/>
              </a:rPr>
              <a:t>10 for Demas has forsaken me, having loved this present world, and has departed for Thessalonica--</a:t>
            </a:r>
            <a:r>
              <a:rPr lang="en-US" sz="1200" b="0" dirty="0" err="1" smtClean="0">
                <a:solidFill>
                  <a:prstClr val="black"/>
                </a:solidFill>
                <a:latin typeface="Helvetica"/>
              </a:rPr>
              <a:t>Crescens</a:t>
            </a:r>
            <a:r>
              <a:rPr lang="en-US" sz="1200" b="0" dirty="0" smtClean="0">
                <a:solidFill>
                  <a:prstClr val="black"/>
                </a:solidFill>
                <a:latin typeface="Helvetica"/>
              </a:rPr>
              <a:t> for Galatia, Titus for Dalmatia.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solidFill>
                <a:latin typeface="Helvetica"/>
              </a:rPr>
              <a:t>2 Tim 4:10 (NKJV)</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prstClr val="black"/>
              </a:solidFill>
              <a:latin typeface="Helvetic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prstClr val="black"/>
                </a:solidFill>
                <a:latin typeface="Helvetica"/>
              </a:rPr>
              <a:t>12 Then the Lord spoke to Moses and Aaron, "Because you did not believe Me, to hallow Me in the eyes of the children of Israel, therefore you shall not bring this assembly into the land which I have given them."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smtClean="0">
                <a:solidFill>
                  <a:prstClr val="black"/>
                </a:solidFill>
                <a:latin typeface="Helvetica"/>
              </a:rPr>
              <a:t>Num</a:t>
            </a:r>
            <a:r>
              <a:rPr lang="en-US" sz="1200" b="0" dirty="0" smtClean="0">
                <a:solidFill>
                  <a:prstClr val="black"/>
                </a:solidFill>
                <a:latin typeface="Helvetica"/>
              </a:rPr>
              <a:t> 20:12 (NKJV)</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300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300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894B2DA-CE34-4419-BABF-7F97E025C04F}" type="slidenum">
              <a:rPr lang="en-US" smtClean="0"/>
              <a:t>2</a:t>
            </a:fld>
            <a:endParaRPr lang="en-US"/>
          </a:p>
        </p:txBody>
      </p:sp>
    </p:spTree>
    <p:extLst>
      <p:ext uri="{BB962C8B-B14F-4D97-AF65-F5344CB8AC3E}">
        <p14:creationId xmlns:p14="http://schemas.microsoft.com/office/powerpoint/2010/main" val="228519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14 For He Himself is our peace, who has made both one, and has broken down the middle wall of separation, 15 having abolished in His flesh the enmity, that is, the law of commandments contained in ordinances, so as to create in Himself one new man from the two, thus making peace, 16 and that He might reconcile them both to God in one body through the cross, thereby putting to death the enmity. 17 And He came and preached peace to you who were afar off and to those who were near. 18 For through Him we both have access by one Spirit to the Father. </a:t>
            </a:r>
          </a:p>
          <a:p>
            <a:r>
              <a:rPr lang="en-US" sz="1200" b="0" kern="1200" dirty="0" err="1" smtClean="0">
                <a:solidFill>
                  <a:schemeClr val="tx1"/>
                </a:solidFill>
                <a:latin typeface="+mn-lt"/>
                <a:ea typeface="+mn-ea"/>
                <a:cs typeface="+mn-cs"/>
              </a:rPr>
              <a:t>Eph</a:t>
            </a:r>
            <a:r>
              <a:rPr lang="en-US" sz="1200" b="0" kern="1200" dirty="0" smtClean="0">
                <a:solidFill>
                  <a:schemeClr val="tx1"/>
                </a:solidFill>
                <a:latin typeface="+mn-lt"/>
                <a:ea typeface="+mn-ea"/>
                <a:cs typeface="+mn-cs"/>
              </a:rPr>
              <a:t> 2:14-18 (NKJV)</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28 There is neither Jew nor Greek, there is neither slave nor free, there is neither male nor female; for you are all one in Christ Jesus. 29 And if you are Christ's, then you are Abraham's seed, and heirs according to the promise. </a:t>
            </a:r>
          </a:p>
          <a:p>
            <a:r>
              <a:rPr lang="en-US" sz="1200" b="0" kern="1200" dirty="0" smtClean="0">
                <a:solidFill>
                  <a:schemeClr val="tx1"/>
                </a:solidFill>
                <a:latin typeface="+mn-lt"/>
                <a:ea typeface="+mn-ea"/>
                <a:cs typeface="+mn-cs"/>
              </a:rPr>
              <a:t>Gal 3:28-29 (NKJV)</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1 And certain men came down from Judea and taught the brethren, "Unless you are circumcised according to the custom of Moses, you cannot be saved." </a:t>
            </a:r>
          </a:p>
          <a:p>
            <a:r>
              <a:rPr lang="en-US" sz="1200" b="0" kern="1200" dirty="0" smtClean="0">
                <a:solidFill>
                  <a:schemeClr val="tx1"/>
                </a:solidFill>
                <a:latin typeface="+mn-lt"/>
                <a:ea typeface="+mn-ea"/>
                <a:cs typeface="+mn-cs"/>
              </a:rPr>
              <a:t>Acts 15:1 (NKJV)</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894B2DA-CE34-4419-BABF-7F97E025C04F}" type="slidenum">
              <a:rPr lang="en-US" smtClean="0"/>
              <a:t>5</a:t>
            </a:fld>
            <a:endParaRPr lang="en-US"/>
          </a:p>
        </p:txBody>
      </p:sp>
    </p:spTree>
    <p:extLst>
      <p:ext uri="{BB962C8B-B14F-4D97-AF65-F5344CB8AC3E}">
        <p14:creationId xmlns:p14="http://schemas.microsoft.com/office/powerpoint/2010/main" val="1794603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4B2DA-CE34-4419-BABF-7F97E025C04F}" type="slidenum">
              <a:rPr lang="en-US" smtClean="0"/>
              <a:t>6</a:t>
            </a:fld>
            <a:endParaRPr lang="en-US"/>
          </a:p>
        </p:txBody>
      </p:sp>
    </p:spTree>
    <p:extLst>
      <p:ext uri="{BB962C8B-B14F-4D97-AF65-F5344CB8AC3E}">
        <p14:creationId xmlns:p14="http://schemas.microsoft.com/office/powerpoint/2010/main" val="25738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23 When he came and had seen the grace of God, he was glad, and encouraged them all that with purpose of heart they should continue with the Lord. 24 For he was a good man, full of the Holy Spirit and of faith. And a great many people were added to the Lord. </a:t>
            </a:r>
          </a:p>
          <a:p>
            <a:r>
              <a:rPr lang="en-US" dirty="0" smtClean="0"/>
              <a:t>Acts 11:23-24 (NKJV)</a:t>
            </a:r>
          </a:p>
          <a:p>
            <a:endParaRPr lang="en-US" dirty="0" smtClean="0"/>
          </a:p>
          <a:p>
            <a:r>
              <a:rPr lang="en-US" dirty="0" smtClean="0"/>
              <a:t>27 But Barnabas took him and brought him to the apostles. And he declared to them how he had seen the Lord on the road, and that He had spoken to him, and how he had preached boldly at Damascus in the name of Jesus. </a:t>
            </a:r>
          </a:p>
          <a:p>
            <a:r>
              <a:rPr lang="en-US" dirty="0" smtClean="0"/>
              <a:t>Acts 9:27 (NKJV)</a:t>
            </a:r>
          </a:p>
          <a:p>
            <a:endParaRPr lang="en-US" dirty="0" smtClean="0"/>
          </a:p>
          <a:p>
            <a:r>
              <a:rPr lang="en-US" dirty="0" smtClean="0"/>
              <a:t>37 Now Barnabas was determined to take with them John called Mark. </a:t>
            </a:r>
          </a:p>
          <a:p>
            <a:r>
              <a:rPr lang="en-US" dirty="0" smtClean="0"/>
              <a:t>Acts 15:36-37 (NKJV)</a:t>
            </a:r>
            <a:endParaRPr lang="en-US" dirty="0"/>
          </a:p>
        </p:txBody>
      </p:sp>
      <p:sp>
        <p:nvSpPr>
          <p:cNvPr id="4" name="Slide Number Placeholder 3"/>
          <p:cNvSpPr>
            <a:spLocks noGrp="1"/>
          </p:cNvSpPr>
          <p:nvPr>
            <p:ph type="sldNum" sz="quarter" idx="10"/>
          </p:nvPr>
        </p:nvSpPr>
        <p:spPr/>
        <p:txBody>
          <a:bodyPr/>
          <a:lstStyle/>
          <a:p>
            <a:fld id="{A894B2DA-CE34-4419-BABF-7F97E025C04F}" type="slidenum">
              <a:rPr lang="en-US" smtClean="0"/>
              <a:t>8</a:t>
            </a:fld>
            <a:endParaRPr lang="en-US"/>
          </a:p>
        </p:txBody>
      </p:sp>
    </p:spTree>
    <p:extLst>
      <p:ext uri="{BB962C8B-B14F-4D97-AF65-F5344CB8AC3E}">
        <p14:creationId xmlns:p14="http://schemas.microsoft.com/office/powerpoint/2010/main" val="373570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20 But some of them were men from Cyprus and Cyrene, who, when they had come to Antioch, spoke to the Hellenists, preaching the Lord Jesus. 21 And the hand of the Lord was with them, and a great number believed and turned to the Lord. 22 Then news of these things came to the ears of the church in Jerusalem, and they sent out Barnabas to go as far as Antioch. 23 When he came and had seen the grace of God, he was glad, and encouraged them all that with purpose of heart they should continue with the Lord.</a:t>
            </a:r>
          </a:p>
          <a:p>
            <a:r>
              <a:rPr lang="en-US" dirty="0" smtClean="0"/>
              <a:t>Acts 11:19-23 (NKJV)</a:t>
            </a:r>
          </a:p>
          <a:p>
            <a:endParaRPr lang="en-US" dirty="0" smtClean="0"/>
          </a:p>
          <a:p>
            <a:r>
              <a:rPr lang="en-US" dirty="0" smtClean="0"/>
              <a:t>46 Then Paul and Barnabas grew bold and said, "It was necessary that the word of God should be spoken to you first; but since you reject it, and judge yourselves unworthy of everlasting life, behold, we turn to the Gentiles. </a:t>
            </a:r>
          </a:p>
          <a:p>
            <a:r>
              <a:rPr lang="en-US" dirty="0" smtClean="0"/>
              <a:t>Acts 13:46 (NKJV)</a:t>
            </a:r>
          </a:p>
          <a:p>
            <a:endParaRPr lang="en-US" dirty="0" smtClean="0"/>
          </a:p>
          <a:p>
            <a:r>
              <a:rPr lang="en-US" dirty="0" smtClean="0"/>
              <a:t>12 Then all the multitude kept silent and listened to Barnabas and Paul declaring how many miracles and wonders God had worked through them among the Gentiles. </a:t>
            </a:r>
          </a:p>
          <a:p>
            <a:r>
              <a:rPr lang="en-US" dirty="0" smtClean="0"/>
              <a:t>Acts 15:11-12 (NKJV)</a:t>
            </a:r>
            <a:endParaRPr lang="en-US" dirty="0"/>
          </a:p>
        </p:txBody>
      </p:sp>
      <p:sp>
        <p:nvSpPr>
          <p:cNvPr id="4" name="Slide Number Placeholder 3"/>
          <p:cNvSpPr>
            <a:spLocks noGrp="1"/>
          </p:cNvSpPr>
          <p:nvPr>
            <p:ph type="sldNum" sz="quarter" idx="10"/>
          </p:nvPr>
        </p:nvSpPr>
        <p:spPr/>
        <p:txBody>
          <a:bodyPr/>
          <a:lstStyle/>
          <a:p>
            <a:fld id="{A894B2DA-CE34-4419-BABF-7F97E025C04F}" type="slidenum">
              <a:rPr lang="en-US" smtClean="0"/>
              <a:t>9</a:t>
            </a:fld>
            <a:endParaRPr lang="en-US"/>
          </a:p>
        </p:txBody>
      </p:sp>
    </p:spTree>
    <p:extLst>
      <p:ext uri="{BB962C8B-B14F-4D97-AF65-F5344CB8AC3E}">
        <p14:creationId xmlns:p14="http://schemas.microsoft.com/office/powerpoint/2010/main" val="555087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2 You shall not follow a crowd to do evil; nor shall you testify in a dispute so as to turn aside after many to pervert justice. </a:t>
            </a:r>
          </a:p>
          <a:p>
            <a:r>
              <a:rPr lang="en-US" dirty="0" smtClean="0"/>
              <a:t>Ex 23:1-2 (NKJV)</a:t>
            </a:r>
          </a:p>
          <a:p>
            <a:endParaRPr lang="en-US" dirty="0" smtClean="0"/>
          </a:p>
          <a:p>
            <a:r>
              <a:rPr lang="en-US" dirty="0" smtClean="0"/>
              <a:t>33 Do not be deceived: "Evil company corrupts good habits." </a:t>
            </a:r>
          </a:p>
          <a:p>
            <a:r>
              <a:rPr lang="en-US" dirty="0" smtClean="0"/>
              <a:t>1 </a:t>
            </a:r>
            <a:r>
              <a:rPr lang="en-US" dirty="0" err="1" smtClean="0"/>
              <a:t>Cor</a:t>
            </a:r>
            <a:r>
              <a:rPr lang="en-US" dirty="0" smtClean="0"/>
              <a:t> 15:33 (NKJV)</a:t>
            </a:r>
          </a:p>
          <a:p>
            <a:endParaRPr lang="en-US" dirty="0" smtClean="0"/>
          </a:p>
          <a:p>
            <a:endParaRPr lang="en-US" dirty="0" smtClean="0"/>
          </a:p>
          <a:p>
            <a:r>
              <a:rPr lang="en-US" dirty="0" smtClean="0"/>
              <a:t>54 Having arrested Him, they led Him and brought Him into the high priest's house. But Peter followed at a distance. 55 Now when they had kindled a fire in the midst of the courtyard and sat down together, Peter sat among them. 56 And a certain servant girl, seeing him as he sat by the fire, looked intently at him and said, "This man was also with Him." 57 But he denied Him, saying, "Woman, I do not know Him." 58 And after a little while another saw him and said, "You also are of them." But Peter said, "Man, I am not!" 59 Then after about an hour had passed, another confidently affirmed, saying, "Surely this fellow also was with Him, for he is a Galilean." 60 But Peter said, "Man, I do not know what you are saying!" Immediately, while he was still speaking, the rooster crowed. 61 And the Lord turned and looked at Peter. And Peter remembered the word of the Lord, how He had said to him, "Before the rooster crows , you will deny Me three times." 62 So Peter went out and wept bitterly. </a:t>
            </a:r>
          </a:p>
          <a:p>
            <a:r>
              <a:rPr lang="en-US" dirty="0" smtClean="0"/>
              <a:t>Luke 22:54-62 (NKJV)</a:t>
            </a:r>
          </a:p>
          <a:p>
            <a:endParaRPr lang="en-US" dirty="0"/>
          </a:p>
        </p:txBody>
      </p:sp>
      <p:sp>
        <p:nvSpPr>
          <p:cNvPr id="4" name="Slide Number Placeholder 3"/>
          <p:cNvSpPr>
            <a:spLocks noGrp="1"/>
          </p:cNvSpPr>
          <p:nvPr>
            <p:ph type="sldNum" sz="quarter" idx="10"/>
          </p:nvPr>
        </p:nvSpPr>
        <p:spPr/>
        <p:txBody>
          <a:bodyPr/>
          <a:lstStyle/>
          <a:p>
            <a:fld id="{A894B2DA-CE34-4419-BABF-7F97E025C04F}" type="slidenum">
              <a:rPr lang="en-US" smtClean="0"/>
              <a:t>11</a:t>
            </a:fld>
            <a:endParaRPr lang="en-US"/>
          </a:p>
        </p:txBody>
      </p:sp>
    </p:spTree>
    <p:extLst>
      <p:ext uri="{BB962C8B-B14F-4D97-AF65-F5344CB8AC3E}">
        <p14:creationId xmlns:p14="http://schemas.microsoft.com/office/powerpoint/2010/main" val="103151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12 Let no one despise your youth, but be an example to the believers in word, in conduct, in love, in spirit, in faith, in purity.</a:t>
            </a:r>
          </a:p>
          <a:p>
            <a:r>
              <a:rPr lang="en-US" dirty="0" smtClean="0"/>
              <a:t>1 Tim 4:12 (NKJV)</a:t>
            </a:r>
          </a:p>
          <a:p>
            <a:endParaRPr lang="en-US" dirty="0" smtClean="0"/>
          </a:p>
          <a:p>
            <a:r>
              <a:rPr lang="en-US" dirty="0" smtClean="0"/>
              <a:t>9 holding fast the faithful word as he has been taught, that he may be able, by sound doctrine, both to exhort and convict those who contradict. </a:t>
            </a:r>
          </a:p>
          <a:p>
            <a:r>
              <a:rPr lang="en-US" dirty="0" smtClean="0"/>
              <a:t>10 For there are many insubordinate, both idle talkers and deceivers, especially those of the circumcision, 11 whose mouths must be stopped, who subvert whole households, teaching things which they ought not, for the sake of dishonest gain. </a:t>
            </a:r>
          </a:p>
          <a:p>
            <a:r>
              <a:rPr lang="en-US" dirty="0" smtClean="0"/>
              <a:t>Titus 1:9-11 (NKJV)</a:t>
            </a:r>
            <a:endParaRPr lang="en-US" dirty="0"/>
          </a:p>
        </p:txBody>
      </p:sp>
      <p:sp>
        <p:nvSpPr>
          <p:cNvPr id="4" name="Slide Number Placeholder 3"/>
          <p:cNvSpPr>
            <a:spLocks noGrp="1"/>
          </p:cNvSpPr>
          <p:nvPr>
            <p:ph type="sldNum" sz="quarter" idx="10"/>
          </p:nvPr>
        </p:nvSpPr>
        <p:spPr/>
        <p:txBody>
          <a:bodyPr/>
          <a:lstStyle/>
          <a:p>
            <a:fld id="{A894B2DA-CE34-4419-BABF-7F97E025C04F}" type="slidenum">
              <a:rPr lang="en-US" smtClean="0"/>
              <a:t>12</a:t>
            </a:fld>
            <a:endParaRPr lang="en-US"/>
          </a:p>
        </p:txBody>
      </p:sp>
    </p:spTree>
    <p:extLst>
      <p:ext uri="{BB962C8B-B14F-4D97-AF65-F5344CB8AC3E}">
        <p14:creationId xmlns:p14="http://schemas.microsoft.com/office/powerpoint/2010/main" val="374369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6 Now these things, brethren, I have figuratively transferred to myself and </a:t>
            </a:r>
            <a:r>
              <a:rPr lang="en-US" dirty="0" err="1" smtClean="0"/>
              <a:t>Apollos</a:t>
            </a:r>
            <a:r>
              <a:rPr lang="en-US" dirty="0" smtClean="0"/>
              <a:t> for your sakes, that you may learn in us not to think beyond what is written, that none of you may be puffed up on behalf of one against the other.</a:t>
            </a:r>
          </a:p>
          <a:p>
            <a:r>
              <a:rPr lang="en-US" dirty="0" smtClean="0"/>
              <a:t>1 </a:t>
            </a:r>
            <a:r>
              <a:rPr lang="en-US" dirty="0" err="1" smtClean="0"/>
              <a:t>Cor</a:t>
            </a:r>
            <a:r>
              <a:rPr lang="en-US" dirty="0" smtClean="0"/>
              <a:t> 4:6 (NKJV)</a:t>
            </a:r>
          </a:p>
          <a:p>
            <a:endParaRPr lang="en-US" dirty="0" smtClean="0"/>
          </a:p>
          <a:p>
            <a:r>
              <a:rPr lang="en-US" dirty="0" smtClean="0"/>
              <a:t>1 Cor.11:1</a:t>
            </a:r>
            <a:r>
              <a:rPr lang="en-US" baseline="0" dirty="0" smtClean="0"/>
              <a:t> – “imitate Me Just As I Also Imitate Christ.”</a:t>
            </a:r>
          </a:p>
          <a:p>
            <a:endParaRPr lang="en-US" baseline="0" dirty="0" smtClean="0"/>
          </a:p>
          <a:p>
            <a:r>
              <a:rPr lang="en-US" dirty="0" smtClean="0"/>
              <a:t>12 Now I say this, that each of you says, "I am of Paul," or "I am of </a:t>
            </a:r>
            <a:r>
              <a:rPr lang="en-US" dirty="0" err="1" smtClean="0"/>
              <a:t>Apollos</a:t>
            </a:r>
            <a:r>
              <a:rPr lang="en-US" dirty="0" smtClean="0"/>
              <a:t>," or "I am of </a:t>
            </a:r>
            <a:r>
              <a:rPr lang="en-US" dirty="0" err="1" smtClean="0"/>
              <a:t>Cephas</a:t>
            </a:r>
            <a:r>
              <a:rPr lang="en-US" dirty="0" smtClean="0"/>
              <a:t>," or "I am of Christ." 13 Is Christ divided? Was Paul crucified for you? Or were you baptized in the name of Paul? 14 I thank God that I baptized none of you except </a:t>
            </a:r>
            <a:r>
              <a:rPr lang="en-US" dirty="0" err="1" smtClean="0"/>
              <a:t>Crispus</a:t>
            </a:r>
            <a:r>
              <a:rPr lang="en-US" dirty="0" smtClean="0"/>
              <a:t> and Gaius, </a:t>
            </a:r>
          </a:p>
          <a:p>
            <a:r>
              <a:rPr lang="en-US" dirty="0" smtClean="0"/>
              <a:t>1 </a:t>
            </a:r>
            <a:r>
              <a:rPr lang="en-US" dirty="0" err="1" smtClean="0"/>
              <a:t>Cor</a:t>
            </a:r>
            <a:r>
              <a:rPr lang="en-US" dirty="0" smtClean="0"/>
              <a:t> 1:12-14 (NKJV)</a:t>
            </a:r>
            <a:endParaRPr lang="en-US" dirty="0"/>
          </a:p>
        </p:txBody>
      </p:sp>
      <p:sp>
        <p:nvSpPr>
          <p:cNvPr id="4" name="Slide Number Placeholder 3"/>
          <p:cNvSpPr>
            <a:spLocks noGrp="1"/>
          </p:cNvSpPr>
          <p:nvPr>
            <p:ph type="sldNum" sz="quarter" idx="10"/>
          </p:nvPr>
        </p:nvSpPr>
        <p:spPr/>
        <p:txBody>
          <a:bodyPr/>
          <a:lstStyle/>
          <a:p>
            <a:fld id="{A894B2DA-CE34-4419-BABF-7F97E025C04F}" type="slidenum">
              <a:rPr lang="en-US" smtClean="0"/>
              <a:t>13</a:t>
            </a:fld>
            <a:endParaRPr lang="en-US"/>
          </a:p>
        </p:txBody>
      </p:sp>
    </p:spTree>
    <p:extLst>
      <p:ext uri="{BB962C8B-B14F-4D97-AF65-F5344CB8AC3E}">
        <p14:creationId xmlns:p14="http://schemas.microsoft.com/office/powerpoint/2010/main" val="300128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7"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7" y="4421081"/>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2"/>
          </a:xfrm>
        </p:spPr>
        <p:txBody>
          <a:bodyPr anchor="b"/>
          <a:lstStyle>
            <a:lvl1pPr algn="l">
              <a:defRPr sz="2400"/>
            </a:lvl1pPr>
          </a:lstStyle>
          <a:p>
            <a:fld id="{558A800B-D485-4FDD-845F-6B26E13A33A5}" type="datetimeFigureOut">
              <a:rPr lang="en-US" smtClean="0"/>
              <a:t>11/4/11</a:t>
            </a:fld>
            <a:endParaRPr lang="en-US"/>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8"/>
            <a:ext cx="643666" cy="365125"/>
          </a:xfrm>
        </p:spPr>
        <p:txBody>
          <a:bodyPr/>
          <a:lstStyle>
            <a:lvl1pPr>
              <a:defRPr>
                <a:solidFill>
                  <a:schemeClr val="accent1"/>
                </a:solidFill>
              </a:defRPr>
            </a:lvl1pPr>
          </a:lstStyle>
          <a:p>
            <a:fld id="{36C4AB44-28FD-4E8D-A748-E06541657EA9}" type="slidenum">
              <a:rPr lang="en-US" smtClean="0"/>
              <a:t>‹#›</a:t>
            </a:fld>
            <a:endParaRPr lang="en-US"/>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A800B-D485-4FDD-845F-6B26E13A33A5}" type="datetimeFigureOut">
              <a:rPr lang="en-US" smtClean="0"/>
              <a:t>11/4/11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4AB44-28FD-4E8D-A748-E06541657E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A800B-D485-4FDD-845F-6B26E13A33A5}" type="datetimeFigureOut">
              <a:rPr lang="en-US" smtClean="0"/>
              <a:t>11/4/11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4AB44-28FD-4E8D-A748-E06541657E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A800B-D485-4FDD-845F-6B26E13A33A5}" type="datetimeFigureOut">
              <a:rPr lang="en-US" smtClean="0"/>
              <a:t>11/4/11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4AB44-28FD-4E8D-A748-E06541657E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30"/>
            <a:ext cx="6637468" cy="1362076"/>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7" y="4267201"/>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A800B-D485-4FDD-845F-6B26E13A33A5}" type="datetimeFigureOut">
              <a:rPr lang="en-US" smtClean="0"/>
              <a:t>11/4/11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4AB44-28FD-4E8D-A748-E06541657E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58A800B-D485-4FDD-845F-6B26E13A33A5}" type="datetimeFigureOut">
              <a:rPr lang="en-US" smtClean="0"/>
              <a:t>11/4/11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4AB44-28FD-4E8D-A748-E06541657EA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10"/>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9"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A800B-D485-4FDD-845F-6B26E13A33A5}" type="datetimeFigureOut">
              <a:rPr lang="en-US" smtClean="0"/>
              <a:t>11/4/11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C4AB44-28FD-4E8D-A748-E06541657E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8A800B-D485-4FDD-845F-6B26E13A33A5}" type="datetimeFigureOut">
              <a:rPr lang="en-US" smtClean="0"/>
              <a:t>11/4/11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C4AB44-28FD-4E8D-A748-E06541657E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A800B-D485-4FDD-845F-6B26E13A33A5}" type="datetimeFigureOut">
              <a:rPr lang="en-US" smtClean="0"/>
              <a:t>11/4/11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C4AB44-28FD-4E8D-A748-E06541657E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58A800B-D485-4FDD-845F-6B26E13A33A5}" type="datetimeFigureOut">
              <a:rPr lang="en-US" smtClean="0"/>
              <a:t>11/4/11</a:t>
            </a:fld>
            <a:endParaRPr lang="en-US"/>
          </a:p>
        </p:txBody>
      </p:sp>
      <p:sp>
        <p:nvSpPr>
          <p:cNvPr id="7" name="Slide Number Placeholder 6"/>
          <p:cNvSpPr>
            <a:spLocks noGrp="1"/>
          </p:cNvSpPr>
          <p:nvPr>
            <p:ph type="sldNum" sz="quarter" idx="12"/>
          </p:nvPr>
        </p:nvSpPr>
        <p:spPr/>
        <p:txBody>
          <a:bodyPr/>
          <a:lstStyle/>
          <a:p>
            <a:fld id="{36C4AB44-28FD-4E8D-A748-E06541657EA9}" type="slidenum">
              <a:rPr lang="en-US" smtClean="0"/>
              <a:t>‹#›</a:t>
            </a:fld>
            <a:endParaRPr lang="en-US"/>
          </a:p>
        </p:txBody>
      </p:sp>
      <p:sp>
        <p:nvSpPr>
          <p:cNvPr id="58" name="Rectangle 57"/>
          <p:cNvSpPr/>
          <p:nvPr/>
        </p:nvSpPr>
        <p:spPr>
          <a:xfrm>
            <a:off x="905573" y="601883"/>
            <a:ext cx="3562257" cy="564844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en-US"/>
          </a:p>
        </p:txBody>
      </p:sp>
      <p:sp>
        <p:nvSpPr>
          <p:cNvPr id="2" name="Title 1"/>
          <p:cNvSpPr>
            <a:spLocks noGrp="1"/>
          </p:cNvSpPr>
          <p:nvPr>
            <p:ph type="title"/>
          </p:nvPr>
        </p:nvSpPr>
        <p:spPr>
          <a:xfrm>
            <a:off x="4739833" y="2657435"/>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3" y="601883"/>
            <a:ext cx="3562257" cy="5648446"/>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0" y="693796"/>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2"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A800B-D485-4FDD-845F-6B26E13A33A5}" type="datetimeFigureOut">
              <a:rPr lang="en-US" smtClean="0"/>
              <a:t>11/4/11</a:t>
            </a:fld>
            <a:endParaRPr lang="en-US"/>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6C4AB44-28FD-4E8D-A748-E06541657E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4" y="2323652"/>
            <a:ext cx="6777317" cy="350897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3"/>
            <a:ext cx="2133600" cy="365125"/>
          </a:xfrm>
          <a:prstGeom prst="rect">
            <a:avLst/>
          </a:prstGeom>
        </p:spPr>
        <p:txBody>
          <a:bodyPr vert="horz" lIns="91440" tIns="45720" rIns="91440" bIns="45720" rtlCol="0" anchor="ctr"/>
          <a:lstStyle>
            <a:lvl1pPr algn="r">
              <a:defRPr sz="1200">
                <a:solidFill>
                  <a:srgbClr val="FEFEFE"/>
                </a:solidFill>
              </a:defRPr>
            </a:lvl1pPr>
          </a:lstStyle>
          <a:p>
            <a:fld id="{558A800B-D485-4FDD-845F-6B26E13A33A5}" type="datetimeFigureOut">
              <a:rPr lang="en-US" smtClean="0"/>
              <a:t>11/4/11</a:t>
            </a:fld>
            <a:endParaRPr lang="en-US"/>
          </a:p>
        </p:txBody>
      </p:sp>
      <p:sp>
        <p:nvSpPr>
          <p:cNvPr id="5" name="Footer Placeholder 4"/>
          <p:cNvSpPr>
            <a:spLocks noGrp="1"/>
          </p:cNvSpPr>
          <p:nvPr>
            <p:ph type="ftr" sz="quarter" idx="3"/>
          </p:nvPr>
        </p:nvSpPr>
        <p:spPr>
          <a:xfrm>
            <a:off x="4641448" y="5852161"/>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2"/>
            <a:ext cx="1332156" cy="365125"/>
          </a:xfrm>
          <a:prstGeom prst="rect">
            <a:avLst/>
          </a:prstGeom>
        </p:spPr>
        <p:txBody>
          <a:bodyPr vert="horz" lIns="91440" tIns="45720" rIns="91440" bIns="45720" rtlCol="0" anchor="ctr"/>
          <a:lstStyle>
            <a:lvl1pPr algn="l">
              <a:defRPr sz="1200">
                <a:solidFill>
                  <a:srgbClr val="FEFEFE"/>
                </a:solidFill>
              </a:defRPr>
            </a:lvl1pPr>
          </a:lstStyle>
          <a:p>
            <a:fld id="{36C4AB44-28FD-4E8D-A748-E06541657E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7473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Barnabas…”</a:t>
            </a:r>
            <a:endParaRPr lang="en-US" dirty="0"/>
          </a:p>
        </p:txBody>
      </p:sp>
      <p:sp>
        <p:nvSpPr>
          <p:cNvPr id="3" name="Content Placeholder 2"/>
          <p:cNvSpPr>
            <a:spLocks noGrp="1"/>
          </p:cNvSpPr>
          <p:nvPr>
            <p:ph idx="1"/>
          </p:nvPr>
        </p:nvSpPr>
        <p:spPr/>
        <p:txBody>
          <a:bodyPr/>
          <a:lstStyle/>
          <a:p>
            <a:pPr marL="525780" indent="-457200">
              <a:buFont typeface="+mj-lt"/>
              <a:buAutoNum type="arabicPeriod"/>
            </a:pPr>
            <a:r>
              <a:rPr lang="en-US" b="1" dirty="0" smtClean="0"/>
              <a:t>The Background to “Even Barnabas”</a:t>
            </a:r>
          </a:p>
          <a:p>
            <a:pPr marL="525780" indent="-457200">
              <a:buFont typeface="+mj-lt"/>
              <a:buAutoNum type="arabicPeriod"/>
            </a:pPr>
            <a:r>
              <a:rPr lang="en-US" b="1" dirty="0" smtClean="0"/>
              <a:t>Barnabas </a:t>
            </a:r>
          </a:p>
          <a:p>
            <a:pPr marL="525780" indent="-457200">
              <a:buFont typeface="+mj-lt"/>
              <a:buAutoNum type="arabicPeriod"/>
            </a:pPr>
            <a:r>
              <a:rPr lang="en-US" b="1" dirty="0" smtClean="0"/>
              <a:t>“Even Barnabas Was Carried Away”</a:t>
            </a:r>
            <a:endParaRPr lang="en-US" b="1" dirty="0"/>
          </a:p>
        </p:txBody>
      </p:sp>
    </p:spTree>
    <p:extLst>
      <p:ext uri="{BB962C8B-B14F-4D97-AF65-F5344CB8AC3E}">
        <p14:creationId xmlns:p14="http://schemas.microsoft.com/office/powerpoint/2010/main" val="35149574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3200" dirty="0" smtClean="0"/>
              <a:t>“Even Barnabas Was Carried Away”</a:t>
            </a:r>
            <a:endParaRPr lang="en-US" sz="3200" dirty="0"/>
          </a:p>
        </p:txBody>
      </p:sp>
      <p:sp>
        <p:nvSpPr>
          <p:cNvPr id="3" name="Content Placeholder 2"/>
          <p:cNvSpPr>
            <a:spLocks noGrp="1"/>
          </p:cNvSpPr>
          <p:nvPr>
            <p:ph idx="1"/>
          </p:nvPr>
        </p:nvSpPr>
        <p:spPr/>
        <p:txBody>
          <a:bodyPr>
            <a:normAutofit/>
          </a:bodyPr>
          <a:lstStyle/>
          <a:p>
            <a:r>
              <a:rPr lang="en-US" dirty="0" smtClean="0"/>
              <a:t> The Power of Peer Pressure </a:t>
            </a:r>
          </a:p>
          <a:p>
            <a:pPr lvl="1">
              <a:tabLst>
                <a:tab pos="747713" algn="l"/>
              </a:tabLst>
            </a:pPr>
            <a:r>
              <a:rPr lang="en-US" dirty="0"/>
              <a:t> </a:t>
            </a:r>
            <a:r>
              <a:rPr lang="en-US" dirty="0" smtClean="0"/>
              <a:t>We often feel the pressure to be like those 	around us  -Exodus 23:2</a:t>
            </a:r>
          </a:p>
          <a:p>
            <a:pPr lvl="1">
              <a:tabLst>
                <a:tab pos="747713" algn="l"/>
              </a:tabLst>
            </a:pPr>
            <a:r>
              <a:rPr lang="en-US" dirty="0"/>
              <a:t> </a:t>
            </a:r>
            <a:r>
              <a:rPr lang="en-US" dirty="0" smtClean="0"/>
              <a:t> 1 Corinthians 15:33</a:t>
            </a:r>
          </a:p>
          <a:p>
            <a:pPr lvl="1">
              <a:tabLst>
                <a:tab pos="747713" algn="l"/>
              </a:tabLst>
            </a:pPr>
            <a:r>
              <a:rPr lang="en-US" dirty="0"/>
              <a:t> </a:t>
            </a:r>
            <a:r>
              <a:rPr lang="en-US" dirty="0" smtClean="0"/>
              <a:t> Barnabas was not a young, immature, or 	  	 inexperienced Christian</a:t>
            </a:r>
          </a:p>
          <a:p>
            <a:pPr lvl="1">
              <a:tabLst>
                <a:tab pos="747713" algn="l"/>
              </a:tabLst>
            </a:pPr>
            <a:r>
              <a:rPr lang="en-US" dirty="0"/>
              <a:t> </a:t>
            </a:r>
            <a:r>
              <a:rPr lang="en-US" dirty="0" smtClean="0"/>
              <a:t> This was the second time Peter learned 	about peer pressure – Luke 22:54-62</a:t>
            </a:r>
          </a:p>
        </p:txBody>
      </p:sp>
    </p:spTree>
    <p:extLst>
      <p:ext uri="{BB962C8B-B14F-4D97-AF65-F5344CB8AC3E}">
        <p14:creationId xmlns:p14="http://schemas.microsoft.com/office/powerpoint/2010/main" val="3372027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3200" dirty="0" smtClean="0"/>
              <a:t>“Even Barnabas Was Carried Away”</a:t>
            </a:r>
            <a:endParaRPr lang="en-US" sz="3200" dirty="0"/>
          </a:p>
        </p:txBody>
      </p:sp>
      <p:sp>
        <p:nvSpPr>
          <p:cNvPr id="3" name="Content Placeholder 2"/>
          <p:cNvSpPr>
            <a:spLocks noGrp="1"/>
          </p:cNvSpPr>
          <p:nvPr>
            <p:ph idx="1"/>
          </p:nvPr>
        </p:nvSpPr>
        <p:spPr/>
        <p:txBody>
          <a:bodyPr>
            <a:normAutofit/>
          </a:bodyPr>
          <a:lstStyle/>
          <a:p>
            <a:r>
              <a:rPr lang="en-US" dirty="0" smtClean="0"/>
              <a:t> The Power of Our Example</a:t>
            </a:r>
          </a:p>
          <a:p>
            <a:pPr lvl="1">
              <a:tabLst>
                <a:tab pos="798513" algn="l"/>
              </a:tabLst>
            </a:pPr>
            <a:r>
              <a:rPr lang="en-US" dirty="0"/>
              <a:t> </a:t>
            </a:r>
            <a:r>
              <a:rPr lang="en-US" dirty="0" smtClean="0"/>
              <a:t> Teachers are to be examples to the 	believers – 1 Timothy 4:12</a:t>
            </a:r>
          </a:p>
          <a:p>
            <a:pPr lvl="1">
              <a:tabLst>
                <a:tab pos="798513" algn="l"/>
              </a:tabLst>
            </a:pPr>
            <a:r>
              <a:rPr lang="en-US" dirty="0"/>
              <a:t> </a:t>
            </a:r>
            <a:r>
              <a:rPr lang="en-US" dirty="0" smtClean="0"/>
              <a:t>What if Peter had done what was right?</a:t>
            </a:r>
          </a:p>
          <a:p>
            <a:pPr lvl="1">
              <a:tabLst>
                <a:tab pos="798513" algn="l"/>
              </a:tabLst>
            </a:pPr>
            <a:r>
              <a:rPr lang="en-US" dirty="0"/>
              <a:t>  </a:t>
            </a:r>
            <a:r>
              <a:rPr lang="en-US" dirty="0" smtClean="0"/>
              <a:t>Sometimes one person can through their 	example lead many away or they could 	prevent apostasy</a:t>
            </a:r>
          </a:p>
          <a:p>
            <a:pPr lvl="2">
              <a:tabLst>
                <a:tab pos="798513" algn="l"/>
              </a:tabLst>
            </a:pPr>
            <a:r>
              <a:rPr lang="en-US" dirty="0"/>
              <a:t> </a:t>
            </a:r>
            <a:r>
              <a:rPr lang="en-US" dirty="0" smtClean="0"/>
              <a:t> Titus 1:9-11</a:t>
            </a:r>
          </a:p>
          <a:p>
            <a:endParaRPr lang="en-US" dirty="0" smtClean="0"/>
          </a:p>
        </p:txBody>
      </p:sp>
    </p:spTree>
    <p:extLst>
      <p:ext uri="{BB962C8B-B14F-4D97-AF65-F5344CB8AC3E}">
        <p14:creationId xmlns:p14="http://schemas.microsoft.com/office/powerpoint/2010/main" val="2440050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3200" dirty="0" smtClean="0"/>
              <a:t>“Even Barnabas Was Carried Away”</a:t>
            </a:r>
            <a:endParaRPr lang="en-US" sz="3200" dirty="0"/>
          </a:p>
        </p:txBody>
      </p:sp>
      <p:sp>
        <p:nvSpPr>
          <p:cNvPr id="3" name="Content Placeholder 2"/>
          <p:cNvSpPr>
            <a:spLocks noGrp="1"/>
          </p:cNvSpPr>
          <p:nvPr>
            <p:ph idx="1"/>
          </p:nvPr>
        </p:nvSpPr>
        <p:spPr/>
        <p:txBody>
          <a:bodyPr>
            <a:normAutofit/>
          </a:bodyPr>
          <a:lstStyle/>
          <a:p>
            <a:r>
              <a:rPr lang="en-US" dirty="0" smtClean="0"/>
              <a:t> Be Careful in Following Men</a:t>
            </a:r>
          </a:p>
          <a:p>
            <a:pPr lvl="1"/>
            <a:r>
              <a:rPr lang="en-US" dirty="0"/>
              <a:t> </a:t>
            </a:r>
            <a:r>
              <a:rPr lang="en-US" dirty="0" smtClean="0"/>
              <a:t> Many times people become followers of “preachers”, “elders”, etc.</a:t>
            </a:r>
          </a:p>
          <a:p>
            <a:pPr lvl="1"/>
            <a:r>
              <a:rPr lang="en-US" dirty="0"/>
              <a:t> </a:t>
            </a:r>
            <a:r>
              <a:rPr lang="en-US" dirty="0" smtClean="0"/>
              <a:t> Paul warned about this – 1 Corinthians 4:6</a:t>
            </a:r>
          </a:p>
          <a:p>
            <a:pPr lvl="1"/>
            <a:r>
              <a:rPr lang="en-US" dirty="0"/>
              <a:t> </a:t>
            </a:r>
            <a:r>
              <a:rPr lang="en-US" dirty="0" smtClean="0"/>
              <a:t> We should only follow men as they follow 	Christ </a:t>
            </a:r>
          </a:p>
          <a:p>
            <a:pPr lvl="2"/>
            <a:r>
              <a:rPr lang="en-US" dirty="0" smtClean="0"/>
              <a:t> 1 Corinthians 11:1</a:t>
            </a:r>
          </a:p>
          <a:p>
            <a:pPr lvl="2"/>
            <a:r>
              <a:rPr lang="en-US" dirty="0"/>
              <a:t> </a:t>
            </a:r>
            <a:r>
              <a:rPr lang="en-US" dirty="0" smtClean="0"/>
              <a:t> 1 Corinthians 1:12-14</a:t>
            </a:r>
          </a:p>
          <a:p>
            <a:endParaRPr lang="en-US" dirty="0" smtClean="0"/>
          </a:p>
        </p:txBody>
      </p:sp>
    </p:spTree>
    <p:extLst>
      <p:ext uri="{BB962C8B-B14F-4D97-AF65-F5344CB8AC3E}">
        <p14:creationId xmlns:p14="http://schemas.microsoft.com/office/powerpoint/2010/main" val="2743682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3200" dirty="0" smtClean="0"/>
              <a:t>“Even Barnabas Was Carried Away”</a:t>
            </a:r>
            <a:endParaRPr lang="en-US" sz="3200" dirty="0"/>
          </a:p>
        </p:txBody>
      </p:sp>
      <p:sp>
        <p:nvSpPr>
          <p:cNvPr id="3" name="Content Placeholder 2"/>
          <p:cNvSpPr>
            <a:spLocks noGrp="1"/>
          </p:cNvSpPr>
          <p:nvPr>
            <p:ph idx="1"/>
          </p:nvPr>
        </p:nvSpPr>
        <p:spPr>
          <a:xfrm>
            <a:off x="1066801" y="2514600"/>
            <a:ext cx="6777317" cy="3508978"/>
          </a:xfrm>
        </p:spPr>
        <p:txBody>
          <a:bodyPr>
            <a:normAutofit/>
          </a:bodyPr>
          <a:lstStyle/>
          <a:p>
            <a:r>
              <a:rPr lang="en-US" dirty="0" smtClean="0"/>
              <a:t> Good Men Sometimes Disappoint </a:t>
            </a:r>
          </a:p>
          <a:p>
            <a:pPr lvl="1"/>
            <a:r>
              <a:rPr lang="en-US" dirty="0"/>
              <a:t> </a:t>
            </a:r>
            <a:r>
              <a:rPr lang="en-US" dirty="0" smtClean="0"/>
              <a:t> Good Men Sometimes Make Mistakes</a:t>
            </a:r>
          </a:p>
          <a:p>
            <a:pPr lvl="2"/>
            <a:r>
              <a:rPr lang="en-US" dirty="0"/>
              <a:t> </a:t>
            </a:r>
            <a:r>
              <a:rPr lang="en-US" dirty="0" smtClean="0"/>
              <a:t> Abraham – Genesis 20</a:t>
            </a:r>
          </a:p>
          <a:p>
            <a:pPr lvl="2"/>
            <a:r>
              <a:rPr lang="en-US" dirty="0"/>
              <a:t> </a:t>
            </a:r>
            <a:r>
              <a:rPr lang="en-US" dirty="0" smtClean="0"/>
              <a:t> Moses – Exodus 20</a:t>
            </a:r>
          </a:p>
          <a:p>
            <a:pPr lvl="2"/>
            <a:r>
              <a:rPr lang="en-US" dirty="0"/>
              <a:t> </a:t>
            </a:r>
            <a:r>
              <a:rPr lang="en-US" dirty="0" smtClean="0"/>
              <a:t> David – 2 Samuel 11-12</a:t>
            </a:r>
          </a:p>
          <a:p>
            <a:pPr lvl="1"/>
            <a:r>
              <a:rPr lang="en-US" dirty="0"/>
              <a:t> </a:t>
            </a:r>
            <a:r>
              <a:rPr lang="en-US" dirty="0" smtClean="0"/>
              <a:t> Remember, Our Faith is in Christ not Men</a:t>
            </a:r>
          </a:p>
          <a:p>
            <a:pPr lvl="2"/>
            <a:r>
              <a:rPr lang="en-US" dirty="0"/>
              <a:t> </a:t>
            </a:r>
            <a:r>
              <a:rPr lang="en-US" dirty="0" smtClean="0"/>
              <a:t>  Hebrews 7:25-27</a:t>
            </a:r>
          </a:p>
          <a:p>
            <a:endParaRPr lang="en-US" dirty="0" smtClean="0"/>
          </a:p>
        </p:txBody>
      </p:sp>
    </p:spTree>
    <p:extLst>
      <p:ext uri="{BB962C8B-B14F-4D97-AF65-F5344CB8AC3E}">
        <p14:creationId xmlns:p14="http://schemas.microsoft.com/office/powerpoint/2010/main" val="174765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3200" dirty="0" smtClean="0"/>
              <a:t>“Even Barnabas Was Carried Away”</a:t>
            </a:r>
            <a:endParaRPr lang="en-US" sz="3200" dirty="0"/>
          </a:p>
        </p:txBody>
      </p:sp>
      <p:sp>
        <p:nvSpPr>
          <p:cNvPr id="3" name="Content Placeholder 2"/>
          <p:cNvSpPr>
            <a:spLocks noGrp="1"/>
          </p:cNvSpPr>
          <p:nvPr>
            <p:ph idx="1"/>
          </p:nvPr>
        </p:nvSpPr>
        <p:spPr>
          <a:xfrm>
            <a:off x="1066801" y="2514600"/>
            <a:ext cx="6777317" cy="3508978"/>
          </a:xfrm>
        </p:spPr>
        <p:txBody>
          <a:bodyPr>
            <a:normAutofit/>
          </a:bodyPr>
          <a:lstStyle/>
          <a:p>
            <a:r>
              <a:rPr lang="en-US" dirty="0" smtClean="0"/>
              <a:t>Men </a:t>
            </a:r>
            <a:r>
              <a:rPr lang="en-US" dirty="0" smtClean="0"/>
              <a:t>Don’t Always Act Consistent with What They Believe </a:t>
            </a:r>
          </a:p>
          <a:p>
            <a:pPr lvl="1">
              <a:tabLst>
                <a:tab pos="741363" algn="l"/>
              </a:tabLst>
            </a:pPr>
            <a:r>
              <a:rPr lang="en-US" dirty="0"/>
              <a:t> </a:t>
            </a:r>
            <a:r>
              <a:rPr lang="en-US" dirty="0" smtClean="0"/>
              <a:t> Peter  and Barnabas knew and preached 	the truth (Acts 11:1-17)</a:t>
            </a:r>
          </a:p>
          <a:p>
            <a:pPr lvl="1">
              <a:tabLst>
                <a:tab pos="741363" algn="l"/>
              </a:tabLst>
            </a:pPr>
            <a:r>
              <a:rPr lang="en-US" dirty="0"/>
              <a:t> </a:t>
            </a:r>
            <a:r>
              <a:rPr lang="en-US" dirty="0" smtClean="0"/>
              <a:t>Sometimes we do what we know we  should not</a:t>
            </a:r>
          </a:p>
          <a:p>
            <a:pPr lvl="2">
              <a:tabLst>
                <a:tab pos="741363" algn="l"/>
              </a:tabLst>
            </a:pPr>
            <a:r>
              <a:rPr lang="en-US" dirty="0"/>
              <a:t> </a:t>
            </a:r>
            <a:r>
              <a:rPr lang="en-US" dirty="0" smtClean="0"/>
              <a:t> Rom.7:18-20</a:t>
            </a:r>
          </a:p>
          <a:p>
            <a:pPr marL="685800" lvl="2" indent="0">
              <a:buNone/>
              <a:tabLst>
                <a:tab pos="741363" algn="l"/>
              </a:tabLst>
            </a:pPr>
            <a:endParaRPr lang="en-US" dirty="0" smtClean="0"/>
          </a:p>
          <a:p>
            <a:endParaRPr lang="en-US" dirty="0" smtClean="0"/>
          </a:p>
        </p:txBody>
      </p:sp>
    </p:spTree>
    <p:extLst>
      <p:ext uri="{BB962C8B-B14F-4D97-AF65-F5344CB8AC3E}">
        <p14:creationId xmlns:p14="http://schemas.microsoft.com/office/powerpoint/2010/main" val="1331856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Autofit/>
          </a:bodyPr>
          <a:lstStyle/>
          <a:p>
            <a:r>
              <a:rPr lang="en-US" sz="3200" dirty="0" smtClean="0"/>
              <a:t>“Even Barnabas Was Carried Away”</a:t>
            </a:r>
            <a:endParaRPr lang="en-US" sz="3200" dirty="0"/>
          </a:p>
        </p:txBody>
      </p:sp>
      <p:sp>
        <p:nvSpPr>
          <p:cNvPr id="3" name="Content Placeholder 2"/>
          <p:cNvSpPr>
            <a:spLocks noGrp="1"/>
          </p:cNvSpPr>
          <p:nvPr>
            <p:ph idx="1"/>
          </p:nvPr>
        </p:nvSpPr>
        <p:spPr>
          <a:xfrm>
            <a:off x="1066801" y="2514600"/>
            <a:ext cx="6777317" cy="3508978"/>
          </a:xfrm>
        </p:spPr>
        <p:txBody>
          <a:bodyPr>
            <a:normAutofit/>
          </a:bodyPr>
          <a:lstStyle/>
          <a:p>
            <a:pPr>
              <a:tabLst>
                <a:tab pos="566738" algn="l"/>
              </a:tabLst>
            </a:pPr>
            <a:r>
              <a:rPr lang="en-US" dirty="0" smtClean="0"/>
              <a:t>  Leaders Who Sin Are Not Immune from 	Rebuke</a:t>
            </a:r>
          </a:p>
          <a:p>
            <a:pPr lvl="1">
              <a:tabLst>
                <a:tab pos="566738" algn="l"/>
                <a:tab pos="857250" algn="l"/>
              </a:tabLst>
            </a:pPr>
            <a:r>
              <a:rPr lang="en-US" dirty="0"/>
              <a:t> </a:t>
            </a:r>
            <a:r>
              <a:rPr lang="en-US" dirty="0" smtClean="0"/>
              <a:t> Paul could not overlook the incident – 	Galatians 2:14</a:t>
            </a:r>
          </a:p>
          <a:p>
            <a:pPr lvl="1">
              <a:tabLst>
                <a:tab pos="566738" algn="l"/>
                <a:tab pos="857250" algn="l"/>
              </a:tabLst>
            </a:pPr>
            <a:r>
              <a:rPr lang="en-US" dirty="0"/>
              <a:t> </a:t>
            </a:r>
            <a:r>
              <a:rPr lang="en-US" dirty="0" smtClean="0"/>
              <a:t> Elders Can Be Rebuked – 1 Timothy 5:19-20</a:t>
            </a:r>
          </a:p>
          <a:p>
            <a:pPr lvl="1">
              <a:tabLst>
                <a:tab pos="566738" algn="l"/>
                <a:tab pos="857250" algn="l"/>
              </a:tabLst>
            </a:pPr>
            <a:r>
              <a:rPr lang="en-US" dirty="0"/>
              <a:t> </a:t>
            </a:r>
            <a:r>
              <a:rPr lang="en-US" dirty="0" smtClean="0"/>
              <a:t> When Sin is Public So Should Be The 	Rebuke </a:t>
            </a:r>
          </a:p>
          <a:p>
            <a:pPr lvl="1">
              <a:tabLst>
                <a:tab pos="566738" algn="l"/>
                <a:tab pos="857250" algn="l"/>
              </a:tabLst>
            </a:pPr>
            <a:r>
              <a:rPr lang="en-US" dirty="0"/>
              <a:t> </a:t>
            </a:r>
            <a:r>
              <a:rPr lang="en-US" dirty="0" smtClean="0"/>
              <a:t> Rebuke is a Sign of Love – Rev.3:19</a:t>
            </a:r>
          </a:p>
          <a:p>
            <a:endParaRPr lang="en-US" dirty="0" smtClean="0"/>
          </a:p>
        </p:txBody>
      </p:sp>
    </p:spTree>
    <p:extLst>
      <p:ext uri="{BB962C8B-B14F-4D97-AF65-F5344CB8AC3E}">
        <p14:creationId xmlns:p14="http://schemas.microsoft.com/office/powerpoint/2010/main" val="1826086137"/>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“EVEN BARNABAS” </a:t>
            </a:r>
            <a:endParaRPr lang="en-US" dirty="0"/>
          </a:p>
        </p:txBody>
      </p:sp>
      <p:sp>
        <p:nvSpPr>
          <p:cNvPr id="3" name="Subtitle 2"/>
          <p:cNvSpPr>
            <a:spLocks noGrp="1"/>
          </p:cNvSpPr>
          <p:nvPr>
            <p:ph type="subTitle" idx="1"/>
          </p:nvPr>
        </p:nvSpPr>
        <p:spPr/>
        <p:txBody>
          <a:bodyPr/>
          <a:lstStyle/>
          <a:p>
            <a:r>
              <a:rPr lang="en-US" dirty="0" smtClean="0"/>
              <a:t>Galatians 2:11-21</a:t>
            </a:r>
            <a:endParaRPr lang="en-US" dirty="0"/>
          </a:p>
        </p:txBody>
      </p:sp>
    </p:spTree>
    <p:extLst>
      <p:ext uri="{BB962C8B-B14F-4D97-AF65-F5344CB8AC3E}">
        <p14:creationId xmlns:p14="http://schemas.microsoft.com/office/powerpoint/2010/main" val="7505150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6885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Many Sad Statements in the Bible </a:t>
            </a:r>
            <a:endParaRPr lang="en-US" dirty="0"/>
          </a:p>
        </p:txBody>
      </p:sp>
      <p:sp>
        <p:nvSpPr>
          <p:cNvPr id="3" name="Content Placeholder 2"/>
          <p:cNvSpPr>
            <a:spLocks noGrp="1"/>
          </p:cNvSpPr>
          <p:nvPr>
            <p:ph idx="1"/>
          </p:nvPr>
        </p:nvSpPr>
        <p:spPr>
          <a:xfrm>
            <a:off x="1043494" y="2323652"/>
            <a:ext cx="7109906" cy="4000948"/>
          </a:xfrm>
        </p:spPr>
        <p:txBody>
          <a:bodyPr>
            <a:noAutofit/>
          </a:bodyPr>
          <a:lstStyle/>
          <a:p>
            <a:pPr>
              <a:tabLst>
                <a:tab pos="461963" algn="l"/>
              </a:tabLst>
            </a:pPr>
            <a:r>
              <a:rPr lang="en-US" sz="2900" dirty="0" smtClean="0"/>
              <a:t> “He went away sorrowful for in had 	great possessions” – Matthew 19:22</a:t>
            </a:r>
          </a:p>
          <a:p>
            <a:pPr>
              <a:tabLst>
                <a:tab pos="461963" algn="l"/>
              </a:tabLst>
            </a:pPr>
            <a:r>
              <a:rPr lang="en-US" sz="2900" dirty="0"/>
              <a:t> </a:t>
            </a:r>
            <a:r>
              <a:rPr lang="en-US" sz="2900" dirty="0" smtClean="0"/>
              <a:t>“Demas has forsaken me” – 2 </a:t>
            </a:r>
            <a:r>
              <a:rPr lang="en-US" sz="2900" dirty="0"/>
              <a:t>	</a:t>
            </a:r>
            <a:r>
              <a:rPr lang="en-US" sz="2900" dirty="0" smtClean="0"/>
              <a:t>Timothy 4:10</a:t>
            </a:r>
          </a:p>
          <a:p>
            <a:pPr>
              <a:tabLst>
                <a:tab pos="461963" algn="l"/>
              </a:tabLst>
            </a:pPr>
            <a:r>
              <a:rPr lang="en-US" sz="2900" dirty="0"/>
              <a:t> </a:t>
            </a:r>
            <a:r>
              <a:rPr lang="en-US" sz="2900" dirty="0" smtClean="0"/>
              <a:t>“You shall not bring this assembly 	into the land which I have given 	them” – Numbers 20:12</a:t>
            </a:r>
            <a:endParaRPr lang="en-US" sz="2900" dirty="0"/>
          </a:p>
        </p:txBody>
      </p:sp>
    </p:spTree>
    <p:extLst>
      <p:ext uri="{BB962C8B-B14F-4D97-AF65-F5344CB8AC3E}">
        <p14:creationId xmlns:p14="http://schemas.microsoft.com/office/powerpoint/2010/main" val="14975018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“EVEN BARNABAS” </a:t>
            </a:r>
            <a:endParaRPr lang="en-US" dirty="0"/>
          </a:p>
        </p:txBody>
      </p:sp>
      <p:sp>
        <p:nvSpPr>
          <p:cNvPr id="3" name="Subtitle 2"/>
          <p:cNvSpPr>
            <a:spLocks noGrp="1"/>
          </p:cNvSpPr>
          <p:nvPr>
            <p:ph type="subTitle" idx="1"/>
          </p:nvPr>
        </p:nvSpPr>
        <p:spPr/>
        <p:txBody>
          <a:bodyPr/>
          <a:lstStyle/>
          <a:p>
            <a:r>
              <a:rPr lang="en-US" dirty="0" smtClean="0"/>
              <a:t>Galatians 2:11-21</a:t>
            </a:r>
            <a:endParaRPr lang="en-US" dirty="0"/>
          </a:p>
        </p:txBody>
      </p:sp>
    </p:spTree>
    <p:extLst>
      <p:ext uri="{BB962C8B-B14F-4D97-AF65-F5344CB8AC3E}">
        <p14:creationId xmlns:p14="http://schemas.microsoft.com/office/powerpoint/2010/main" val="20929761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Barnabas…”</a:t>
            </a:r>
            <a:endParaRPr lang="en-US" dirty="0"/>
          </a:p>
        </p:txBody>
      </p:sp>
      <p:sp>
        <p:nvSpPr>
          <p:cNvPr id="3" name="Content Placeholder 2"/>
          <p:cNvSpPr>
            <a:spLocks noGrp="1"/>
          </p:cNvSpPr>
          <p:nvPr>
            <p:ph idx="1"/>
          </p:nvPr>
        </p:nvSpPr>
        <p:spPr/>
        <p:txBody>
          <a:bodyPr/>
          <a:lstStyle/>
          <a:p>
            <a:pPr marL="525780" indent="-457200">
              <a:buFont typeface="+mj-lt"/>
              <a:buAutoNum type="arabicPeriod"/>
            </a:pPr>
            <a:r>
              <a:rPr lang="en-US" b="1" dirty="0" smtClean="0"/>
              <a:t>The Background to “Even Barnabas”</a:t>
            </a:r>
            <a:endParaRPr lang="en-US" b="1" dirty="0"/>
          </a:p>
        </p:txBody>
      </p:sp>
    </p:spTree>
    <p:extLst>
      <p:ext uri="{BB962C8B-B14F-4D97-AF65-F5344CB8AC3E}">
        <p14:creationId xmlns:p14="http://schemas.microsoft.com/office/powerpoint/2010/main" val="1334968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t>The Background</a:t>
            </a:r>
            <a:endParaRPr lang="en-US" b="1" dirty="0"/>
          </a:p>
        </p:txBody>
      </p:sp>
      <p:sp>
        <p:nvSpPr>
          <p:cNvPr id="3" name="Content Placeholder 2"/>
          <p:cNvSpPr>
            <a:spLocks noGrp="1"/>
          </p:cNvSpPr>
          <p:nvPr>
            <p:ph idx="1"/>
          </p:nvPr>
        </p:nvSpPr>
        <p:spPr>
          <a:xfrm>
            <a:off x="1043494" y="2323652"/>
            <a:ext cx="6777317" cy="3757108"/>
          </a:xfrm>
        </p:spPr>
        <p:txBody>
          <a:bodyPr>
            <a:normAutofit lnSpcReduction="10000"/>
          </a:bodyPr>
          <a:lstStyle/>
          <a:p>
            <a:r>
              <a:rPr lang="en-US" dirty="0" smtClean="0"/>
              <a:t> The Issue of Circumcision Was A Major 1</a:t>
            </a:r>
            <a:r>
              <a:rPr lang="en-US" baseline="30000" dirty="0" smtClean="0"/>
              <a:t>st</a:t>
            </a:r>
            <a:r>
              <a:rPr lang="en-US" dirty="0" smtClean="0"/>
              <a:t> Century Issue</a:t>
            </a:r>
          </a:p>
          <a:p>
            <a:pPr lvl="1"/>
            <a:r>
              <a:rPr lang="en-US" dirty="0" smtClean="0"/>
              <a:t>Animosity Between Jew and Gentile Was Not Erased by the Gospel</a:t>
            </a:r>
          </a:p>
          <a:p>
            <a:pPr lvl="2">
              <a:tabLst>
                <a:tab pos="1084263" algn="l"/>
              </a:tabLst>
            </a:pPr>
            <a:r>
              <a:rPr lang="en-US" dirty="0"/>
              <a:t> Christ removed the division – Eph.2:14-18; 	Gal.3:28-29</a:t>
            </a:r>
          </a:p>
          <a:p>
            <a:pPr lvl="2">
              <a:tabLst>
                <a:tab pos="1084263" algn="l"/>
              </a:tabLst>
            </a:pPr>
            <a:r>
              <a:rPr lang="en-US" dirty="0"/>
              <a:t>   Old Attitudes Remained in Converts – 	Romans 2</a:t>
            </a:r>
            <a:endParaRPr lang="en-US" dirty="0" smtClean="0"/>
          </a:p>
          <a:p>
            <a:pPr lvl="1"/>
            <a:r>
              <a:rPr lang="en-US" dirty="0" smtClean="0"/>
              <a:t>Some Taught Circumcision and Keeping of the Law Was Necessary for Salvation – Acts 15:1</a:t>
            </a:r>
          </a:p>
        </p:txBody>
      </p:sp>
    </p:spTree>
    <p:extLst>
      <p:ext uri="{BB962C8B-B14F-4D97-AF65-F5344CB8AC3E}">
        <p14:creationId xmlns:p14="http://schemas.microsoft.com/office/powerpoint/2010/main" val="123513308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smtClean="0"/>
              <a:t>The Background</a:t>
            </a:r>
            <a:endParaRPr lang="en-US" b="1" dirty="0"/>
          </a:p>
        </p:txBody>
      </p:sp>
      <p:sp>
        <p:nvSpPr>
          <p:cNvPr id="3" name="Content Placeholder 2"/>
          <p:cNvSpPr>
            <a:spLocks noGrp="1"/>
          </p:cNvSpPr>
          <p:nvPr>
            <p:ph idx="1"/>
          </p:nvPr>
        </p:nvSpPr>
        <p:spPr>
          <a:xfrm>
            <a:off x="1043494" y="2323652"/>
            <a:ext cx="6777317" cy="3757108"/>
          </a:xfrm>
        </p:spPr>
        <p:txBody>
          <a:bodyPr>
            <a:normAutofit/>
          </a:bodyPr>
          <a:lstStyle/>
          <a:p>
            <a:r>
              <a:rPr lang="en-US" dirty="0" smtClean="0"/>
              <a:t>The Jerusalem Conference Had Been Held to Deal With That Issue</a:t>
            </a:r>
          </a:p>
          <a:p>
            <a:pPr lvl="1"/>
            <a:r>
              <a:rPr lang="en-US" dirty="0"/>
              <a:t> </a:t>
            </a:r>
            <a:r>
              <a:rPr lang="en-US" dirty="0" smtClean="0"/>
              <a:t> Peter was present – Acts 15:7-11</a:t>
            </a:r>
          </a:p>
          <a:p>
            <a:pPr lvl="1"/>
            <a:r>
              <a:rPr lang="en-US" dirty="0"/>
              <a:t> </a:t>
            </a:r>
            <a:r>
              <a:rPr lang="en-US" dirty="0" smtClean="0"/>
              <a:t> Barnabas was present – Acts 15:12</a:t>
            </a:r>
          </a:p>
          <a:p>
            <a:pPr lvl="1">
              <a:tabLst>
                <a:tab pos="798513" algn="l"/>
              </a:tabLst>
            </a:pPr>
            <a:r>
              <a:rPr lang="en-US" dirty="0"/>
              <a:t> </a:t>
            </a:r>
            <a:r>
              <a:rPr lang="en-US" dirty="0" smtClean="0"/>
              <a:t> Decree Had Been Sent Out Declaring the 	Lord’s Will on These Matters</a:t>
            </a:r>
          </a:p>
          <a:p>
            <a:pPr lvl="2">
              <a:tabLst>
                <a:tab pos="798513" algn="l"/>
              </a:tabLst>
            </a:pPr>
            <a:r>
              <a:rPr lang="en-US" dirty="0"/>
              <a:t> </a:t>
            </a:r>
            <a:r>
              <a:rPr lang="en-US" dirty="0" smtClean="0"/>
              <a:t> Acts 15:23-28</a:t>
            </a:r>
          </a:p>
          <a:p>
            <a:pPr lvl="2">
              <a:tabLst>
                <a:tab pos="798513" algn="l"/>
                <a:tab pos="1087438" algn="l"/>
              </a:tabLst>
            </a:pPr>
            <a:r>
              <a:rPr lang="en-US" dirty="0"/>
              <a:t> </a:t>
            </a:r>
            <a:r>
              <a:rPr lang="en-US" dirty="0" smtClean="0"/>
              <a:t> Barnabas helped deliver the message to 	Antioch – Acts 15:22, 30-31</a:t>
            </a:r>
          </a:p>
        </p:txBody>
      </p:sp>
    </p:spTree>
    <p:extLst>
      <p:ext uri="{BB962C8B-B14F-4D97-AF65-F5344CB8AC3E}">
        <p14:creationId xmlns:p14="http://schemas.microsoft.com/office/powerpoint/2010/main" val="1075827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Barnabas…”</a:t>
            </a:r>
            <a:endParaRPr lang="en-US" dirty="0"/>
          </a:p>
        </p:txBody>
      </p:sp>
      <p:sp>
        <p:nvSpPr>
          <p:cNvPr id="3" name="Content Placeholder 2"/>
          <p:cNvSpPr>
            <a:spLocks noGrp="1"/>
          </p:cNvSpPr>
          <p:nvPr>
            <p:ph idx="1"/>
          </p:nvPr>
        </p:nvSpPr>
        <p:spPr/>
        <p:txBody>
          <a:bodyPr/>
          <a:lstStyle/>
          <a:p>
            <a:pPr marL="525780" indent="-457200">
              <a:buFont typeface="+mj-lt"/>
              <a:buAutoNum type="arabicPeriod"/>
            </a:pPr>
            <a:r>
              <a:rPr lang="en-US" b="1" dirty="0" smtClean="0"/>
              <a:t>The Background to “Even Barnabas”</a:t>
            </a:r>
          </a:p>
          <a:p>
            <a:pPr marL="525780" indent="-457200">
              <a:buFont typeface="+mj-lt"/>
              <a:buAutoNum type="arabicPeriod"/>
            </a:pPr>
            <a:r>
              <a:rPr lang="en-US" b="1" dirty="0" smtClean="0"/>
              <a:t>Barnabas </a:t>
            </a:r>
            <a:endParaRPr lang="en-US" b="1" dirty="0"/>
          </a:p>
        </p:txBody>
      </p:sp>
    </p:spTree>
    <p:extLst>
      <p:ext uri="{BB962C8B-B14F-4D97-AF65-F5344CB8AC3E}">
        <p14:creationId xmlns:p14="http://schemas.microsoft.com/office/powerpoint/2010/main" val="249847062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Barnabas</a:t>
            </a:r>
            <a:endParaRPr lang="en-US" dirty="0"/>
          </a:p>
        </p:txBody>
      </p:sp>
      <p:sp>
        <p:nvSpPr>
          <p:cNvPr id="3" name="Content Placeholder 2"/>
          <p:cNvSpPr>
            <a:spLocks noGrp="1"/>
          </p:cNvSpPr>
          <p:nvPr>
            <p:ph idx="1"/>
          </p:nvPr>
        </p:nvSpPr>
        <p:spPr/>
        <p:txBody>
          <a:bodyPr>
            <a:normAutofit/>
          </a:bodyPr>
          <a:lstStyle/>
          <a:p>
            <a:r>
              <a:rPr lang="en-US" dirty="0" smtClean="0"/>
              <a:t> Barnabas Is One of the Great Bible Characters </a:t>
            </a:r>
          </a:p>
          <a:p>
            <a:pPr lvl="1">
              <a:tabLst>
                <a:tab pos="798513" algn="l"/>
              </a:tabLst>
            </a:pPr>
            <a:r>
              <a:rPr lang="en-US" dirty="0"/>
              <a:t> </a:t>
            </a:r>
            <a:r>
              <a:rPr lang="en-US" dirty="0" smtClean="0"/>
              <a:t> Acts 11:24 – “good man, full of the Holy 	Spirit and faith”</a:t>
            </a:r>
          </a:p>
          <a:p>
            <a:r>
              <a:rPr lang="en-US" dirty="0" smtClean="0"/>
              <a:t> Barnabas Was a Leader Who Was Not Afraid to Stand Alone </a:t>
            </a:r>
          </a:p>
          <a:p>
            <a:pPr lvl="1"/>
            <a:r>
              <a:rPr lang="en-US" dirty="0"/>
              <a:t> </a:t>
            </a:r>
            <a:r>
              <a:rPr lang="en-US" dirty="0" smtClean="0"/>
              <a:t> Acts 9:27</a:t>
            </a:r>
          </a:p>
          <a:p>
            <a:pPr lvl="1"/>
            <a:r>
              <a:rPr lang="en-US" dirty="0"/>
              <a:t> </a:t>
            </a:r>
            <a:r>
              <a:rPr lang="en-US" dirty="0" smtClean="0"/>
              <a:t> Acts 15:37 – he was a man of determination</a:t>
            </a:r>
            <a:endParaRPr lang="en-US" dirty="0"/>
          </a:p>
        </p:txBody>
      </p:sp>
    </p:spTree>
    <p:extLst>
      <p:ext uri="{BB962C8B-B14F-4D97-AF65-F5344CB8AC3E}">
        <p14:creationId xmlns:p14="http://schemas.microsoft.com/office/powerpoint/2010/main" val="27618875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Barnabas</a:t>
            </a:r>
            <a:endParaRPr lang="en-US" dirty="0"/>
          </a:p>
        </p:txBody>
      </p:sp>
      <p:sp>
        <p:nvSpPr>
          <p:cNvPr id="3" name="Content Placeholder 2"/>
          <p:cNvSpPr>
            <a:spLocks noGrp="1"/>
          </p:cNvSpPr>
          <p:nvPr>
            <p:ph idx="1"/>
          </p:nvPr>
        </p:nvSpPr>
        <p:spPr/>
        <p:txBody>
          <a:bodyPr>
            <a:normAutofit/>
          </a:bodyPr>
          <a:lstStyle/>
          <a:p>
            <a:r>
              <a:rPr lang="en-US" dirty="0" smtClean="0"/>
              <a:t> He was among the first to devote himself to working among the Gentiles</a:t>
            </a:r>
          </a:p>
          <a:p>
            <a:pPr lvl="1"/>
            <a:r>
              <a:rPr lang="en-US" dirty="0"/>
              <a:t> </a:t>
            </a:r>
            <a:r>
              <a:rPr lang="en-US" dirty="0" smtClean="0"/>
              <a:t> Acts 11:20-23</a:t>
            </a:r>
          </a:p>
          <a:p>
            <a:r>
              <a:rPr lang="en-US" dirty="0" smtClean="0"/>
              <a:t> He had gone with Paul on the 1</a:t>
            </a:r>
            <a:r>
              <a:rPr lang="en-US" baseline="30000" dirty="0" smtClean="0"/>
              <a:t>st</a:t>
            </a:r>
            <a:r>
              <a:rPr lang="en-US" dirty="0" smtClean="0"/>
              <a:t> Missionary Journey Taking the Gospel to the Gentiles</a:t>
            </a:r>
          </a:p>
          <a:p>
            <a:pPr lvl="1"/>
            <a:r>
              <a:rPr lang="en-US" dirty="0"/>
              <a:t> </a:t>
            </a:r>
            <a:r>
              <a:rPr lang="en-US" dirty="0" smtClean="0"/>
              <a:t> Acts 13:46</a:t>
            </a:r>
          </a:p>
          <a:p>
            <a:pPr lvl="1"/>
            <a:r>
              <a:rPr lang="en-US" dirty="0"/>
              <a:t> </a:t>
            </a:r>
            <a:r>
              <a:rPr lang="en-US" dirty="0" smtClean="0"/>
              <a:t> Acts 15:12</a:t>
            </a:r>
            <a:endParaRPr lang="en-US" dirty="0"/>
          </a:p>
        </p:txBody>
      </p:sp>
    </p:spTree>
    <p:extLst>
      <p:ext uri="{BB962C8B-B14F-4D97-AF65-F5344CB8AC3E}">
        <p14:creationId xmlns:p14="http://schemas.microsoft.com/office/powerpoint/2010/main" val="40421440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396</TotalTime>
  <Words>2120</Words>
  <Application>Microsoft Macintosh PowerPoint</Application>
  <PresentationFormat>On-screen Show (4:3)</PresentationFormat>
  <Paragraphs>161</Paragraphs>
  <Slides>18</Slides>
  <Notes>12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PowerPoint Presentation</vt:lpstr>
      <vt:lpstr>There Are Many Sad Statements in the Bible </vt:lpstr>
      <vt:lpstr>“EVEN BARNABAS” </vt:lpstr>
      <vt:lpstr>“Even Barnabas…”</vt:lpstr>
      <vt:lpstr>The Background</vt:lpstr>
      <vt:lpstr>The Background</vt:lpstr>
      <vt:lpstr>“Even Barnabas…”</vt:lpstr>
      <vt:lpstr>Barnabas</vt:lpstr>
      <vt:lpstr>Barnabas</vt:lpstr>
      <vt:lpstr>“Even Barnabas…”</vt:lpstr>
      <vt:lpstr>“Even Barnabas Was Carried Away”</vt:lpstr>
      <vt:lpstr>“Even Barnabas Was Carried Away”</vt:lpstr>
      <vt:lpstr>“Even Barnabas Was Carried Away”</vt:lpstr>
      <vt:lpstr>“Even Barnabas Was Carried Away”</vt:lpstr>
      <vt:lpstr>“Even Barnabas Was Carried Away”</vt:lpstr>
      <vt:lpstr>“Even Barnabas Was Carried Away”</vt:lpstr>
      <vt:lpstr>“EVEN BARNABAS”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BARNABAS </dc:title>
  <dc:creator>mwebb4</dc:creator>
  <cp:lastModifiedBy>David Webb</cp:lastModifiedBy>
  <cp:revision>30</cp:revision>
  <dcterms:created xsi:type="dcterms:W3CDTF">2010-01-29T19:47:11Z</dcterms:created>
  <dcterms:modified xsi:type="dcterms:W3CDTF">2011-11-04T15:26:57Z</dcterms:modified>
</cp:coreProperties>
</file>