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1" r:id="rId6"/>
    <p:sldId id="264"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DDDDDD"/>
    <a:srgbClr val="5C3D1E"/>
    <a:srgbClr val="996633"/>
    <a:srgbClr val="004442"/>
    <a:srgbClr val="006666"/>
    <a:srgbClr val="740000"/>
    <a:srgbClr val="460000"/>
    <a:srgbClr val="800000"/>
    <a:srgbClr val="1F3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autoAdjust="0"/>
    <p:restoredTop sz="99828" autoAdjust="0"/>
  </p:normalViewPr>
  <p:slideViewPr>
    <p:cSldViewPr>
      <p:cViewPr varScale="1">
        <p:scale>
          <a:sx n="100" d="100"/>
          <a:sy n="100" d="100"/>
        </p:scale>
        <p:origin x="-132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3/10/18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3/10/18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3/10/18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3/10/18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3/10/18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3/10/18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3/10/18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96633"/>
            </a:gs>
            <a:gs pos="50000">
              <a:srgbClr val="5C3D1E"/>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3/10/18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44975"/>
            <a:ext cx="9144000" cy="1470025"/>
          </a:xfrm>
        </p:spPr>
        <p:txBody>
          <a:bodyPr>
            <a:noAutofit/>
          </a:bodyPr>
          <a:lstStyle/>
          <a:p>
            <a:r>
              <a:rPr lang="en-US" sz="7200" b="1" dirty="0" smtClean="0">
                <a:solidFill>
                  <a:srgbClr val="FFFF00"/>
                </a:solidFill>
                <a:effectLst>
                  <a:outerShdw blurRad="50800" dist="38100" dir="2700000" algn="tl" rotWithShape="0">
                    <a:schemeClr val="tx1">
                      <a:alpha val="43000"/>
                    </a:schemeClr>
                  </a:outerShdw>
                </a:effectLst>
              </a:rPr>
              <a:t>Why Are People Lost?</a:t>
            </a:r>
            <a:endParaRPr lang="en-US" sz="7200" b="1" dirty="0">
              <a:solidFill>
                <a:srgbClr val="FFFF00"/>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1371600" y="5715000"/>
            <a:ext cx="6400800" cy="1143000"/>
          </a:xfrm>
        </p:spPr>
        <p:txBody>
          <a:bodyPr>
            <a:normAutofit/>
          </a:bodyPr>
          <a:lstStyle/>
          <a:p>
            <a:r>
              <a:rPr lang="en-US" sz="4800" b="1" i="1" dirty="0" smtClean="0">
                <a:solidFill>
                  <a:schemeClr val="bg1"/>
                </a:solidFill>
                <a:effectLst>
                  <a:outerShdw blurRad="50800" dist="38100" dir="2700000" algn="tl" rotWithShape="0">
                    <a:schemeClr val="tx1">
                      <a:alpha val="43000"/>
                    </a:schemeClr>
                  </a:outerShdw>
                </a:effectLst>
              </a:rPr>
              <a:t>Matthew 9:35-38</a:t>
            </a:r>
            <a:endParaRPr lang="en-US" sz="4800" b="1" i="1" dirty="0">
              <a:solidFill>
                <a:schemeClr val="bg1"/>
              </a:solidFill>
              <a:effectLst>
                <a:outerShdw blurRad="50800" dist="38100" dir="2700000" algn="tl" rotWithShape="0">
                  <a:schemeClr val="tx1">
                    <a:alpha val="43000"/>
                  </a:schemeClr>
                </a:outerShdw>
              </a:effectLst>
            </a:endParaRPr>
          </a:p>
        </p:txBody>
      </p:sp>
      <p:pic>
        <p:nvPicPr>
          <p:cNvPr id="4" name="Picture 3" descr="Lost Soul 0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267200"/>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6633">
            <a:alpha val="30000"/>
          </a:srgbClr>
        </a:solidFill>
        <a:effectLst/>
      </p:bgPr>
    </p:bg>
    <p:spTree>
      <p:nvGrpSpPr>
        <p:cNvPr id="1" name=""/>
        <p:cNvGrpSpPr/>
        <p:nvPr/>
      </p:nvGrpSpPr>
      <p:grpSpPr>
        <a:xfrm>
          <a:off x="0" y="0"/>
          <a:ext cx="0" cy="0"/>
          <a:chOff x="0" y="0"/>
          <a:chExt cx="0" cy="0"/>
        </a:xfrm>
      </p:grpSpPr>
      <p:sp>
        <p:nvSpPr>
          <p:cNvPr id="5" name="TextBox 4"/>
          <p:cNvSpPr txBox="1"/>
          <p:nvPr/>
        </p:nvSpPr>
        <p:spPr>
          <a:xfrm>
            <a:off x="2590800" y="534412"/>
            <a:ext cx="6553200" cy="3046988"/>
          </a:xfrm>
          <a:prstGeom prst="rect">
            <a:avLst/>
          </a:prstGeom>
          <a:noFill/>
        </p:spPr>
        <p:txBody>
          <a:bodyPr wrap="square" rtlCol="0">
            <a:spAutoFit/>
          </a:bodyPr>
          <a:lstStyle/>
          <a:p>
            <a:r>
              <a:rPr lang="en-US" sz="2400" b="1" baseline="30000" dirty="0">
                <a:latin typeface="Times New Roman"/>
                <a:cs typeface="Times New Roman"/>
              </a:rPr>
              <a:t>12 </a:t>
            </a:r>
            <a:r>
              <a:rPr lang="en-US" sz="2400" dirty="0">
                <a:latin typeface="Times New Roman"/>
                <a:cs typeface="Times New Roman"/>
              </a:rPr>
              <a:t>“Is it nothing to you, all you who pass by? Behold and see if there is any sorrow like my sorrow, which has been brought on me, which the Lord has inflicted in the day of His fierce anger. </a:t>
            </a:r>
            <a:r>
              <a:rPr lang="en-US" sz="2400" b="1" baseline="30000" dirty="0">
                <a:latin typeface="Times New Roman"/>
                <a:cs typeface="Times New Roman"/>
              </a:rPr>
              <a:t>13 </a:t>
            </a:r>
            <a:r>
              <a:rPr lang="en-US" sz="2400" dirty="0">
                <a:latin typeface="Times New Roman"/>
                <a:cs typeface="Times New Roman"/>
              </a:rPr>
              <a:t>From above He has sent fire into my bones, and it overpowered them; He has spread a net for my feet and turned me back; He has made me desolate and faint all the day. </a:t>
            </a:r>
            <a:r>
              <a:rPr lang="en-US" sz="2400" b="1" baseline="30000" dirty="0">
                <a:latin typeface="Times New Roman"/>
                <a:cs typeface="Times New Roman"/>
              </a:rPr>
              <a:t>14 </a:t>
            </a:r>
            <a:r>
              <a:rPr lang="en-US" sz="2400" dirty="0">
                <a:latin typeface="Times New Roman"/>
                <a:cs typeface="Times New Roman"/>
              </a:rPr>
              <a:t>The yoke of my </a:t>
            </a:r>
            <a:r>
              <a:rPr lang="en-US" sz="2400" dirty="0" smtClean="0">
                <a:latin typeface="Times New Roman"/>
                <a:cs typeface="Times New Roman"/>
              </a:rPr>
              <a:t>transgressions</a:t>
            </a:r>
            <a:endParaRPr lang="en-US" sz="2400" dirty="0">
              <a:latin typeface="Times New Roman"/>
              <a:cs typeface="Times New Roman"/>
            </a:endParaRPr>
          </a:p>
        </p:txBody>
      </p:sp>
      <p:pic>
        <p:nvPicPr>
          <p:cNvPr id="6" name="Picture 5" descr="Jeremiah laments 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2667000" cy="3385839"/>
          </a:xfrm>
          <a:prstGeom prst="rect">
            <a:avLst/>
          </a:prstGeom>
        </p:spPr>
      </p:pic>
      <p:sp>
        <p:nvSpPr>
          <p:cNvPr id="7" name="TextBox 6"/>
          <p:cNvSpPr txBox="1"/>
          <p:nvPr/>
        </p:nvSpPr>
        <p:spPr>
          <a:xfrm>
            <a:off x="76200" y="3441680"/>
            <a:ext cx="9067800" cy="3416320"/>
          </a:xfrm>
          <a:prstGeom prst="rect">
            <a:avLst/>
          </a:prstGeom>
          <a:noFill/>
        </p:spPr>
        <p:txBody>
          <a:bodyPr wrap="square" rtlCol="0">
            <a:spAutoFit/>
          </a:bodyPr>
          <a:lstStyle/>
          <a:p>
            <a:r>
              <a:rPr lang="en-US" sz="2400" dirty="0">
                <a:latin typeface="Times New Roman"/>
                <a:cs typeface="Times New Roman"/>
              </a:rPr>
              <a:t>was bound; they were woven together by His hands, and thrust upon my neck. He made my strength fail; the Lord delivered me into the hands of those whom I am not able to withstand. </a:t>
            </a:r>
            <a:r>
              <a:rPr lang="en-US" sz="2400" b="1" baseline="30000" dirty="0">
                <a:latin typeface="Times New Roman"/>
                <a:cs typeface="Times New Roman"/>
              </a:rPr>
              <a:t>15 </a:t>
            </a:r>
            <a:r>
              <a:rPr lang="en-US" sz="2400" dirty="0">
                <a:latin typeface="Times New Roman"/>
                <a:cs typeface="Times New Roman"/>
              </a:rPr>
              <a:t>The Lord has trampled underfoot all my mighty men in my midst; He has called an assembly against me to crush my young men; the Lord trampled as in a winepress the virgin daughter of Judah. </a:t>
            </a:r>
            <a:r>
              <a:rPr lang="en-US" sz="2400" b="1" baseline="30000" dirty="0">
                <a:latin typeface="Times New Roman"/>
                <a:cs typeface="Times New Roman"/>
              </a:rPr>
              <a:t>16 </a:t>
            </a:r>
            <a:r>
              <a:rPr lang="en-US" sz="2400" dirty="0" smtClean="0">
                <a:latin typeface="Times New Roman"/>
                <a:cs typeface="Times New Roman"/>
              </a:rPr>
              <a:t>For </a:t>
            </a:r>
            <a:r>
              <a:rPr lang="en-US" sz="2400" dirty="0">
                <a:latin typeface="Times New Roman"/>
                <a:cs typeface="Times New Roman"/>
              </a:rPr>
              <a:t>these things I weep; my eye, my eye overflows with water; because the comforter, who should restore my life, is far from me. My children are desolate because the enemy prevailed.</a:t>
            </a:r>
            <a:r>
              <a:rPr lang="en-US" sz="2400" dirty="0" smtClean="0">
                <a:latin typeface="Times New Roman"/>
                <a:cs typeface="Times New Roman"/>
              </a:rPr>
              <a:t>”</a:t>
            </a:r>
            <a:endParaRPr lang="en-US" sz="2400" dirty="0">
              <a:latin typeface="Times New Roman"/>
              <a:cs typeface="Times New Roman"/>
            </a:endParaRPr>
          </a:p>
        </p:txBody>
      </p:sp>
      <p:sp>
        <p:nvSpPr>
          <p:cNvPr id="8" name="TextBox 7"/>
          <p:cNvSpPr txBox="1"/>
          <p:nvPr/>
        </p:nvSpPr>
        <p:spPr>
          <a:xfrm>
            <a:off x="2743200" y="0"/>
            <a:ext cx="6324600" cy="615553"/>
          </a:xfrm>
          <a:prstGeom prst="rect">
            <a:avLst/>
          </a:prstGeom>
          <a:noFill/>
        </p:spPr>
        <p:txBody>
          <a:bodyPr wrap="square" rtlCol="0">
            <a:spAutoFit/>
          </a:bodyPr>
          <a:lstStyle/>
          <a:p>
            <a:pPr algn="ctr"/>
            <a:r>
              <a:rPr lang="en-US" sz="3400" b="1" dirty="0" smtClean="0">
                <a:solidFill>
                  <a:srgbClr val="800000"/>
                </a:solidFill>
                <a:latin typeface="Times New Roman"/>
                <a:cs typeface="Times New Roman"/>
              </a:rPr>
              <a:t>Lamentations 1:12-16</a:t>
            </a:r>
            <a:endParaRPr lang="en-US" sz="3400" b="1" dirty="0">
              <a:solidFill>
                <a:srgbClr val="800000"/>
              </a:solidFill>
              <a:latin typeface="Times New Roman"/>
              <a:cs typeface="Times New Roman"/>
            </a:endParaRPr>
          </a:p>
        </p:txBody>
      </p:sp>
    </p:spTree>
    <p:extLst>
      <p:ext uri="{BB962C8B-B14F-4D97-AF65-F5344CB8AC3E}">
        <p14:creationId xmlns:p14="http://schemas.microsoft.com/office/powerpoint/2010/main" val="42508542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Matthew 9:35-38</a:t>
            </a:r>
            <a:endParaRPr lang="en-US" sz="4800"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228600" y="1295400"/>
            <a:ext cx="8839200" cy="5016757"/>
          </a:xfrm>
          <a:prstGeom prst="rect">
            <a:avLst/>
          </a:prstGeom>
          <a:noFill/>
        </p:spPr>
        <p:txBody>
          <a:bodyPr wrap="square" rtlCol="0">
            <a:spAutoFit/>
          </a:bodyPr>
          <a:lstStyle/>
          <a:p>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35 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Then Jesus went about all the cities and villages, teaching in their synagogues, preaching the gospel of the kingdom, and healing every sickness and every disease among the people.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36 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But when He saw the multitudes, He was moved with compassion for them, because they were weary and scattered, like sheep having no shepherd.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37 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Then He said to His disciples, “The harvest truly is plentiful, but the laborers are few.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38 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Therefore pray the Lord of the harvest to send out laborers into His harvest.” </a:t>
            </a: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14400"/>
          </a:xfrm>
        </p:spPr>
        <p:txBody>
          <a:bodyPr/>
          <a:lstStyle/>
          <a:p>
            <a:r>
              <a:rPr lang="en-US" b="1" dirty="0" smtClean="0">
                <a:solidFill>
                  <a:srgbClr val="FFFF00"/>
                </a:solidFill>
                <a:effectLst>
                  <a:outerShdw blurRad="50800" dist="38100" dir="2700000" algn="tl" rotWithShape="0">
                    <a:schemeClr val="tx1">
                      <a:alpha val="43000"/>
                    </a:schemeClr>
                  </a:outerShdw>
                </a:effectLst>
              </a:rPr>
              <a:t>Why Are People Lost?</a:t>
            </a:r>
            <a:endParaRPr lang="en-US"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0" y="838200"/>
            <a:ext cx="9296400" cy="5943600"/>
          </a:xfrm>
        </p:spPr>
        <p:txBody>
          <a:bodyPr>
            <a:normAutofit fontScale="92500"/>
          </a:bodyPr>
          <a:lstStyle/>
          <a:p>
            <a:pPr>
              <a:buClr>
                <a:srgbClr val="FFFF00"/>
              </a:buClr>
            </a:pPr>
            <a:r>
              <a:rPr lang="en-US" dirty="0" smtClean="0">
                <a:solidFill>
                  <a:schemeClr val="bg1"/>
                </a:solidFill>
                <a:effectLst>
                  <a:outerShdw blurRad="50800" dist="38100" dir="2700000" algn="tl" rotWithShape="0">
                    <a:schemeClr val="tx1">
                      <a:alpha val="43000"/>
                    </a:schemeClr>
                  </a:outerShdw>
                </a:effectLst>
              </a:rPr>
              <a:t>Not because they inherit sin from their forefathers</a:t>
            </a: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Ezek. 18:20</a:t>
            </a:r>
            <a:r>
              <a:rPr lang="en-US" dirty="0" smtClean="0">
                <a:solidFill>
                  <a:schemeClr val="bg1"/>
                </a:solidFill>
                <a:effectLst>
                  <a:outerShdw blurRad="50800" dist="38100" dir="2700000" algn="tl" rotWithShape="0">
                    <a:schemeClr val="tx1">
                      <a:alpha val="43000"/>
                    </a:schemeClr>
                  </a:outerShdw>
                </a:effectLst>
              </a:rPr>
              <a:t> Neither father or son inherit sins of the other</a:t>
            </a: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Deut. 24:16</a:t>
            </a:r>
            <a:r>
              <a:rPr lang="en-US" dirty="0" smtClean="0">
                <a:solidFill>
                  <a:schemeClr val="bg1"/>
                </a:solidFill>
                <a:effectLst>
                  <a:outerShdw blurRad="50800" dist="38100" dir="2700000" algn="tl" rotWithShape="0">
                    <a:schemeClr val="tx1">
                      <a:alpha val="43000"/>
                    </a:schemeClr>
                  </a:outerShdw>
                </a:effectLst>
              </a:rPr>
              <a:t>  Neither father or son put to death for other’s sin</a:t>
            </a: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Jer.</a:t>
            </a:r>
            <a:r>
              <a:rPr lang="en-US" sz="2200" b="1" i="1" dirty="0" smtClean="0">
                <a:solidFill>
                  <a:srgbClr val="FFFF66"/>
                </a:solidFill>
                <a:effectLst>
                  <a:outerShdw blurRad="50800" dist="38100" dir="2700000" algn="tl" rotWithShape="0">
                    <a:schemeClr val="tx1">
                      <a:alpha val="43000"/>
                    </a:schemeClr>
                  </a:outerShdw>
                </a:effectLst>
              </a:rPr>
              <a:t> </a:t>
            </a:r>
            <a:r>
              <a:rPr lang="en-US" b="1" i="1" dirty="0" smtClean="0">
                <a:solidFill>
                  <a:srgbClr val="FFFF66"/>
                </a:solidFill>
                <a:effectLst>
                  <a:outerShdw blurRad="50800" dist="38100" dir="2700000" algn="tl" rotWithShape="0">
                    <a:schemeClr val="tx1">
                      <a:alpha val="43000"/>
                    </a:schemeClr>
                  </a:outerShdw>
                </a:effectLst>
              </a:rPr>
              <a:t>31:29-30</a:t>
            </a:r>
            <a:r>
              <a:rPr lang="en-US" sz="1700" dirty="0" smtClean="0">
                <a:solidFill>
                  <a:schemeClr val="bg1"/>
                </a:solidFill>
                <a:effectLst>
                  <a:outerShdw blurRad="50800" dist="38100" dir="2700000" algn="tl" rotWithShape="0">
                    <a:schemeClr val="tx1">
                      <a:alpha val="43000"/>
                    </a:schemeClr>
                  </a:outerShdw>
                </a:effectLst>
              </a:rPr>
              <a:t>  </a:t>
            </a:r>
            <a:r>
              <a:rPr lang="en-US" dirty="0" smtClean="0">
                <a:solidFill>
                  <a:schemeClr val="bg1"/>
                </a:solidFill>
                <a:effectLst>
                  <a:outerShdw blurRad="50800" dist="38100" dir="2700000" algn="tl" rotWithShape="0">
                    <a:schemeClr val="tx1">
                      <a:alpha val="43000"/>
                    </a:schemeClr>
                  </a:outerShdw>
                </a:effectLst>
              </a:rPr>
              <a:t>False parable: “Fathers have eaten sour grapes…</a:t>
            </a: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Rom. 3:9-12</a:t>
            </a:r>
            <a:r>
              <a:rPr lang="en-US" dirty="0" smtClean="0">
                <a:solidFill>
                  <a:schemeClr val="bg1"/>
                </a:solidFill>
                <a:effectLst>
                  <a:outerShdw blurRad="50800" dist="38100" dir="2700000" algn="tl" rotWithShape="0">
                    <a:schemeClr val="tx1">
                      <a:alpha val="43000"/>
                    </a:schemeClr>
                  </a:outerShdw>
                </a:effectLst>
              </a:rPr>
              <a:t>  “</a:t>
            </a:r>
            <a:r>
              <a:rPr lang="en-US" sz="1900" dirty="0" smtClean="0">
                <a:solidFill>
                  <a:schemeClr val="bg1"/>
                </a:solidFill>
                <a:effectLst>
                  <a:outerShdw blurRad="50800" dist="38100" dir="2700000" algn="tl" rotWithShape="0">
                    <a:schemeClr val="tx1">
                      <a:alpha val="43000"/>
                    </a:schemeClr>
                  </a:outerShdw>
                </a:effectLst>
              </a:rPr>
              <a:t>…</a:t>
            </a:r>
            <a:r>
              <a:rPr lang="en-US" dirty="0" smtClean="0">
                <a:solidFill>
                  <a:schemeClr val="bg1"/>
                </a:solidFill>
                <a:effectLst>
                  <a:outerShdw blurRad="50800" dist="38100" dir="2700000" algn="tl" rotWithShape="0">
                    <a:schemeClr val="tx1">
                      <a:alpha val="43000"/>
                    </a:schemeClr>
                  </a:outerShdw>
                </a:effectLst>
              </a:rPr>
              <a:t> have all turned aside</a:t>
            </a:r>
            <a:r>
              <a:rPr lang="en-US" sz="1900" dirty="0" smtClean="0">
                <a:solidFill>
                  <a:schemeClr val="bg1"/>
                </a:solidFill>
                <a:effectLst>
                  <a:outerShdw blurRad="50800" dist="38100" dir="2700000" algn="tl" rotWithShape="0">
                    <a:schemeClr val="tx1">
                      <a:alpha val="43000"/>
                    </a:schemeClr>
                  </a:outerShdw>
                </a:effectLst>
              </a:rPr>
              <a:t>… </a:t>
            </a:r>
            <a:r>
              <a:rPr lang="en-US" dirty="0" smtClean="0">
                <a:solidFill>
                  <a:schemeClr val="bg1"/>
                </a:solidFill>
                <a:effectLst>
                  <a:outerShdw blurRad="50800" dist="38100" dir="2700000" algn="tl" rotWithShape="0">
                    <a:schemeClr val="tx1">
                      <a:alpha val="43000"/>
                    </a:schemeClr>
                  </a:outerShdw>
                </a:effectLst>
              </a:rPr>
              <a:t>become unprofitable”</a:t>
            </a:r>
          </a:p>
          <a:p>
            <a:pPr>
              <a:buClr>
                <a:srgbClr val="FFFF00"/>
              </a:buClr>
            </a:pPr>
            <a:r>
              <a:rPr lang="en-US" dirty="0" smtClean="0">
                <a:solidFill>
                  <a:schemeClr val="bg1"/>
                </a:solidFill>
                <a:effectLst>
                  <a:outerShdw blurRad="50800" dist="38100" dir="2700000" algn="tl" rotWithShape="0">
                    <a:schemeClr val="tx1">
                      <a:alpha val="43000"/>
                    </a:schemeClr>
                  </a:outerShdw>
                </a:effectLst>
              </a:rPr>
              <a:t>Not because God wants them to be lost</a:t>
            </a: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2 Pet. 3:9</a:t>
            </a:r>
            <a:r>
              <a:rPr lang="en-US" dirty="0" smtClean="0">
                <a:solidFill>
                  <a:schemeClr val="bg1"/>
                </a:solidFill>
                <a:effectLst>
                  <a:outerShdw blurRad="50800" dist="38100" dir="2700000" algn="tl" rotWithShape="0">
                    <a:schemeClr val="tx1">
                      <a:alpha val="43000"/>
                    </a:schemeClr>
                  </a:outerShdw>
                </a:effectLst>
              </a:rPr>
              <a:t>  God does not will or desire that anyone be lost</a:t>
            </a: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1 Tim. 2:3-4</a:t>
            </a:r>
            <a:r>
              <a:rPr lang="en-US" dirty="0" smtClean="0">
                <a:solidFill>
                  <a:schemeClr val="bg1"/>
                </a:solidFill>
                <a:effectLst>
                  <a:outerShdw blurRad="50800" dist="38100" dir="2700000" algn="tl" rotWithShape="0">
                    <a:schemeClr val="tx1">
                      <a:alpha val="43000"/>
                    </a:schemeClr>
                  </a:outerShdw>
                </a:effectLst>
              </a:rPr>
              <a:t>  Desires all to be saved &amp; come to know truth</a:t>
            </a:r>
          </a:p>
          <a:p>
            <a:pPr lvl="1">
              <a:buClr>
                <a:schemeClr val="bg1"/>
              </a:buClr>
            </a:pPr>
            <a:r>
              <a:rPr lang="en-US" b="1" i="1" dirty="0" smtClean="0">
                <a:solidFill>
                  <a:srgbClr val="FFFF66"/>
                </a:solidFill>
                <a:effectLst>
                  <a:outerShdw blurRad="50800" dist="38100" dir="2700000" algn="tl" rotWithShape="0">
                    <a:schemeClr val="tx1">
                      <a:alpha val="43000"/>
                    </a:schemeClr>
                  </a:outerShdw>
                </a:effectLst>
              </a:rPr>
              <a:t>Acts 10:34-35</a:t>
            </a:r>
            <a:r>
              <a:rPr lang="en-US" sz="2200" dirty="0" smtClean="0">
                <a:solidFill>
                  <a:schemeClr val="bg1"/>
                </a:solidFill>
                <a:effectLst>
                  <a:outerShdw blurRad="50800" dist="38100" dir="2700000" algn="tl" rotWithShape="0">
                    <a:schemeClr val="tx1">
                      <a:alpha val="43000"/>
                    </a:schemeClr>
                  </a:outerShdw>
                </a:effectLst>
              </a:rPr>
              <a:t>  </a:t>
            </a:r>
            <a:r>
              <a:rPr lang="en-US" dirty="0" smtClean="0">
                <a:solidFill>
                  <a:schemeClr val="bg1"/>
                </a:solidFill>
                <a:effectLst>
                  <a:outerShdw blurRad="50800" dist="38100" dir="2700000" algn="tl" rotWithShape="0">
                    <a:schemeClr val="tx1">
                      <a:alpha val="43000"/>
                    </a:schemeClr>
                  </a:outerShdw>
                </a:effectLst>
              </a:rPr>
              <a:t>God shows no partiality - no respect of persons</a:t>
            </a:r>
          </a:p>
          <a:p>
            <a:pPr>
              <a:buClr>
                <a:srgbClr val="FFFF00"/>
              </a:buClr>
            </a:pPr>
            <a:r>
              <a:rPr lang="en-US" dirty="0" smtClean="0">
                <a:solidFill>
                  <a:schemeClr val="bg1"/>
                </a:solidFill>
                <a:effectLst>
                  <a:outerShdw blurRad="50800" dist="38100" dir="2700000" algn="tl" rotWithShape="0">
                    <a:schemeClr val="tx1">
                      <a:alpha val="43000"/>
                    </a:schemeClr>
                  </a:outerShdw>
                </a:effectLst>
              </a:rPr>
              <a:t>Not because the gospel has no power</a:t>
            </a:r>
          </a:p>
          <a:p>
            <a:pPr lvl="1">
              <a:buClr>
                <a:srgbClr val="FFFF00"/>
              </a:buClr>
            </a:pPr>
            <a:r>
              <a:rPr lang="en-US" b="1" i="1" dirty="0" smtClean="0">
                <a:solidFill>
                  <a:srgbClr val="FFFF66"/>
                </a:solidFill>
                <a:effectLst>
                  <a:outerShdw blurRad="50800" dist="38100" dir="2700000" algn="tl" rotWithShape="0">
                    <a:schemeClr val="tx1">
                      <a:alpha val="43000"/>
                    </a:schemeClr>
                  </a:outerShdw>
                </a:effectLst>
              </a:rPr>
              <a:t>Rom. 1:</a:t>
            </a:r>
            <a:r>
              <a:rPr lang="en-US" b="1" i="1" dirty="0" smtClean="0">
                <a:solidFill>
                  <a:srgbClr val="FFFF66"/>
                </a:solidFill>
                <a:effectLst>
                  <a:outerShdw blurRad="50800" dist="38100" dir="2700000" algn="tl" rotWithShape="0">
                    <a:schemeClr val="tx1">
                      <a:alpha val="43000"/>
                    </a:schemeClr>
                  </a:outerShdw>
                </a:effectLst>
              </a:rPr>
              <a:t>16-</a:t>
            </a:r>
            <a:r>
              <a:rPr lang="en-US" b="1" i="1" dirty="0" smtClean="0">
                <a:solidFill>
                  <a:srgbClr val="FFFF66"/>
                </a:solidFill>
                <a:effectLst>
                  <a:outerShdw blurRad="50800" dist="38100" dir="2700000" algn="tl" rotWithShape="0">
                    <a:schemeClr val="tx1">
                      <a:alpha val="43000"/>
                    </a:schemeClr>
                  </a:outerShdw>
                </a:effectLst>
              </a:rPr>
              <a:t>17</a:t>
            </a:r>
            <a:r>
              <a:rPr lang="en-US" dirty="0" smtClean="0">
                <a:solidFill>
                  <a:schemeClr val="bg1"/>
                </a:solidFill>
                <a:effectLst>
                  <a:outerShdw blurRad="50800" dist="38100" dir="2700000" algn="tl" rotWithShape="0">
                    <a:schemeClr val="tx1">
                      <a:alpha val="43000"/>
                    </a:schemeClr>
                  </a:outerShdw>
                </a:effectLst>
              </a:rPr>
              <a:t>  Gospel is God’s power to save all</a:t>
            </a:r>
          </a:p>
          <a:p>
            <a:pPr lvl="1">
              <a:buClr>
                <a:srgbClr val="FFFF00"/>
              </a:buClr>
            </a:pPr>
            <a:r>
              <a:rPr lang="en-US" b="1" i="1" dirty="0" smtClean="0">
                <a:solidFill>
                  <a:srgbClr val="FFFF66"/>
                </a:solidFill>
                <a:effectLst>
                  <a:outerShdw blurRad="50800" dist="38100" dir="2700000" algn="tl" rotWithShape="0">
                    <a:schemeClr val="tx1">
                      <a:alpha val="43000"/>
                    </a:schemeClr>
                  </a:outerShdw>
                </a:effectLst>
              </a:rPr>
              <a:t>1 Cor. 1:21-</a:t>
            </a:r>
            <a:r>
              <a:rPr lang="en-US" b="1" i="1" dirty="0" smtClean="0">
                <a:solidFill>
                  <a:srgbClr val="FFFF66"/>
                </a:solidFill>
                <a:effectLst>
                  <a:outerShdw blurRad="50800" dist="38100" dir="2700000" algn="tl" rotWithShape="0">
                    <a:schemeClr val="tx1">
                      <a:alpha val="43000"/>
                    </a:schemeClr>
                  </a:outerShdw>
                </a:effectLst>
              </a:rPr>
              <a:t>24</a:t>
            </a:r>
            <a:r>
              <a:rPr lang="en-US" dirty="0" smtClean="0">
                <a:solidFill>
                  <a:schemeClr val="bg1"/>
                </a:solidFill>
                <a:effectLst>
                  <a:outerShdw blurRad="50800" dist="38100" dir="2700000" algn="tl" rotWithShape="0">
                    <a:schemeClr val="tx1">
                      <a:alpha val="43000"/>
                    </a:schemeClr>
                  </a:outerShdw>
                </a:effectLst>
              </a:rPr>
              <a:t>  </a:t>
            </a:r>
            <a:r>
              <a:rPr lang="en-US" dirty="0" smtClean="0">
                <a:solidFill>
                  <a:schemeClr val="bg1"/>
                </a:solidFill>
                <a:effectLst>
                  <a:outerShdw blurRad="50800" dist="38100" dir="2700000" algn="tl" rotWithShape="0">
                    <a:schemeClr val="tx1">
                      <a:alpha val="43000"/>
                    </a:schemeClr>
                  </a:outerShdw>
                </a:effectLst>
              </a:rPr>
              <a:t>Gospel is wisdom &amp; power of God to save</a:t>
            </a:r>
            <a:endParaRPr lang="en-US"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a:bodyPr>
          <a:lstStyle/>
          <a:p>
            <a:r>
              <a:rPr lang="en-US" sz="6000" b="1" dirty="0" smtClean="0">
                <a:solidFill>
                  <a:srgbClr val="FFFF00"/>
                </a:solidFill>
                <a:effectLst>
                  <a:outerShdw blurRad="50800" dist="38100" dir="2700000" algn="tl" rotWithShape="0">
                    <a:schemeClr val="tx1">
                      <a:alpha val="43000"/>
                    </a:schemeClr>
                  </a:outerShdw>
                </a:effectLst>
              </a:rPr>
              <a:t>People Are Lost Because…</a:t>
            </a:r>
            <a:endParaRPr lang="en-US" sz="6000" b="1" dirty="0">
              <a:solidFill>
                <a:srgbClr val="FFFF00"/>
              </a:solidFill>
              <a:effectLst>
                <a:outerShdw blurRad="50800" dist="38100" dir="2700000" algn="tl" rotWithShape="0">
                  <a:schemeClr val="tx1">
                    <a:alpha val="43000"/>
                  </a:schemeClr>
                </a:outerShdw>
              </a:effectLst>
            </a:endParaRPr>
          </a:p>
        </p:txBody>
      </p:sp>
      <p:sp>
        <p:nvSpPr>
          <p:cNvPr id="3" name="Content Placeholder 2"/>
          <p:cNvSpPr>
            <a:spLocks noGrp="1"/>
          </p:cNvSpPr>
          <p:nvPr>
            <p:ph idx="1"/>
          </p:nvPr>
        </p:nvSpPr>
        <p:spPr>
          <a:xfrm>
            <a:off x="457200" y="1676401"/>
            <a:ext cx="8305800" cy="3428999"/>
          </a:xfrm>
        </p:spPr>
        <p:txBody>
          <a:bodyPr>
            <a:normAutofit/>
          </a:bodyPr>
          <a:lstStyle/>
          <a:p>
            <a:pPr marL="0" indent="0">
              <a:buNone/>
            </a:pPr>
            <a:r>
              <a:rPr lang="en-US" sz="3600" b="1" dirty="0">
                <a:solidFill>
                  <a:schemeClr val="bg1"/>
                </a:solidFill>
                <a:effectLst>
                  <a:outerShdw blurRad="50800" dist="38100" dir="2700000" algn="tl" rotWithShape="0">
                    <a:schemeClr val="tx1">
                      <a:alpha val="43000"/>
                    </a:schemeClr>
                  </a:outerShdw>
                </a:effectLst>
              </a:rPr>
              <a:t>Behold, the Lord’s hand is not shortened, that it cannot save; nor His ear heavy, that it cannot hear. But your iniquities </a:t>
            </a:r>
            <a:r>
              <a:rPr lang="en-US" sz="3600" b="1" dirty="0" smtClean="0">
                <a:solidFill>
                  <a:schemeClr val="bg1"/>
                </a:solidFill>
                <a:effectLst>
                  <a:outerShdw blurRad="50800" dist="38100" dir="2700000" algn="tl" rotWithShape="0">
                    <a:schemeClr val="tx1">
                      <a:alpha val="43000"/>
                    </a:schemeClr>
                  </a:outerShdw>
                </a:effectLst>
              </a:rPr>
              <a:t>have separated you </a:t>
            </a:r>
            <a:r>
              <a:rPr lang="en-US" sz="3600" b="1" dirty="0">
                <a:solidFill>
                  <a:schemeClr val="bg1"/>
                </a:solidFill>
                <a:effectLst>
                  <a:outerShdw blurRad="50800" dist="38100" dir="2700000" algn="tl" rotWithShape="0">
                    <a:schemeClr val="tx1">
                      <a:alpha val="43000"/>
                    </a:schemeClr>
                  </a:outerShdw>
                </a:effectLst>
              </a:rPr>
              <a:t>from your God; and your sins </a:t>
            </a:r>
            <a:r>
              <a:rPr lang="en-US" sz="3600" b="1" dirty="0" smtClean="0">
                <a:solidFill>
                  <a:schemeClr val="bg1"/>
                </a:solidFill>
                <a:effectLst>
                  <a:outerShdw blurRad="50800" dist="38100" dir="2700000" algn="tl" rotWithShape="0">
                    <a:schemeClr val="tx1">
                      <a:alpha val="43000"/>
                    </a:schemeClr>
                  </a:outerShdw>
                </a:effectLst>
              </a:rPr>
              <a:t>have hidden His face from </a:t>
            </a:r>
            <a:r>
              <a:rPr lang="en-US" sz="3600" b="1" dirty="0">
                <a:solidFill>
                  <a:schemeClr val="bg1"/>
                </a:solidFill>
                <a:effectLst>
                  <a:outerShdw blurRad="50800" dist="38100" dir="2700000" algn="tl" rotWithShape="0">
                    <a:schemeClr val="tx1">
                      <a:alpha val="43000"/>
                    </a:schemeClr>
                  </a:outerShdw>
                </a:effectLst>
              </a:rPr>
              <a:t>you, so that He will not </a:t>
            </a:r>
            <a:r>
              <a:rPr lang="en-US" sz="3600" b="1" dirty="0" smtClean="0">
                <a:solidFill>
                  <a:schemeClr val="bg1"/>
                </a:solidFill>
                <a:effectLst>
                  <a:outerShdw blurRad="50800" dist="38100" dir="2700000" algn="tl" rotWithShape="0">
                    <a:schemeClr val="tx1">
                      <a:alpha val="43000"/>
                    </a:schemeClr>
                  </a:outerShdw>
                </a:effectLst>
              </a:rPr>
              <a:t>hear </a:t>
            </a:r>
            <a:r>
              <a:rPr lang="en-US" sz="3600" b="1" i="1" dirty="0" smtClean="0">
                <a:solidFill>
                  <a:schemeClr val="bg1"/>
                </a:solidFill>
                <a:effectLst>
                  <a:outerShdw blurRad="50800" dist="38100" dir="2700000" algn="tl" rotWithShape="0">
                    <a:schemeClr val="tx1">
                      <a:alpha val="43000"/>
                    </a:schemeClr>
                  </a:outerShdw>
                </a:effectLst>
              </a:rPr>
              <a:t>(</a:t>
            </a:r>
            <a:r>
              <a:rPr lang="en-US" sz="3600" b="1" i="1" dirty="0" smtClean="0">
                <a:solidFill>
                  <a:srgbClr val="FFFF66"/>
                </a:solidFill>
                <a:effectLst>
                  <a:outerShdw blurRad="50800" dist="38100" dir="2700000" algn="tl" rotWithShape="0">
                    <a:schemeClr val="tx1">
                      <a:alpha val="43000"/>
                    </a:schemeClr>
                  </a:outerShdw>
                </a:effectLst>
              </a:rPr>
              <a:t>Isa. 59:1-2</a:t>
            </a:r>
            <a:r>
              <a:rPr lang="en-US" sz="3600" b="1" i="1" dirty="0" smtClean="0">
                <a:solidFill>
                  <a:schemeClr val="bg1"/>
                </a:solidFill>
                <a:effectLst>
                  <a:outerShdw blurRad="50800" dist="38100" dir="2700000" algn="tl" rotWithShape="0">
                    <a:schemeClr val="tx1">
                      <a:alpha val="43000"/>
                    </a:schemeClr>
                  </a:outerShdw>
                </a:effectLst>
              </a:rPr>
              <a:t>)</a:t>
            </a:r>
            <a:r>
              <a:rPr lang="en-US" sz="3600" b="1" dirty="0" smtClean="0">
                <a:solidFill>
                  <a:schemeClr val="bg1"/>
                </a:solidFill>
                <a:effectLst>
                  <a:outerShdw blurRad="50800" dist="38100" dir="2700000" algn="tl" rotWithShape="0">
                    <a:schemeClr val="tx1">
                      <a:alpha val="43000"/>
                    </a:schemeClr>
                  </a:outerShdw>
                </a:effectLst>
              </a:rPr>
              <a:t>. </a:t>
            </a:r>
            <a:endParaRPr lang="en-US" sz="3600" b="1" dirty="0">
              <a:solidFill>
                <a:schemeClr val="bg1"/>
              </a:solidFill>
              <a:effectLst>
                <a:outerShdw blurRad="50800" dist="38100" dir="2700000" algn="tl" rotWithShape="0">
                  <a:schemeClr val="tx1">
                    <a:alpha val="43000"/>
                  </a:schemeClr>
                </a:outerShdw>
              </a:effectLst>
            </a:endParaRPr>
          </a:p>
        </p:txBody>
      </p:sp>
      <p:sp>
        <p:nvSpPr>
          <p:cNvPr id="4" name="TextBox 3"/>
          <p:cNvSpPr txBox="1"/>
          <p:nvPr/>
        </p:nvSpPr>
        <p:spPr>
          <a:xfrm>
            <a:off x="0" y="5355104"/>
            <a:ext cx="9144000" cy="1015663"/>
          </a:xfrm>
          <a:prstGeom prst="rect">
            <a:avLst/>
          </a:prstGeom>
          <a:noFill/>
        </p:spPr>
        <p:txBody>
          <a:bodyPr wrap="square" rtlCol="0" anchor="ctr">
            <a:spAutoFit/>
          </a:bodyPr>
          <a:lstStyle/>
          <a:p>
            <a:pPr algn="ctr"/>
            <a:r>
              <a:rPr lang="en-US" sz="6000" b="1" i="1" dirty="0" smtClean="0">
                <a:solidFill>
                  <a:srgbClr val="FFFF00"/>
                </a:solidFill>
                <a:effectLst>
                  <a:outerShdw blurRad="50800" dist="38100" dir="2700000" algn="tl" rotWithShape="0">
                    <a:schemeClr val="tx1">
                      <a:alpha val="43000"/>
                    </a:schemeClr>
                  </a:outerShdw>
                </a:effectLst>
                <a:latin typeface="Times New Roman"/>
                <a:cs typeface="Times New Roman"/>
              </a:rPr>
              <a:t>… of Their Own </a:t>
            </a:r>
            <a:r>
              <a:rPr lang="en-US" sz="6000" b="1" i="1" dirty="0" smtClean="0">
                <a:solidFill>
                  <a:srgbClr val="FFFF00"/>
                </a:solidFill>
                <a:effectLst>
                  <a:outerShdw blurRad="50800" dist="38100" dir="2700000" algn="tl" rotWithShape="0">
                    <a:schemeClr val="tx1">
                      <a:alpha val="43000"/>
                    </a:schemeClr>
                  </a:outerShdw>
                </a:effectLst>
                <a:latin typeface="Times New Roman"/>
                <a:cs typeface="Times New Roman"/>
              </a:rPr>
              <a:t>Sins</a:t>
            </a:r>
            <a:endParaRPr lang="en-US" sz="6000" b="1" i="1" dirty="0">
              <a:solidFill>
                <a:srgbClr val="FFFF00"/>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17736370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normAutofit/>
          </a:bodyPr>
          <a:lstStyle/>
          <a:p>
            <a:r>
              <a:rPr lang="en-US" sz="6000" b="1" dirty="0" smtClean="0">
                <a:solidFill>
                  <a:srgbClr val="FFFF00"/>
                </a:solidFill>
                <a:effectLst>
                  <a:outerShdw blurRad="50800" dist="38100" dir="2700000" algn="tl" rotWithShape="0">
                    <a:schemeClr val="tx1">
                      <a:alpha val="43000"/>
                    </a:schemeClr>
                  </a:outerShdw>
                </a:effectLst>
              </a:rPr>
              <a:t>People Are Lost Because…</a:t>
            </a:r>
            <a:endParaRPr lang="en-US" sz="6000" b="1" dirty="0">
              <a:solidFill>
                <a:srgbClr val="FFFF00"/>
              </a:solidFill>
              <a:effectLst>
                <a:outerShdw blurRad="50800" dist="38100" dir="2700000" algn="tl" rotWithShape="0">
                  <a:schemeClr val="tx1">
                    <a:alpha val="43000"/>
                  </a:schemeClr>
                </a:outerShdw>
              </a:effectLst>
            </a:endParaRPr>
          </a:p>
        </p:txBody>
      </p:sp>
      <p:sp>
        <p:nvSpPr>
          <p:cNvPr id="3" name="Content Placeholder 2"/>
          <p:cNvSpPr>
            <a:spLocks noGrp="1"/>
          </p:cNvSpPr>
          <p:nvPr>
            <p:ph idx="1"/>
          </p:nvPr>
        </p:nvSpPr>
        <p:spPr>
          <a:xfrm>
            <a:off x="228600" y="1676401"/>
            <a:ext cx="8763000" cy="1447799"/>
          </a:xfrm>
        </p:spPr>
        <p:txBody>
          <a:bodyPr>
            <a:normAutofit/>
          </a:bodyPr>
          <a:lstStyle/>
          <a:p>
            <a:pPr marL="0" indent="0">
              <a:buNone/>
            </a:pPr>
            <a:r>
              <a:rPr lang="en-US" sz="3600" b="1" dirty="0" smtClean="0">
                <a:solidFill>
                  <a:schemeClr val="bg1"/>
                </a:solidFill>
                <a:effectLst>
                  <a:outerShdw blurRad="50800" dist="38100" dir="2700000" algn="tl" rotWithShape="0">
                    <a:schemeClr val="tx1">
                      <a:alpha val="43000"/>
                    </a:schemeClr>
                  </a:outerShdw>
                </a:effectLst>
              </a:rPr>
              <a:t>For all have sinned and fall short of the glory of God </a:t>
            </a:r>
            <a:r>
              <a:rPr lang="en-US" sz="3600" b="1" i="1" dirty="0" smtClean="0">
                <a:solidFill>
                  <a:schemeClr val="bg1"/>
                </a:solidFill>
                <a:effectLst>
                  <a:outerShdw blurRad="50800" dist="38100" dir="2700000" algn="tl" rotWithShape="0">
                    <a:schemeClr val="tx1">
                      <a:alpha val="43000"/>
                    </a:schemeClr>
                  </a:outerShdw>
                </a:effectLst>
              </a:rPr>
              <a:t>(</a:t>
            </a:r>
            <a:r>
              <a:rPr lang="en-US" sz="3600" b="1" i="1" dirty="0" smtClean="0">
                <a:solidFill>
                  <a:srgbClr val="FFFF66"/>
                </a:solidFill>
                <a:effectLst>
                  <a:outerShdw blurRad="50800" dist="38100" dir="2700000" algn="tl" rotWithShape="0">
                    <a:schemeClr val="tx1">
                      <a:alpha val="43000"/>
                    </a:schemeClr>
                  </a:outerShdw>
                </a:effectLst>
              </a:rPr>
              <a:t>Rom. 3:23</a:t>
            </a:r>
            <a:r>
              <a:rPr lang="en-US" sz="3600" b="1" i="1" dirty="0" smtClean="0">
                <a:solidFill>
                  <a:schemeClr val="bg1"/>
                </a:solidFill>
                <a:effectLst>
                  <a:outerShdw blurRad="50800" dist="38100" dir="2700000" algn="tl" rotWithShape="0">
                    <a:schemeClr val="tx1">
                      <a:alpha val="43000"/>
                    </a:schemeClr>
                  </a:outerShdw>
                </a:effectLst>
              </a:rPr>
              <a:t>)</a:t>
            </a:r>
            <a:r>
              <a:rPr lang="en-US" sz="3600" b="1" dirty="0" smtClean="0">
                <a:solidFill>
                  <a:schemeClr val="bg1"/>
                </a:solidFill>
                <a:effectLst>
                  <a:outerShdw blurRad="50800" dist="38100" dir="2700000" algn="tl" rotWithShape="0">
                    <a:schemeClr val="tx1">
                      <a:alpha val="43000"/>
                    </a:schemeClr>
                  </a:outerShdw>
                </a:effectLst>
              </a:rPr>
              <a:t>. </a:t>
            </a:r>
            <a:endParaRPr lang="en-US" sz="3600" b="1" dirty="0">
              <a:solidFill>
                <a:schemeClr val="bg1"/>
              </a:solidFill>
              <a:effectLst>
                <a:outerShdw blurRad="50800" dist="38100" dir="2700000" algn="tl" rotWithShape="0">
                  <a:schemeClr val="tx1">
                    <a:alpha val="43000"/>
                  </a:schemeClr>
                </a:outerShdw>
              </a:effectLst>
            </a:endParaRPr>
          </a:p>
        </p:txBody>
      </p:sp>
      <p:sp>
        <p:nvSpPr>
          <p:cNvPr id="4" name="TextBox 3"/>
          <p:cNvSpPr txBox="1"/>
          <p:nvPr/>
        </p:nvSpPr>
        <p:spPr>
          <a:xfrm>
            <a:off x="0" y="5355104"/>
            <a:ext cx="9144000" cy="1015663"/>
          </a:xfrm>
          <a:prstGeom prst="rect">
            <a:avLst/>
          </a:prstGeom>
          <a:noFill/>
        </p:spPr>
        <p:txBody>
          <a:bodyPr wrap="square" rtlCol="0" anchor="ctr">
            <a:spAutoFit/>
          </a:bodyPr>
          <a:lstStyle/>
          <a:p>
            <a:pPr algn="ctr"/>
            <a:r>
              <a:rPr lang="en-US" sz="6000" b="1" i="1" dirty="0" smtClean="0">
                <a:solidFill>
                  <a:srgbClr val="FFFF00"/>
                </a:solidFill>
                <a:effectLst>
                  <a:outerShdw blurRad="50800" dist="38100" dir="2700000" algn="tl" rotWithShape="0">
                    <a:schemeClr val="tx1">
                      <a:alpha val="43000"/>
                    </a:schemeClr>
                  </a:outerShdw>
                </a:effectLst>
                <a:latin typeface="Times New Roman"/>
                <a:cs typeface="Times New Roman"/>
              </a:rPr>
              <a:t>… of Their Own </a:t>
            </a:r>
            <a:r>
              <a:rPr lang="en-US" sz="6000" b="1" i="1" dirty="0" smtClean="0">
                <a:solidFill>
                  <a:srgbClr val="FFFF00"/>
                </a:solidFill>
                <a:effectLst>
                  <a:outerShdw blurRad="50800" dist="38100" dir="2700000" algn="tl" rotWithShape="0">
                    <a:schemeClr val="tx1">
                      <a:alpha val="43000"/>
                    </a:schemeClr>
                  </a:outerShdw>
                </a:effectLst>
                <a:latin typeface="Times New Roman"/>
                <a:cs typeface="Times New Roman"/>
              </a:rPr>
              <a:t>Sins</a:t>
            </a:r>
            <a:endParaRPr lang="en-US" sz="6000" b="1" i="1" dirty="0">
              <a:solidFill>
                <a:srgbClr val="FFFF00"/>
              </a:solidFill>
              <a:effectLst>
                <a:outerShdw blurRad="50800" dist="38100" dir="2700000" algn="tl" rotWithShape="0">
                  <a:schemeClr val="tx1">
                    <a:alpha val="43000"/>
                  </a:schemeClr>
                </a:outerShdw>
              </a:effectLst>
              <a:latin typeface="Times New Roman"/>
              <a:cs typeface="Times New Roman"/>
            </a:endParaRPr>
          </a:p>
        </p:txBody>
      </p:sp>
      <p:sp>
        <p:nvSpPr>
          <p:cNvPr id="5" name="Content Placeholder 2"/>
          <p:cNvSpPr txBox="1">
            <a:spLocks/>
          </p:cNvSpPr>
          <p:nvPr/>
        </p:nvSpPr>
        <p:spPr>
          <a:xfrm>
            <a:off x="228600" y="3048001"/>
            <a:ext cx="8763000" cy="91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600" b="1" dirty="0" smtClean="0">
                <a:solidFill>
                  <a:schemeClr val="bg1"/>
                </a:solidFill>
                <a:effectLst>
                  <a:outerShdw blurRad="50800" dist="38100" dir="2700000" algn="tl" rotWithShape="0">
                    <a:schemeClr val="tx1">
                      <a:alpha val="43000"/>
                    </a:schemeClr>
                  </a:outerShdw>
                </a:effectLst>
              </a:rPr>
              <a:t>For the wages of sin is death… </a:t>
            </a:r>
            <a:r>
              <a:rPr lang="en-US" sz="3600" b="1" i="1" dirty="0" smtClean="0">
                <a:solidFill>
                  <a:schemeClr val="bg1"/>
                </a:solidFill>
                <a:effectLst>
                  <a:outerShdw blurRad="50800" dist="38100" dir="2700000" algn="tl" rotWithShape="0">
                    <a:schemeClr val="tx1">
                      <a:alpha val="43000"/>
                    </a:schemeClr>
                  </a:outerShdw>
                </a:effectLst>
              </a:rPr>
              <a:t>(</a:t>
            </a:r>
            <a:r>
              <a:rPr lang="en-US" sz="3600" b="1" i="1" dirty="0" smtClean="0">
                <a:solidFill>
                  <a:srgbClr val="FFFF66"/>
                </a:solidFill>
                <a:effectLst>
                  <a:outerShdw blurRad="50800" dist="38100" dir="2700000" algn="tl" rotWithShape="0">
                    <a:schemeClr val="tx1">
                      <a:alpha val="43000"/>
                    </a:schemeClr>
                  </a:outerShdw>
                </a:effectLst>
              </a:rPr>
              <a:t>Rom. 6:23</a:t>
            </a:r>
            <a:r>
              <a:rPr lang="en-US" sz="3600" b="1" i="1" dirty="0" smtClean="0">
                <a:solidFill>
                  <a:schemeClr val="bg1"/>
                </a:solidFill>
                <a:effectLst>
                  <a:outerShdw blurRad="50800" dist="38100" dir="2700000" algn="tl" rotWithShape="0">
                    <a:schemeClr val="tx1">
                      <a:alpha val="43000"/>
                    </a:schemeClr>
                  </a:outerShdw>
                </a:effectLst>
              </a:rPr>
              <a:t>)</a:t>
            </a:r>
            <a:r>
              <a:rPr lang="en-US" sz="3600" b="1" dirty="0" smtClean="0">
                <a:solidFill>
                  <a:schemeClr val="bg1"/>
                </a:solidFill>
                <a:effectLst>
                  <a:outerShdw blurRad="50800" dist="38100" dir="2700000" algn="tl" rotWithShape="0">
                    <a:schemeClr val="tx1">
                      <a:alpha val="43000"/>
                    </a:schemeClr>
                  </a:outerShdw>
                </a:effectLst>
              </a:rPr>
              <a:t>. </a:t>
            </a:r>
            <a:endParaRPr lang="en-US" sz="3600" b="1" dirty="0">
              <a:solidFill>
                <a:schemeClr val="bg1"/>
              </a:solidFill>
              <a:effectLst>
                <a:outerShdw blurRad="50800" dist="38100" dir="2700000" algn="tl" rotWithShape="0">
                  <a:schemeClr val="tx1">
                    <a:alpha val="43000"/>
                  </a:schemeClr>
                </a:outerShdw>
              </a:effectLst>
            </a:endParaRPr>
          </a:p>
        </p:txBody>
      </p:sp>
      <p:sp>
        <p:nvSpPr>
          <p:cNvPr id="6" name="Content Placeholder 2"/>
          <p:cNvSpPr txBox="1">
            <a:spLocks/>
          </p:cNvSpPr>
          <p:nvPr/>
        </p:nvSpPr>
        <p:spPr>
          <a:xfrm>
            <a:off x="228600" y="3886200"/>
            <a:ext cx="8915400" cy="16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600" b="1" dirty="0" smtClean="0">
                <a:solidFill>
                  <a:schemeClr val="bg1"/>
                </a:solidFill>
                <a:effectLst>
                  <a:outerShdw blurRad="50800" dist="38100" dir="2700000" algn="tl" rotWithShape="0">
                    <a:schemeClr val="tx1">
                      <a:alpha val="43000"/>
                    </a:schemeClr>
                  </a:outerShdw>
                </a:effectLst>
              </a:rPr>
              <a:t>All we like sheep have gone astray; we have turned, every one, to his own way </a:t>
            </a:r>
            <a:r>
              <a:rPr lang="en-US" sz="3600" b="1" i="1" dirty="0" smtClean="0">
                <a:solidFill>
                  <a:schemeClr val="bg1"/>
                </a:solidFill>
                <a:effectLst>
                  <a:outerShdw blurRad="50800" dist="38100" dir="2700000" algn="tl" rotWithShape="0">
                    <a:schemeClr val="tx1">
                      <a:alpha val="43000"/>
                    </a:schemeClr>
                  </a:outerShdw>
                </a:effectLst>
              </a:rPr>
              <a:t>(</a:t>
            </a:r>
            <a:r>
              <a:rPr lang="en-US" sz="3600" b="1" i="1" dirty="0" smtClean="0">
                <a:solidFill>
                  <a:srgbClr val="FFFF66"/>
                </a:solidFill>
                <a:effectLst>
                  <a:outerShdw blurRad="50800" dist="38100" dir="2700000" algn="tl" rotWithShape="0">
                    <a:schemeClr val="tx1">
                      <a:alpha val="43000"/>
                    </a:schemeClr>
                  </a:outerShdw>
                </a:effectLst>
              </a:rPr>
              <a:t>Isa. 53:6</a:t>
            </a:r>
            <a:r>
              <a:rPr lang="en-US" sz="3600" b="1" i="1" dirty="0" smtClean="0">
                <a:solidFill>
                  <a:schemeClr val="bg1"/>
                </a:solidFill>
                <a:effectLst>
                  <a:outerShdw blurRad="50800" dist="38100" dir="2700000" algn="tl" rotWithShape="0">
                    <a:schemeClr val="tx1">
                      <a:alpha val="43000"/>
                    </a:schemeClr>
                  </a:outerShdw>
                </a:effectLst>
              </a:rPr>
              <a:t>)</a:t>
            </a:r>
            <a:r>
              <a:rPr lang="en-US" sz="3600" b="1" dirty="0" smtClean="0">
                <a:solidFill>
                  <a:schemeClr val="bg1"/>
                </a:solidFill>
                <a:effectLst>
                  <a:outerShdw blurRad="50800" dist="38100" dir="2700000" algn="tl" rotWithShape="0">
                    <a:schemeClr val="tx1">
                      <a:alpha val="43000"/>
                    </a:schemeClr>
                  </a:outerShdw>
                </a:effectLst>
              </a:rPr>
              <a:t>. </a:t>
            </a:r>
            <a:endParaRPr lang="en-US" sz="3600" b="1"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2876986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lstStyle/>
          <a:p>
            <a:r>
              <a:rPr lang="en-US" b="1" dirty="0" smtClean="0">
                <a:solidFill>
                  <a:srgbClr val="FFFF00"/>
                </a:solidFill>
                <a:effectLst>
                  <a:outerShdw blurRad="50800" dist="38100" dir="2700000" algn="tl" rotWithShape="0">
                    <a:schemeClr val="tx1">
                      <a:alpha val="43000"/>
                    </a:schemeClr>
                  </a:outerShdw>
                </a:effectLst>
              </a:rPr>
              <a:t>Honesty Demands That We Admit…</a:t>
            </a:r>
            <a:endParaRPr lang="en-US"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0" y="990600"/>
            <a:ext cx="9296400" cy="5867400"/>
          </a:xfrm>
        </p:spPr>
        <p:txBody>
          <a:bodyPr>
            <a:normAutofit/>
          </a:bodyPr>
          <a:lstStyle/>
          <a:p>
            <a:pPr>
              <a:buClr>
                <a:srgbClr val="FFFF00"/>
              </a:buClr>
            </a:pPr>
            <a:r>
              <a:rPr lang="en-US" sz="3100" dirty="0" smtClean="0">
                <a:solidFill>
                  <a:schemeClr val="bg1"/>
                </a:solidFill>
                <a:effectLst>
                  <a:outerShdw blurRad="50800" dist="38100" dir="2700000" algn="tl" rotWithShape="0">
                    <a:schemeClr val="tx1">
                      <a:alpha val="43000"/>
                    </a:schemeClr>
                  </a:outerShdw>
                </a:effectLst>
              </a:rPr>
              <a:t>Our minds have been blinded by Satan</a:t>
            </a:r>
          </a:p>
          <a:p>
            <a:pPr lvl="1">
              <a:buClr>
                <a:srgbClr val="FFFF00"/>
              </a:buClr>
            </a:pPr>
            <a:r>
              <a:rPr lang="en-US" sz="2700" b="1" i="1" dirty="0" smtClean="0">
                <a:solidFill>
                  <a:srgbClr val="FFFF66"/>
                </a:solidFill>
                <a:effectLst>
                  <a:outerShdw blurRad="50800" dist="38100" dir="2700000" algn="tl" rotWithShape="0">
                    <a:schemeClr val="tx1">
                      <a:alpha val="43000"/>
                    </a:schemeClr>
                  </a:outerShdw>
                </a:effectLst>
              </a:rPr>
              <a:t>2 Cor. 4:3-4</a:t>
            </a:r>
            <a:r>
              <a:rPr lang="en-US" sz="2700" dirty="0" smtClean="0">
                <a:solidFill>
                  <a:schemeClr val="bg1"/>
                </a:solidFill>
                <a:effectLst>
                  <a:outerShdw blurRad="50800" dist="38100" dir="2700000" algn="tl" rotWithShape="0">
                    <a:schemeClr val="tx1">
                      <a:alpha val="43000"/>
                    </a:schemeClr>
                  </a:outerShdw>
                </a:effectLst>
              </a:rPr>
              <a:t>  </a:t>
            </a:r>
            <a:r>
              <a:rPr lang="en-US" sz="2700" dirty="0" smtClean="0">
                <a:solidFill>
                  <a:schemeClr val="bg1"/>
                </a:solidFill>
                <a:effectLst>
                  <a:outerShdw blurRad="50800" dist="38100" dir="2700000" algn="tl" rotWithShape="0">
                    <a:schemeClr val="tx1">
                      <a:alpha val="43000"/>
                    </a:schemeClr>
                  </a:outerShdw>
                </a:effectLst>
              </a:rPr>
              <a:t>Lost are </a:t>
            </a:r>
            <a:r>
              <a:rPr lang="en-US" sz="2700" dirty="0" smtClean="0">
                <a:solidFill>
                  <a:schemeClr val="bg1"/>
                </a:solidFill>
                <a:effectLst>
                  <a:outerShdw blurRad="50800" dist="38100" dir="2700000" algn="tl" rotWithShape="0">
                    <a:schemeClr val="tx1">
                      <a:alpha val="43000"/>
                    </a:schemeClr>
                  </a:outerShdw>
                </a:effectLst>
              </a:rPr>
              <a:t>blinded by </a:t>
            </a:r>
            <a:r>
              <a:rPr lang="en-US" sz="2700" dirty="0" smtClean="0">
                <a:solidFill>
                  <a:schemeClr val="bg1"/>
                </a:solidFill>
                <a:effectLst>
                  <a:outerShdw blurRad="50800" dist="38100" dir="2700000" algn="tl" rotWithShape="0">
                    <a:schemeClr val="tx1">
                      <a:alpha val="43000"/>
                    </a:schemeClr>
                  </a:outerShdw>
                </a:effectLst>
              </a:rPr>
              <a:t>“</a:t>
            </a:r>
            <a:r>
              <a:rPr lang="en-US" sz="2700" dirty="0" smtClean="0">
                <a:solidFill>
                  <a:schemeClr val="bg1"/>
                </a:solidFill>
                <a:effectLst>
                  <a:outerShdw blurRad="50800" dist="38100" dir="2700000" algn="tl" rotWithShape="0">
                    <a:schemeClr val="tx1">
                      <a:alpha val="43000"/>
                    </a:schemeClr>
                  </a:outerShdw>
                </a:effectLst>
              </a:rPr>
              <a:t>god of this age (world)”</a:t>
            </a:r>
          </a:p>
          <a:p>
            <a:pPr>
              <a:buClr>
                <a:srgbClr val="FFFF00"/>
              </a:buClr>
            </a:pPr>
            <a:r>
              <a:rPr lang="en-US" sz="3100" dirty="0" smtClean="0">
                <a:solidFill>
                  <a:schemeClr val="bg1"/>
                </a:solidFill>
                <a:effectLst>
                  <a:outerShdw blurRad="50800" dist="38100" dir="2700000" algn="tl" rotWithShape="0">
                    <a:schemeClr val="tx1">
                      <a:alpha val="43000"/>
                    </a:schemeClr>
                  </a:outerShdw>
                </a:effectLst>
              </a:rPr>
              <a:t>We hardened our hearts towards God</a:t>
            </a:r>
          </a:p>
          <a:p>
            <a:pPr lvl="1">
              <a:buClr>
                <a:srgbClr val="FFFF00"/>
              </a:buClr>
            </a:pPr>
            <a:r>
              <a:rPr lang="en-US" sz="2700" b="1" i="1" dirty="0" smtClean="0">
                <a:solidFill>
                  <a:srgbClr val="FFFF66"/>
                </a:solidFill>
                <a:effectLst>
                  <a:outerShdw blurRad="50800" dist="38100" dir="2700000" algn="tl" rotWithShape="0">
                    <a:schemeClr val="tx1">
                      <a:alpha val="43000"/>
                    </a:schemeClr>
                  </a:outerShdw>
                </a:effectLst>
              </a:rPr>
              <a:t>Eph. 4:17-19</a:t>
            </a:r>
            <a:r>
              <a:rPr lang="en-US" sz="2700" dirty="0" smtClean="0">
                <a:solidFill>
                  <a:schemeClr val="bg1"/>
                </a:solidFill>
                <a:effectLst>
                  <a:outerShdw blurRad="50800" dist="38100" dir="2700000" algn="tl" rotWithShape="0">
                    <a:schemeClr val="tx1">
                      <a:alpha val="43000"/>
                    </a:schemeClr>
                  </a:outerShdw>
                </a:effectLst>
              </a:rPr>
              <a:t> </a:t>
            </a:r>
            <a:r>
              <a:rPr lang="en-US" sz="2000" i="1" dirty="0" smtClean="0">
                <a:solidFill>
                  <a:schemeClr val="bg1"/>
                </a:solidFill>
                <a:effectLst>
                  <a:outerShdw blurRad="50800" dist="38100" dir="2700000" algn="tl" rotWithShape="0">
                    <a:schemeClr val="tx1">
                      <a:alpha val="43000"/>
                    </a:schemeClr>
                  </a:outerShdw>
                </a:effectLst>
              </a:rPr>
              <a:t>(</a:t>
            </a:r>
            <a:r>
              <a:rPr lang="en-US" sz="2000" b="1" i="1" dirty="0" smtClean="0">
                <a:solidFill>
                  <a:srgbClr val="FFFF66"/>
                </a:solidFill>
                <a:effectLst>
                  <a:outerShdw blurRad="50800" dist="38100" dir="2700000" algn="tl" rotWithShape="0">
                    <a:schemeClr val="tx1">
                      <a:alpha val="43000"/>
                    </a:schemeClr>
                  </a:outerShdw>
                </a:effectLst>
              </a:rPr>
              <a:t>ASV</a:t>
            </a:r>
            <a:r>
              <a:rPr lang="en-US" sz="2000" i="1" dirty="0" smtClean="0">
                <a:solidFill>
                  <a:schemeClr val="bg1"/>
                </a:solidFill>
                <a:effectLst>
                  <a:outerShdw blurRad="50800" dist="38100" dir="2700000" algn="tl" rotWithShape="0">
                    <a:schemeClr val="tx1">
                      <a:alpha val="43000"/>
                    </a:schemeClr>
                  </a:outerShdw>
                </a:effectLst>
              </a:rPr>
              <a:t>)</a:t>
            </a:r>
            <a:r>
              <a:rPr lang="en-US" sz="2700" dirty="0" smtClean="0">
                <a:solidFill>
                  <a:schemeClr val="bg1"/>
                </a:solidFill>
                <a:effectLst>
                  <a:outerShdw blurRad="50800" dist="38100" dir="2700000" algn="tl" rotWithShape="0">
                    <a:schemeClr val="tx1">
                      <a:alpha val="43000"/>
                    </a:schemeClr>
                  </a:outerShdw>
                </a:effectLst>
              </a:rPr>
              <a:t>  “Because of hardening of their heart”</a:t>
            </a:r>
          </a:p>
          <a:p>
            <a:pPr lvl="1">
              <a:buClr>
                <a:srgbClr val="FFFF00"/>
              </a:buClr>
            </a:pPr>
            <a:r>
              <a:rPr lang="en-US" sz="2700" b="1" i="1" dirty="0" smtClean="0">
                <a:solidFill>
                  <a:srgbClr val="FFFF66"/>
                </a:solidFill>
                <a:effectLst>
                  <a:outerShdw blurRad="50800" dist="38100" dir="2700000" algn="tl" rotWithShape="0">
                    <a:schemeClr val="tx1">
                      <a:alpha val="43000"/>
                    </a:schemeClr>
                  </a:outerShdw>
                </a:effectLst>
              </a:rPr>
              <a:t>Rom.</a:t>
            </a:r>
            <a:r>
              <a:rPr lang="en-US" sz="1800" b="1" i="1" dirty="0" smtClean="0">
                <a:solidFill>
                  <a:srgbClr val="FFFF66"/>
                </a:solidFill>
                <a:effectLst>
                  <a:outerShdw blurRad="50800" dist="38100" dir="2700000" algn="tl" rotWithShape="0">
                    <a:schemeClr val="tx1">
                      <a:alpha val="43000"/>
                    </a:schemeClr>
                  </a:outerShdw>
                </a:effectLst>
              </a:rPr>
              <a:t> </a:t>
            </a:r>
            <a:r>
              <a:rPr lang="en-US" sz="2700" b="1" i="1" dirty="0" smtClean="0">
                <a:solidFill>
                  <a:srgbClr val="FFFF66"/>
                </a:solidFill>
                <a:effectLst>
                  <a:outerShdw blurRad="50800" dist="38100" dir="2700000" algn="tl" rotWithShape="0">
                    <a:schemeClr val="tx1">
                      <a:alpha val="43000"/>
                    </a:schemeClr>
                  </a:outerShdw>
                </a:effectLst>
              </a:rPr>
              <a:t>1:20-23</a:t>
            </a:r>
            <a:r>
              <a:rPr lang="en-US" sz="1800" dirty="0" smtClean="0">
                <a:solidFill>
                  <a:schemeClr val="bg1"/>
                </a:solidFill>
                <a:effectLst>
                  <a:outerShdw blurRad="50800" dist="38100" dir="2700000" algn="tl" rotWithShape="0">
                    <a:schemeClr val="tx1">
                      <a:alpha val="43000"/>
                    </a:schemeClr>
                  </a:outerShdw>
                </a:effectLst>
              </a:rPr>
              <a:t>  </a:t>
            </a:r>
            <a:r>
              <a:rPr lang="en-US" sz="2700" dirty="0" smtClean="0">
                <a:solidFill>
                  <a:schemeClr val="bg1"/>
                </a:solidFill>
                <a:effectLst>
                  <a:outerShdw blurRad="50800" dist="38100" dir="2700000" algn="tl" rotWithShape="0">
                    <a:schemeClr val="tx1">
                      <a:alpha val="43000"/>
                    </a:schemeClr>
                  </a:outerShdw>
                </a:effectLst>
              </a:rPr>
              <a:t>God made known, but foolish heart darkened</a:t>
            </a:r>
          </a:p>
          <a:p>
            <a:pPr>
              <a:buClr>
                <a:srgbClr val="FFFF00"/>
              </a:buClr>
            </a:pPr>
            <a:r>
              <a:rPr lang="en-US" sz="3100" dirty="0" smtClean="0">
                <a:solidFill>
                  <a:schemeClr val="bg1"/>
                </a:solidFill>
                <a:effectLst>
                  <a:outerShdw blurRad="50800" dist="38100" dir="2700000" algn="tl" rotWithShape="0">
                    <a:schemeClr val="tx1">
                      <a:alpha val="43000"/>
                    </a:schemeClr>
                  </a:outerShdw>
                </a:effectLst>
              </a:rPr>
              <a:t>We made a choice to sin</a:t>
            </a:r>
          </a:p>
          <a:p>
            <a:pPr lvl="1">
              <a:buClr>
                <a:srgbClr val="FFFF00"/>
              </a:buClr>
            </a:pPr>
            <a:r>
              <a:rPr lang="en-US" sz="2700" b="1" i="1" dirty="0" smtClean="0">
                <a:solidFill>
                  <a:srgbClr val="FFFF66"/>
                </a:solidFill>
                <a:effectLst>
                  <a:outerShdw blurRad="50800" dist="38100" dir="2700000" algn="tl" rotWithShape="0">
                    <a:schemeClr val="tx1">
                      <a:alpha val="43000"/>
                    </a:schemeClr>
                  </a:outerShdw>
                </a:effectLst>
              </a:rPr>
              <a:t>Eph. 2:1-3</a:t>
            </a:r>
            <a:r>
              <a:rPr lang="en-US" sz="2700" dirty="0" smtClean="0">
                <a:solidFill>
                  <a:schemeClr val="bg1"/>
                </a:solidFill>
                <a:effectLst>
                  <a:outerShdw blurRad="50800" dist="38100" dir="2700000" algn="tl" rotWithShape="0">
                    <a:schemeClr val="tx1">
                      <a:alpha val="43000"/>
                    </a:schemeClr>
                  </a:outerShdw>
                </a:effectLst>
              </a:rPr>
              <a:t>  Fulfilling the desires of the flesh &amp; of the mind</a:t>
            </a:r>
          </a:p>
          <a:p>
            <a:pPr lvl="1">
              <a:buClr>
                <a:srgbClr val="FFFF00"/>
              </a:buClr>
            </a:pPr>
            <a:r>
              <a:rPr lang="en-US" sz="2700" b="1" i="1" dirty="0" smtClean="0">
                <a:solidFill>
                  <a:srgbClr val="FFFF66"/>
                </a:solidFill>
                <a:effectLst>
                  <a:outerShdw blurRad="50800" dist="38100" dir="2700000" algn="tl" rotWithShape="0">
                    <a:schemeClr val="tx1">
                      <a:alpha val="43000"/>
                    </a:schemeClr>
                  </a:outerShdw>
                </a:effectLst>
              </a:rPr>
              <a:t>James 1:13-15</a:t>
            </a:r>
            <a:r>
              <a:rPr lang="en-US" sz="2700" dirty="0" smtClean="0">
                <a:solidFill>
                  <a:schemeClr val="bg1"/>
                </a:solidFill>
                <a:effectLst>
                  <a:outerShdw blurRad="50800" dist="38100" dir="2700000" algn="tl" rotWithShape="0">
                    <a:schemeClr val="tx1">
                      <a:alpha val="43000"/>
                    </a:schemeClr>
                  </a:outerShdw>
                </a:effectLst>
              </a:rPr>
              <a:t>  Not tempted by God, but by our </a:t>
            </a:r>
            <a:r>
              <a:rPr lang="en-US" sz="2700" u="sng" dirty="0" smtClean="0">
                <a:solidFill>
                  <a:schemeClr val="bg1"/>
                </a:solidFill>
                <a:effectLst>
                  <a:outerShdw blurRad="50800" dist="38100" dir="2700000" algn="tl" rotWithShape="0">
                    <a:schemeClr val="tx1">
                      <a:alpha val="43000"/>
                    </a:schemeClr>
                  </a:outerShdw>
                </a:effectLst>
              </a:rPr>
              <a:t>own</a:t>
            </a:r>
            <a:r>
              <a:rPr lang="en-US" sz="2700" dirty="0" smtClean="0">
                <a:solidFill>
                  <a:schemeClr val="bg1"/>
                </a:solidFill>
                <a:effectLst>
                  <a:outerShdw blurRad="50800" dist="38100" dir="2700000" algn="tl" rotWithShape="0">
                    <a:schemeClr val="tx1">
                      <a:alpha val="43000"/>
                    </a:schemeClr>
                  </a:outerShdw>
                </a:effectLst>
              </a:rPr>
              <a:t> lust</a:t>
            </a:r>
          </a:p>
          <a:p>
            <a:pPr>
              <a:buClr>
                <a:srgbClr val="FFFF00"/>
              </a:buClr>
            </a:pPr>
            <a:r>
              <a:rPr lang="en-US" sz="3100" dirty="0" smtClean="0">
                <a:solidFill>
                  <a:schemeClr val="bg1"/>
                </a:solidFill>
                <a:effectLst>
                  <a:outerShdw blurRad="50800" dist="38100" dir="2700000" algn="tl" rotWithShape="0">
                    <a:schemeClr val="tx1">
                      <a:alpha val="43000"/>
                    </a:schemeClr>
                  </a:outerShdw>
                </a:effectLst>
              </a:rPr>
              <a:t>We ignored the way of escape provided by God</a:t>
            </a:r>
          </a:p>
          <a:p>
            <a:pPr lvl="1">
              <a:buClr>
                <a:srgbClr val="FFFF00"/>
              </a:buClr>
            </a:pPr>
            <a:r>
              <a:rPr lang="en-US" sz="2700" b="1" i="1" dirty="0" smtClean="0">
                <a:solidFill>
                  <a:srgbClr val="FFFF66"/>
                </a:solidFill>
                <a:effectLst>
                  <a:outerShdw blurRad="50800" dist="38100" dir="2700000" algn="tl" rotWithShape="0">
                    <a:schemeClr val="tx1">
                      <a:alpha val="43000"/>
                    </a:schemeClr>
                  </a:outerShdw>
                </a:effectLst>
              </a:rPr>
              <a:t>1</a:t>
            </a:r>
            <a:r>
              <a:rPr lang="en-US" sz="2000" b="1" i="1" dirty="0" smtClean="0">
                <a:solidFill>
                  <a:srgbClr val="FFFF66"/>
                </a:solidFill>
                <a:effectLst>
                  <a:outerShdw blurRad="50800" dist="38100" dir="2700000" algn="tl" rotWithShape="0">
                    <a:schemeClr val="tx1">
                      <a:alpha val="43000"/>
                    </a:schemeClr>
                  </a:outerShdw>
                </a:effectLst>
              </a:rPr>
              <a:t> </a:t>
            </a:r>
            <a:r>
              <a:rPr lang="en-US" sz="2700" b="1" i="1" dirty="0" smtClean="0">
                <a:solidFill>
                  <a:srgbClr val="FFFF66"/>
                </a:solidFill>
                <a:effectLst>
                  <a:outerShdw blurRad="50800" dist="38100" dir="2700000" algn="tl" rotWithShape="0">
                    <a:schemeClr val="tx1">
                      <a:alpha val="43000"/>
                    </a:schemeClr>
                  </a:outerShdw>
                </a:effectLst>
              </a:rPr>
              <a:t>Cor.</a:t>
            </a:r>
            <a:r>
              <a:rPr lang="en-US" sz="2000" b="1" i="1" dirty="0" smtClean="0">
                <a:solidFill>
                  <a:srgbClr val="FFFF66"/>
                </a:solidFill>
                <a:effectLst>
                  <a:outerShdw blurRad="50800" dist="38100" dir="2700000" algn="tl" rotWithShape="0">
                    <a:schemeClr val="tx1">
                      <a:alpha val="43000"/>
                    </a:schemeClr>
                  </a:outerShdw>
                </a:effectLst>
              </a:rPr>
              <a:t> </a:t>
            </a:r>
            <a:r>
              <a:rPr lang="en-US" sz="2700" b="1" i="1" dirty="0" smtClean="0">
                <a:solidFill>
                  <a:srgbClr val="FFFF66"/>
                </a:solidFill>
                <a:effectLst>
                  <a:outerShdw blurRad="50800" dist="38100" dir="2700000" algn="tl" rotWithShape="0">
                    <a:schemeClr val="tx1">
                      <a:alpha val="43000"/>
                    </a:schemeClr>
                  </a:outerShdw>
                </a:effectLst>
              </a:rPr>
              <a:t>10:</a:t>
            </a:r>
            <a:r>
              <a:rPr lang="en-US" sz="2700" b="1" i="1" dirty="0" smtClean="0">
                <a:solidFill>
                  <a:srgbClr val="FFFF66"/>
                </a:solidFill>
                <a:effectLst>
                  <a:outerShdw blurRad="50800" dist="38100" dir="2700000" algn="tl" rotWithShape="0">
                    <a:schemeClr val="tx1">
                      <a:alpha val="43000"/>
                    </a:schemeClr>
                  </a:outerShdw>
                </a:effectLst>
              </a:rPr>
              <a:t>12-</a:t>
            </a:r>
            <a:r>
              <a:rPr lang="en-US" sz="2700" b="1" i="1" dirty="0" smtClean="0">
                <a:solidFill>
                  <a:srgbClr val="FFFF66"/>
                </a:solidFill>
                <a:effectLst>
                  <a:outerShdw blurRad="50800" dist="38100" dir="2700000" algn="tl" rotWithShape="0">
                    <a:schemeClr val="tx1">
                      <a:alpha val="43000"/>
                    </a:schemeClr>
                  </a:outerShdw>
                </a:effectLst>
              </a:rPr>
              <a:t>13</a:t>
            </a:r>
            <a:r>
              <a:rPr lang="en-US" sz="2700" dirty="0" smtClean="0">
                <a:solidFill>
                  <a:schemeClr val="bg1"/>
                </a:solidFill>
                <a:effectLst>
                  <a:outerShdw blurRad="50800" dist="38100" dir="2700000" algn="tl" rotWithShape="0">
                    <a:schemeClr val="tx1">
                      <a:alpha val="43000"/>
                    </a:schemeClr>
                  </a:outerShdw>
                </a:effectLst>
              </a:rPr>
              <a:t>  Not above ability, but given way of escape</a:t>
            </a:r>
          </a:p>
          <a:p>
            <a:pPr>
              <a:buClr>
                <a:srgbClr val="FFFF00"/>
              </a:buClr>
            </a:pPr>
            <a:r>
              <a:rPr lang="en-US" sz="3100" b="1" dirty="0" smtClean="0">
                <a:solidFill>
                  <a:schemeClr val="bg1"/>
                </a:solidFill>
                <a:effectLst>
                  <a:outerShdw blurRad="50800" dist="38100" dir="2700000" algn="tl" rotWithShape="0">
                    <a:schemeClr val="tx1">
                      <a:alpha val="43000"/>
                    </a:schemeClr>
                  </a:outerShdw>
                </a:effectLst>
              </a:rPr>
              <a:t>Sin is our own choice </a:t>
            </a:r>
            <a:r>
              <a:rPr lang="en-US" sz="3100" b="1" dirty="0" smtClean="0">
                <a:solidFill>
                  <a:schemeClr val="bg1"/>
                </a:solidFill>
                <a:effectLst>
                  <a:outerShdw blurRad="50800" dist="38100" dir="2700000" algn="tl" rotWithShape="0">
                    <a:schemeClr val="tx1">
                      <a:alpha val="43000"/>
                    </a:schemeClr>
                  </a:outerShdw>
                </a:effectLst>
              </a:rPr>
              <a:t>and </a:t>
            </a:r>
            <a:r>
              <a:rPr lang="en-US" sz="3100" b="1" dirty="0" smtClean="0">
                <a:solidFill>
                  <a:schemeClr val="bg1"/>
                </a:solidFill>
                <a:effectLst>
                  <a:outerShdw blurRad="50800" dist="38100" dir="2700000" algn="tl" rotWithShape="0">
                    <a:schemeClr val="tx1">
                      <a:alpha val="43000"/>
                    </a:schemeClr>
                  </a:outerShdw>
                </a:effectLst>
              </a:rPr>
              <a:t>we must blame only </a:t>
            </a:r>
            <a:r>
              <a:rPr lang="en-US" sz="3100" b="1" dirty="0" smtClean="0">
                <a:solidFill>
                  <a:schemeClr val="bg1"/>
                </a:solidFill>
                <a:effectLst>
                  <a:outerShdw blurRad="50800" dist="38100" dir="2700000" algn="tl" rotWithShape="0">
                    <a:schemeClr val="tx1">
                      <a:alpha val="43000"/>
                    </a:schemeClr>
                  </a:outerShdw>
                </a:effectLst>
              </a:rPr>
              <a:t>self</a:t>
            </a:r>
            <a:endParaRPr lang="en-US" sz="3100" b="1"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346320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Scale>
                                      <p:cBhvr>
                                        <p:cTn id="14"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xEl>
                                              <p:pRg st="1" end="1"/>
                                            </p:txEl>
                                          </p:spTgt>
                                        </p:tgtEl>
                                        <p:attrNameLst>
                                          <p:attrName>ppt_x</p:attrName>
                                          <p:attrName>ppt_y</p:attrName>
                                        </p:attrNameLst>
                                      </p:cBhvr>
                                    </p:animMotion>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Scale>
                                      <p:cBhvr>
                                        <p:cTn id="21" dur="10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xEl>
                                              <p:pRg st="2" end="2"/>
                                            </p:txEl>
                                          </p:spTgt>
                                        </p:tgtEl>
                                        <p:attrNameLst>
                                          <p:attrName>ppt_x</p:attrName>
                                          <p:attrName>ppt_y</p:attrName>
                                        </p:attrNameLst>
                                      </p:cBhvr>
                                    </p:animMotion>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Scale>
                                      <p:cBhvr>
                                        <p:cTn id="28" dur="1000" decel="50000" fill="hold">
                                          <p:stCondLst>
                                            <p:cond delay="0"/>
                                          </p:stCondLst>
                                        </p:cTn>
                                        <p:tgtEl>
                                          <p:spTgt spid="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
                                            <p:txEl>
                                              <p:pRg st="3" end="3"/>
                                            </p:txEl>
                                          </p:spTgt>
                                        </p:tgtEl>
                                        <p:attrNameLst>
                                          <p:attrName>ppt_x</p:attrName>
                                          <p:attrName>ppt_y</p:attrName>
                                        </p:attrNameLst>
                                      </p:cBhvr>
                                    </p:animMotion>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Scale>
                                      <p:cBhvr>
                                        <p:cTn id="35"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
                                            <p:txEl>
                                              <p:pRg st="4" end="4"/>
                                            </p:txEl>
                                          </p:spTgt>
                                        </p:tgtEl>
                                        <p:attrNameLst>
                                          <p:attrName>ppt_x</p:attrName>
                                          <p:attrName>ppt_y</p:attrName>
                                        </p:attrNameLst>
                                      </p:cBhvr>
                                    </p:animMotion>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Scale>
                                      <p:cBhvr>
                                        <p:cTn id="42" dur="1000" decel="50000" fill="hold">
                                          <p:stCondLst>
                                            <p:cond delay="0"/>
                                          </p:stCondLst>
                                        </p:cTn>
                                        <p:tgtEl>
                                          <p:spTgt spid="4">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
                                            <p:txEl>
                                              <p:pRg st="5" end="5"/>
                                            </p:txEl>
                                          </p:spTgt>
                                        </p:tgtEl>
                                        <p:attrNameLst>
                                          <p:attrName>ppt_x</p:attrName>
                                          <p:attrName>ppt_y</p:attrName>
                                        </p:attrNameLst>
                                      </p:cBhvr>
                                    </p:animMotion>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Scale>
                                      <p:cBhvr>
                                        <p:cTn id="49" dur="1000" decel="50000" fill="hold">
                                          <p:stCondLst>
                                            <p:cond delay="0"/>
                                          </p:stCondLst>
                                        </p:cTn>
                                        <p:tgtEl>
                                          <p:spTgt spid="4">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4">
                                            <p:txEl>
                                              <p:pRg st="6" end="6"/>
                                            </p:txEl>
                                          </p:spTgt>
                                        </p:tgtEl>
                                        <p:attrNameLst>
                                          <p:attrName>ppt_x</p:attrName>
                                          <p:attrName>ppt_y</p:attrName>
                                        </p:attrNameLst>
                                      </p:cBhvr>
                                    </p:animMotion>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Scale>
                                      <p:cBhvr>
                                        <p:cTn id="56" dur="1000" decel="50000" fill="hold">
                                          <p:stCondLst>
                                            <p:cond delay="0"/>
                                          </p:stCondLst>
                                        </p:cTn>
                                        <p:tgtEl>
                                          <p:spTgt spid="4">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4">
                                            <p:txEl>
                                              <p:pRg st="7" end="7"/>
                                            </p:txEl>
                                          </p:spTgt>
                                        </p:tgtEl>
                                        <p:attrNameLst>
                                          <p:attrName>ppt_x</p:attrName>
                                          <p:attrName>ppt_y</p:attrName>
                                        </p:attrNameLst>
                                      </p:cBhvr>
                                    </p:animMotion>
                                    <p:animEffect transition="in" filter="fade">
                                      <p:cBhvr>
                                        <p:cTn id="58" dur="10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Scale>
                                      <p:cBhvr>
                                        <p:cTn id="63" dur="1000" decel="50000" fill="hold">
                                          <p:stCondLst>
                                            <p:cond delay="0"/>
                                          </p:stCondLst>
                                        </p:cTn>
                                        <p:tgtEl>
                                          <p:spTgt spid="4">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4">
                                            <p:txEl>
                                              <p:pRg st="8" end="8"/>
                                            </p:txEl>
                                          </p:spTgt>
                                        </p:tgtEl>
                                        <p:attrNameLst>
                                          <p:attrName>ppt_x</p:attrName>
                                          <p:attrName>ppt_y</p:attrName>
                                        </p:attrNameLst>
                                      </p:cBhvr>
                                    </p:animMotion>
                                    <p:animEffect transition="in" filter="fade">
                                      <p:cBhvr>
                                        <p:cTn id="65" dur="10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Scale>
                                      <p:cBhvr>
                                        <p:cTn id="70" dur="1000" decel="50000" fill="hold">
                                          <p:stCondLst>
                                            <p:cond delay="0"/>
                                          </p:stCondLst>
                                        </p:cTn>
                                        <p:tgtEl>
                                          <p:spTgt spid="4">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4">
                                            <p:txEl>
                                              <p:pRg st="9" end="9"/>
                                            </p:txEl>
                                          </p:spTgt>
                                        </p:tgtEl>
                                        <p:attrNameLst>
                                          <p:attrName>ppt_x</p:attrName>
                                          <p:attrName>ppt_y</p:attrName>
                                        </p:attrNameLst>
                                      </p:cBhvr>
                                    </p:animMotion>
                                    <p:animEffect transition="in" filter="fade">
                                      <p:cBhvr>
                                        <p:cTn id="72" dur="10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Scale>
                                      <p:cBhvr>
                                        <p:cTn id="77" dur="1000" decel="50000" fill="hold">
                                          <p:stCondLst>
                                            <p:cond delay="0"/>
                                          </p:stCondLst>
                                        </p:cTn>
                                        <p:tgtEl>
                                          <p:spTgt spid="4">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4">
                                            <p:txEl>
                                              <p:pRg st="10" end="10"/>
                                            </p:txEl>
                                          </p:spTgt>
                                        </p:tgtEl>
                                        <p:attrNameLst>
                                          <p:attrName>ppt_x</p:attrName>
                                          <p:attrName>ppt_y</p:attrName>
                                        </p:attrNameLst>
                                      </p:cBhvr>
                                    </p:animMotion>
                                    <p:animEffect transition="in" filter="fade">
                                      <p:cBhvr>
                                        <p:cTn id="79" dur="1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1110</TotalTime>
  <Words>462</Words>
  <Application>Microsoft Macintosh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Why Are People Lost?</vt:lpstr>
      <vt:lpstr>PowerPoint Presentation</vt:lpstr>
      <vt:lpstr>Matthew 9:35-38</vt:lpstr>
      <vt:lpstr>Why Are People Lost?</vt:lpstr>
      <vt:lpstr>People Are Lost Because…</vt:lpstr>
      <vt:lpstr>People Are Lost Because…</vt:lpstr>
      <vt:lpstr>Honesty Demands That We Admit…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33</cp:revision>
  <dcterms:created xsi:type="dcterms:W3CDTF">2017-02-11T14:18:26Z</dcterms:created>
  <dcterms:modified xsi:type="dcterms:W3CDTF">2018-03-11T12:38:58Z</dcterms:modified>
</cp:coreProperties>
</file>