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75" r:id="rId2"/>
    <p:sldId id="274" r:id="rId3"/>
    <p:sldId id="256" r:id="rId4"/>
    <p:sldId id="257" r:id="rId5"/>
    <p:sldId id="258" r:id="rId6"/>
    <p:sldId id="259" r:id="rId7"/>
    <p:sldId id="260" r:id="rId8"/>
    <p:sldId id="261" r:id="rId9"/>
    <p:sldId id="262" r:id="rId10"/>
    <p:sldId id="263" r:id="rId11"/>
    <p:sldId id="264" r:id="rId12"/>
    <p:sldId id="265" r:id="rId13"/>
    <p:sldId id="267" r:id="rId14"/>
    <p:sldId id="268" r:id="rId15"/>
    <p:sldId id="266" r:id="rId16"/>
    <p:sldId id="269" r:id="rId17"/>
    <p:sldId id="270" r:id="rId18"/>
    <p:sldId id="271" r:id="rId19"/>
    <p:sldId id="272" r:id="rId20"/>
    <p:sldId id="273"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662"/>
    <p:restoredTop sz="94715"/>
  </p:normalViewPr>
  <p:slideViewPr>
    <p:cSldViewPr snapToGrid="0" snapToObjects="1">
      <p:cViewPr varScale="1">
        <p:scale>
          <a:sx n="129" d="100"/>
          <a:sy n="129" d="100"/>
        </p:scale>
        <p:origin x="296" y="192"/>
      </p:cViewPr>
      <p:guideLst/>
    </p:cSldViewPr>
  </p:slideViewPr>
  <p:outlineViewPr>
    <p:cViewPr>
      <p:scale>
        <a:sx n="33" d="100"/>
        <a:sy n="33" d="100"/>
      </p:scale>
      <p:origin x="0" y="-31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8F9A4097-90CD-7A49-BC3B-6A160FFCBA0A}" type="datetimeFigureOut">
              <a:rPr lang="en-US" smtClean="0"/>
              <a:t>5/24/18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1675E6-3001-A547-86ED-2867CB43B2FA}" type="slidenum">
              <a:rPr lang="en-US" smtClean="0"/>
              <a:t>‹#›</a:t>
            </a:fld>
            <a:endParaRPr lang="en-US"/>
          </a:p>
        </p:txBody>
      </p:sp>
    </p:spTree>
    <p:extLst>
      <p:ext uri="{BB962C8B-B14F-4D97-AF65-F5344CB8AC3E}">
        <p14:creationId xmlns:p14="http://schemas.microsoft.com/office/powerpoint/2010/main" val="1083178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EAEDDB4-C16E-2A46-B1AB-6901F9E7508B}" type="datetimeFigureOut">
              <a:rPr lang="en-US" smtClean="0"/>
              <a:t>5/24/18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237CC-A526-8A45-9DD6-C34A9E9A09F5}" type="slidenum">
              <a:rPr lang="en-US" smtClean="0"/>
              <a:t>‹#›</a:t>
            </a:fld>
            <a:endParaRPr lang="en-US"/>
          </a:p>
        </p:txBody>
      </p:sp>
    </p:spTree>
    <p:extLst>
      <p:ext uri="{BB962C8B-B14F-4D97-AF65-F5344CB8AC3E}">
        <p14:creationId xmlns:p14="http://schemas.microsoft.com/office/powerpoint/2010/main" val="19742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2 Peter 3 the Apostle Peter is Discussing the Coming Judgment of God. There Was, At That Time Some Who Doubted the Return of Christ, Since Several Years Have Passed.  Peter tells them on this passage, “But the day of the Lord will come as a thief in the night, in which the heavens will pass away with a great noise, and the elements will melt with fervent heat; both the earth and the works that are in it will be burned up. Therefore, since all these things will be dissolved, what manner</a:t>
            </a:r>
            <a:r>
              <a:rPr lang="en-US" sz="1200" i="1" kern="1200" dirty="0" smtClean="0">
                <a:solidFill>
                  <a:schemeClr val="tx1"/>
                </a:solidFill>
                <a:effectLst/>
                <a:latin typeface="+mn-lt"/>
                <a:ea typeface="+mn-ea"/>
                <a:cs typeface="+mn-cs"/>
              </a:rPr>
              <a:t> of persons</a:t>
            </a:r>
            <a:r>
              <a:rPr lang="en-US" sz="1200" kern="1200" dirty="0" smtClean="0">
                <a:solidFill>
                  <a:schemeClr val="tx1"/>
                </a:solidFill>
                <a:effectLst/>
                <a:latin typeface="+mn-lt"/>
                <a:ea typeface="+mn-ea"/>
                <a:cs typeface="+mn-cs"/>
              </a:rPr>
              <a:t> ought you to be in holy conduct and godliness,” (2 Peter 3:10-11). This Phrase In Verse 11 “What Manner of Persons Ought You to Be” Is What I Want Us to Explore This Evening.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D237CC-A526-8A45-9DD6-C34A9E9A09F5}" type="slidenum">
              <a:rPr lang="en-US" smtClean="0"/>
              <a:t>1</a:t>
            </a:fld>
            <a:endParaRPr lang="en-US"/>
          </a:p>
        </p:txBody>
      </p:sp>
    </p:spTree>
    <p:extLst>
      <p:ext uri="{BB962C8B-B14F-4D97-AF65-F5344CB8AC3E}">
        <p14:creationId xmlns:p14="http://schemas.microsoft.com/office/powerpoint/2010/main" val="1139142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2Pet. 3:8</a:t>
            </a:r>
            <a:r>
              <a:rPr lang="en-US" sz="1200" kern="1200" dirty="0" smtClean="0">
                <a:solidFill>
                  <a:schemeClr val="tx1"/>
                </a:solidFill>
                <a:effectLst/>
                <a:latin typeface="+mn-lt"/>
                <a:ea typeface="+mn-ea"/>
                <a:cs typeface="+mn-cs"/>
              </a:rPr>
              <a:t> ¶ But, beloved, do not forget this one thing, that with the Lord one day</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as a thousand years, and a thousand years as one day.</a:t>
            </a:r>
          </a:p>
          <a:p>
            <a:r>
              <a:rPr lang="en-US" sz="1200" b="1" kern="1200" dirty="0" smtClean="0">
                <a:solidFill>
                  <a:schemeClr val="tx1"/>
                </a:solidFill>
                <a:effectLst/>
                <a:latin typeface="+mn-lt"/>
                <a:ea typeface="+mn-ea"/>
                <a:cs typeface="+mn-cs"/>
              </a:rPr>
              <a:t>2Pet. 3:9</a:t>
            </a:r>
            <a:r>
              <a:rPr lang="en-US" sz="1200" kern="1200" dirty="0" smtClean="0">
                <a:solidFill>
                  <a:schemeClr val="tx1"/>
                </a:solidFill>
                <a:effectLst/>
                <a:latin typeface="+mn-lt"/>
                <a:ea typeface="+mn-ea"/>
                <a:cs typeface="+mn-cs"/>
              </a:rPr>
              <a:t> The Lord is not slack concerning </a:t>
            </a:r>
            <a:r>
              <a:rPr lang="en-US" sz="1200" i="1" kern="1200" dirty="0" smtClean="0">
                <a:solidFill>
                  <a:schemeClr val="tx1"/>
                </a:solidFill>
                <a:effectLst/>
                <a:latin typeface="+mn-lt"/>
                <a:ea typeface="+mn-ea"/>
                <a:cs typeface="+mn-cs"/>
              </a:rPr>
              <a:t>His</a:t>
            </a:r>
            <a:r>
              <a:rPr lang="en-US" sz="1200" kern="1200" dirty="0" smtClean="0">
                <a:solidFill>
                  <a:schemeClr val="tx1"/>
                </a:solidFill>
                <a:effectLst/>
                <a:latin typeface="+mn-lt"/>
                <a:ea typeface="+mn-ea"/>
                <a:cs typeface="+mn-cs"/>
              </a:rPr>
              <a:t> promise, as some count slackness, but is longsuffering toward us, not willing that any should perish but that all should come to repentance.</a:t>
            </a:r>
          </a:p>
          <a:p>
            <a:r>
              <a:rPr lang="en-US" sz="1200" b="1" kern="1200" dirty="0" smtClean="0">
                <a:solidFill>
                  <a:schemeClr val="tx1"/>
                </a:solidFill>
                <a:effectLst/>
                <a:latin typeface="+mn-lt"/>
                <a:ea typeface="+mn-ea"/>
                <a:cs typeface="+mn-cs"/>
              </a:rPr>
              <a:t>2Pet. 3:10</a:t>
            </a:r>
            <a:r>
              <a:rPr lang="en-US" sz="1200" kern="1200" dirty="0" smtClean="0">
                <a:solidFill>
                  <a:schemeClr val="tx1"/>
                </a:solidFill>
                <a:effectLst/>
                <a:latin typeface="+mn-lt"/>
                <a:ea typeface="+mn-ea"/>
                <a:cs typeface="+mn-cs"/>
              </a:rPr>
              <a:t> ¶ But the day of the Lord will come as a thief in the night, in which the heavens will pass away with a great noise, and the elements will melt with fervent heat; both the earth and the works that are in it will be burned up.</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1Cor. 1:7</a:t>
            </a:r>
            <a:r>
              <a:rPr lang="en-US" sz="1200" kern="1200" dirty="0" smtClean="0">
                <a:solidFill>
                  <a:schemeClr val="tx1"/>
                </a:solidFill>
                <a:effectLst/>
                <a:latin typeface="+mn-lt"/>
                <a:ea typeface="+mn-ea"/>
                <a:cs typeface="+mn-cs"/>
              </a:rPr>
              <a:t> so that you come short in no gift, eagerly waiting for the revelation of our Lord Jesus Christ,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10</a:t>
            </a:fld>
            <a:endParaRPr lang="en-US"/>
          </a:p>
        </p:txBody>
      </p:sp>
    </p:spTree>
    <p:extLst>
      <p:ext uri="{BB962C8B-B14F-4D97-AF65-F5344CB8AC3E}">
        <p14:creationId xmlns:p14="http://schemas.microsoft.com/office/powerpoint/2010/main" val="1709361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2Pet. 3:14</a:t>
            </a:r>
            <a:r>
              <a:rPr lang="en-US" sz="1200" kern="1200" dirty="0" smtClean="0">
                <a:solidFill>
                  <a:schemeClr val="tx1"/>
                </a:solidFill>
                <a:effectLst/>
                <a:latin typeface="+mn-lt"/>
                <a:ea typeface="+mn-ea"/>
                <a:cs typeface="+mn-cs"/>
              </a:rPr>
              <a:t> ¶ Therefore, beloved, looking forward to these things, be diligent to be found by Him in peace, without spot and blameless;</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11</a:t>
            </a:fld>
            <a:endParaRPr lang="en-US"/>
          </a:p>
        </p:txBody>
      </p:sp>
    </p:spTree>
    <p:extLst>
      <p:ext uri="{BB962C8B-B14F-4D97-AF65-F5344CB8AC3E}">
        <p14:creationId xmlns:p14="http://schemas.microsoft.com/office/powerpoint/2010/main" val="631408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237CC-A526-8A45-9DD6-C34A9E9A09F5}" type="slidenum">
              <a:rPr lang="en-US" smtClean="0"/>
              <a:t>12</a:t>
            </a:fld>
            <a:endParaRPr lang="en-US"/>
          </a:p>
        </p:txBody>
      </p:sp>
    </p:spTree>
    <p:extLst>
      <p:ext uri="{BB962C8B-B14F-4D97-AF65-F5344CB8AC3E}">
        <p14:creationId xmlns:p14="http://schemas.microsoft.com/office/powerpoint/2010/main" val="1154351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2Pet. 3:14</a:t>
            </a:r>
            <a:r>
              <a:rPr lang="en-US" sz="1200" kern="1200" dirty="0" smtClean="0">
                <a:solidFill>
                  <a:schemeClr val="tx1"/>
                </a:solidFill>
                <a:effectLst/>
                <a:latin typeface="+mn-lt"/>
                <a:ea typeface="+mn-ea"/>
                <a:cs typeface="+mn-cs"/>
              </a:rPr>
              <a:t> ¶ Therefore, beloved, looking forward to these things, be diligent to be found by Him in peace, without spot and blameless;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2Tim. 2:15</a:t>
            </a:r>
            <a:r>
              <a:rPr lang="en-US" sz="1200" kern="1200" dirty="0" smtClean="0">
                <a:solidFill>
                  <a:schemeClr val="tx1"/>
                </a:solidFill>
                <a:effectLst/>
                <a:latin typeface="+mn-lt"/>
                <a:ea typeface="+mn-ea"/>
                <a:cs typeface="+mn-cs"/>
              </a:rPr>
              <a:t> Be diligent to present yourself approved to God, a worker who does not need to be ashamed, rightly dividing the word of truth.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13</a:t>
            </a:fld>
            <a:endParaRPr lang="en-US"/>
          </a:p>
        </p:txBody>
      </p:sp>
    </p:spTree>
    <p:extLst>
      <p:ext uri="{BB962C8B-B14F-4D97-AF65-F5344CB8AC3E}">
        <p14:creationId xmlns:p14="http://schemas.microsoft.com/office/powerpoint/2010/main" val="1365741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14</a:t>
            </a:fld>
            <a:endParaRPr lang="en-US"/>
          </a:p>
        </p:txBody>
      </p:sp>
    </p:spTree>
    <p:extLst>
      <p:ext uri="{BB962C8B-B14F-4D97-AF65-F5344CB8AC3E}">
        <p14:creationId xmlns:p14="http://schemas.microsoft.com/office/powerpoint/2010/main" val="813620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 15:2</a:t>
            </a:r>
            <a:r>
              <a:rPr lang="en-US" sz="1200" kern="1200" dirty="0" smtClean="0">
                <a:solidFill>
                  <a:schemeClr val="tx1"/>
                </a:solidFill>
                <a:effectLst/>
                <a:latin typeface="+mn-lt"/>
                <a:ea typeface="+mn-ea"/>
                <a:cs typeface="+mn-cs"/>
              </a:rPr>
              <a:t> He who walks uprightly,</a:t>
            </a:r>
          </a:p>
          <a:p>
            <a:r>
              <a:rPr lang="en-US" sz="1200" kern="1200" dirty="0" smtClean="0">
                <a:solidFill>
                  <a:schemeClr val="tx1"/>
                </a:solidFill>
                <a:effectLst/>
                <a:latin typeface="+mn-lt"/>
                <a:ea typeface="+mn-ea"/>
                <a:cs typeface="+mn-cs"/>
              </a:rPr>
              <a:t>And works righteousness,</a:t>
            </a:r>
          </a:p>
          <a:p>
            <a:r>
              <a:rPr lang="en-US" sz="1200" kern="1200" dirty="0" smtClean="0">
                <a:solidFill>
                  <a:schemeClr val="tx1"/>
                </a:solidFill>
                <a:effectLst/>
                <a:latin typeface="+mn-lt"/>
                <a:ea typeface="+mn-ea"/>
                <a:cs typeface="+mn-cs"/>
              </a:rPr>
              <a:t>And speaks the truth in his heart;</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without defect, blameless, perfect. (</a:t>
            </a:r>
            <a:r>
              <a:rPr lang="en-US" sz="1200" kern="1200" dirty="0" err="1" smtClean="0">
                <a:solidFill>
                  <a:schemeClr val="tx1"/>
                </a:solidFill>
                <a:effectLst/>
                <a:latin typeface="+mn-lt"/>
                <a:ea typeface="+mn-ea"/>
                <a:cs typeface="+mn-cs"/>
              </a:rPr>
              <a:t>Strongs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Col. 1:22</a:t>
            </a:r>
            <a:r>
              <a:rPr lang="en-US" sz="1200" kern="1200" dirty="0" smtClean="0">
                <a:solidFill>
                  <a:schemeClr val="tx1"/>
                </a:solidFill>
                <a:effectLst/>
                <a:latin typeface="+mn-lt"/>
                <a:ea typeface="+mn-ea"/>
                <a:cs typeface="+mn-cs"/>
              </a:rPr>
              <a:t> in the body of His flesh through death, to present you holy, and blameless, and above reproach in His sight—</a:t>
            </a:r>
          </a:p>
          <a:p>
            <a:endParaRPr lang="en-US" dirty="0" smtClean="0"/>
          </a:p>
          <a:p>
            <a:r>
              <a:rPr lang="en-US" sz="1200" b="1" kern="1200" dirty="0" smtClean="0">
                <a:solidFill>
                  <a:schemeClr val="tx1"/>
                </a:solidFill>
                <a:effectLst/>
                <a:latin typeface="+mn-lt"/>
                <a:ea typeface="+mn-ea"/>
                <a:cs typeface="+mn-cs"/>
              </a:rPr>
              <a:t>Rom. 6:1</a:t>
            </a:r>
            <a:r>
              <a:rPr lang="en-US" sz="1200" kern="1200" dirty="0" smtClean="0">
                <a:solidFill>
                  <a:schemeClr val="tx1"/>
                </a:solidFill>
                <a:effectLst/>
                <a:latin typeface="+mn-lt"/>
                <a:ea typeface="+mn-ea"/>
                <a:cs typeface="+mn-cs"/>
              </a:rPr>
              <a:t> What shall we say then? Shall we continue in sin that grace may abound?</a:t>
            </a:r>
          </a:p>
          <a:p>
            <a:r>
              <a:rPr lang="en-US" sz="1200" b="1" kern="1200" dirty="0" smtClean="0">
                <a:solidFill>
                  <a:schemeClr val="tx1"/>
                </a:solidFill>
                <a:effectLst/>
                <a:latin typeface="+mn-lt"/>
                <a:ea typeface="+mn-ea"/>
                <a:cs typeface="+mn-cs"/>
              </a:rPr>
              <a:t>Rom. 6:2</a:t>
            </a:r>
            <a:r>
              <a:rPr lang="en-US" sz="1200" kern="1200" dirty="0" smtClean="0">
                <a:solidFill>
                  <a:schemeClr val="tx1"/>
                </a:solidFill>
                <a:effectLst/>
                <a:latin typeface="+mn-lt"/>
                <a:ea typeface="+mn-ea"/>
                <a:cs typeface="+mn-cs"/>
              </a:rPr>
              <a:t> Certainly not! How shall we who died to sin live any longer in it?</a:t>
            </a:r>
          </a:p>
          <a:p>
            <a:r>
              <a:rPr lang="en-US" sz="1200" b="1" kern="1200" dirty="0" smtClean="0">
                <a:solidFill>
                  <a:schemeClr val="tx1"/>
                </a:solidFill>
                <a:effectLst/>
                <a:latin typeface="+mn-lt"/>
                <a:ea typeface="+mn-ea"/>
                <a:cs typeface="+mn-cs"/>
              </a:rPr>
              <a:t>Rom. 6:3</a:t>
            </a:r>
            <a:r>
              <a:rPr lang="en-US" sz="1200" kern="1200" dirty="0" smtClean="0">
                <a:solidFill>
                  <a:schemeClr val="tx1"/>
                </a:solidFill>
                <a:effectLst/>
                <a:latin typeface="+mn-lt"/>
                <a:ea typeface="+mn-ea"/>
                <a:cs typeface="+mn-cs"/>
              </a:rPr>
              <a:t> Or do you not know that as many of us as were baptized into Christ Jesus were baptized into His death?</a:t>
            </a:r>
          </a:p>
          <a:p>
            <a:r>
              <a:rPr lang="en-US" sz="1200" b="1" kern="1200" dirty="0" smtClean="0">
                <a:solidFill>
                  <a:schemeClr val="tx1"/>
                </a:solidFill>
                <a:effectLst/>
                <a:latin typeface="+mn-lt"/>
                <a:ea typeface="+mn-ea"/>
                <a:cs typeface="+mn-cs"/>
              </a:rPr>
              <a:t>Rom. 6:4</a:t>
            </a:r>
            <a:r>
              <a:rPr lang="en-US" sz="1200" kern="1200" dirty="0" smtClean="0">
                <a:solidFill>
                  <a:schemeClr val="tx1"/>
                </a:solidFill>
                <a:effectLst/>
                <a:latin typeface="+mn-lt"/>
                <a:ea typeface="+mn-ea"/>
                <a:cs typeface="+mn-cs"/>
              </a:rPr>
              <a:t> Therefore we were buried with Him through baptism into death, that just as Christ was raised from the dead by the glory of the Father, even so we also should walk in newness of life.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8:22</a:t>
            </a:r>
            <a:r>
              <a:rPr lang="en-US" sz="1200" kern="1200" dirty="0" smtClean="0">
                <a:solidFill>
                  <a:schemeClr val="tx1"/>
                </a:solidFill>
                <a:effectLst/>
                <a:latin typeface="+mn-lt"/>
                <a:ea typeface="+mn-ea"/>
                <a:cs typeface="+mn-cs"/>
              </a:rPr>
              <a:t> Repent therefore of this your wickedness, and pray God if perhaps the thought of your heart may be forgiven you.</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1John 1:9</a:t>
            </a:r>
            <a:r>
              <a:rPr lang="en-US" sz="1200" kern="1200" dirty="0" smtClean="0">
                <a:solidFill>
                  <a:schemeClr val="tx1"/>
                </a:solidFill>
                <a:effectLst/>
                <a:latin typeface="+mn-lt"/>
                <a:ea typeface="+mn-ea"/>
                <a:cs typeface="+mn-cs"/>
              </a:rPr>
              <a:t> If we confess our sins, He is faithful and just to forgive us</a:t>
            </a:r>
            <a:r>
              <a:rPr lang="en-US" sz="1200" i="1" kern="1200" dirty="0" smtClean="0">
                <a:solidFill>
                  <a:schemeClr val="tx1"/>
                </a:solidFill>
                <a:effectLst/>
                <a:latin typeface="+mn-lt"/>
                <a:ea typeface="+mn-ea"/>
                <a:cs typeface="+mn-cs"/>
              </a:rPr>
              <a:t> our</a:t>
            </a:r>
            <a:r>
              <a:rPr lang="en-US" sz="1200" kern="1200" dirty="0" smtClean="0">
                <a:solidFill>
                  <a:schemeClr val="tx1"/>
                </a:solidFill>
                <a:effectLst/>
                <a:latin typeface="+mn-lt"/>
                <a:ea typeface="+mn-ea"/>
                <a:cs typeface="+mn-cs"/>
              </a:rPr>
              <a:t> sins and to cleanse us from all unrighteousness.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ED237CC-A526-8A45-9DD6-C34A9E9A09F5}" type="slidenum">
              <a:rPr lang="en-US" smtClean="0"/>
              <a:t>15</a:t>
            </a:fld>
            <a:endParaRPr lang="en-US"/>
          </a:p>
        </p:txBody>
      </p:sp>
    </p:spTree>
    <p:extLst>
      <p:ext uri="{BB962C8B-B14F-4D97-AF65-F5344CB8AC3E}">
        <p14:creationId xmlns:p14="http://schemas.microsoft.com/office/powerpoint/2010/main" val="1622442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2Pet. 3:15</a:t>
            </a:r>
            <a:r>
              <a:rPr lang="en-US" sz="1200" kern="1200" dirty="0" smtClean="0">
                <a:solidFill>
                  <a:schemeClr val="tx1"/>
                </a:solidFill>
                <a:effectLst/>
                <a:latin typeface="+mn-lt"/>
                <a:ea typeface="+mn-ea"/>
                <a:cs typeface="+mn-cs"/>
              </a:rPr>
              <a:t> and consider</a:t>
            </a:r>
            <a:r>
              <a:rPr lang="en-US" sz="1200" i="1" kern="1200" dirty="0" smtClean="0">
                <a:solidFill>
                  <a:schemeClr val="tx1"/>
                </a:solidFill>
                <a:effectLst/>
                <a:latin typeface="+mn-lt"/>
                <a:ea typeface="+mn-ea"/>
                <a:cs typeface="+mn-cs"/>
              </a:rPr>
              <a:t> that</a:t>
            </a:r>
            <a:r>
              <a:rPr lang="en-US" sz="1200" kern="1200" dirty="0" smtClean="0">
                <a:solidFill>
                  <a:schemeClr val="tx1"/>
                </a:solidFill>
                <a:effectLst/>
                <a:latin typeface="+mn-lt"/>
                <a:ea typeface="+mn-ea"/>
                <a:cs typeface="+mn-cs"/>
              </a:rPr>
              <a:t> the longsuffering of our Lord</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salvation—as also our beloved brother Paul, according to the wisdom given to him, has written to you,</a:t>
            </a:r>
          </a:p>
          <a:p>
            <a:r>
              <a:rPr lang="en-US" sz="1200" b="1" kern="1200" dirty="0" smtClean="0">
                <a:solidFill>
                  <a:schemeClr val="tx1"/>
                </a:solidFill>
                <a:effectLst/>
                <a:latin typeface="+mn-lt"/>
                <a:ea typeface="+mn-ea"/>
                <a:cs typeface="+mn-cs"/>
              </a:rPr>
              <a:t>2Pet. 3:16</a:t>
            </a:r>
            <a:r>
              <a:rPr lang="en-US" sz="1200" kern="1200" dirty="0" smtClean="0">
                <a:solidFill>
                  <a:schemeClr val="tx1"/>
                </a:solidFill>
                <a:effectLst/>
                <a:latin typeface="+mn-lt"/>
                <a:ea typeface="+mn-ea"/>
                <a:cs typeface="+mn-cs"/>
              </a:rPr>
              <a:t> as also in all his epistles, speaking in them of these things, in which are some things hard to understand, which untaught and unstable</a:t>
            </a:r>
            <a:r>
              <a:rPr lang="en-US" sz="1200" i="1" kern="120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 twist to their own destruction, as</a:t>
            </a:r>
            <a:r>
              <a:rPr lang="en-US" sz="1200" i="1" kern="1200" dirty="0" smtClean="0">
                <a:solidFill>
                  <a:schemeClr val="tx1"/>
                </a:solidFill>
                <a:effectLst/>
                <a:latin typeface="+mn-lt"/>
                <a:ea typeface="+mn-ea"/>
                <a:cs typeface="+mn-cs"/>
              </a:rPr>
              <a:t> they do</a:t>
            </a:r>
            <a:r>
              <a:rPr lang="en-US" sz="1200" kern="1200" dirty="0" smtClean="0">
                <a:solidFill>
                  <a:schemeClr val="tx1"/>
                </a:solidFill>
                <a:effectLst/>
                <a:latin typeface="+mn-lt"/>
                <a:ea typeface="+mn-ea"/>
                <a:cs typeface="+mn-cs"/>
              </a:rPr>
              <a:t> also the rest of the Scriptures.</a:t>
            </a:r>
          </a:p>
          <a:p>
            <a:r>
              <a:rPr lang="en-US" sz="1200" b="1" kern="1200" dirty="0" smtClean="0">
                <a:solidFill>
                  <a:schemeClr val="tx1"/>
                </a:solidFill>
                <a:effectLst/>
                <a:latin typeface="+mn-lt"/>
                <a:ea typeface="+mn-ea"/>
                <a:cs typeface="+mn-cs"/>
              </a:rPr>
              <a:t>2Pet. 3:17</a:t>
            </a:r>
            <a:r>
              <a:rPr lang="en-US" sz="1200" kern="1200" dirty="0" smtClean="0">
                <a:solidFill>
                  <a:schemeClr val="tx1"/>
                </a:solidFill>
                <a:effectLst/>
                <a:latin typeface="+mn-lt"/>
                <a:ea typeface="+mn-ea"/>
                <a:cs typeface="+mn-cs"/>
              </a:rPr>
              <a:t> ¶ You therefore, beloved, since you know </a:t>
            </a:r>
            <a:r>
              <a:rPr lang="en-US" sz="1200" i="1" kern="1200" dirty="0" smtClean="0">
                <a:solidFill>
                  <a:schemeClr val="tx1"/>
                </a:solidFill>
                <a:effectLst/>
                <a:latin typeface="+mn-lt"/>
                <a:ea typeface="+mn-ea"/>
                <a:cs typeface="+mn-cs"/>
              </a:rPr>
              <a:t>this</a:t>
            </a:r>
            <a:r>
              <a:rPr lang="en-US" sz="1200" kern="1200" dirty="0" smtClean="0">
                <a:solidFill>
                  <a:schemeClr val="tx1"/>
                </a:solidFill>
                <a:effectLst/>
                <a:latin typeface="+mn-lt"/>
                <a:ea typeface="+mn-ea"/>
                <a:cs typeface="+mn-cs"/>
              </a:rPr>
              <a:t> beforehand, beware lest you also fall from your own steadfastness, being led away with the error of the wicked;</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16</a:t>
            </a:fld>
            <a:endParaRPr lang="en-US"/>
          </a:p>
        </p:txBody>
      </p:sp>
    </p:spTree>
    <p:extLst>
      <p:ext uri="{BB962C8B-B14F-4D97-AF65-F5344CB8AC3E}">
        <p14:creationId xmlns:p14="http://schemas.microsoft.com/office/powerpoint/2010/main" val="2028448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1Pet. 1:6</a:t>
            </a:r>
            <a:r>
              <a:rPr lang="en-US" sz="1200" kern="1200" dirty="0" smtClean="0">
                <a:solidFill>
                  <a:schemeClr val="tx1"/>
                </a:solidFill>
                <a:effectLst/>
                <a:latin typeface="+mn-lt"/>
                <a:ea typeface="+mn-ea"/>
                <a:cs typeface="+mn-cs"/>
              </a:rPr>
              <a:t> ¶ In this you greatly rejoice, though now for a little while, if need be, you have been grieved by various trials,</a:t>
            </a:r>
          </a:p>
          <a:p>
            <a:r>
              <a:rPr lang="en-US" sz="1200" b="1" kern="1200" dirty="0" smtClean="0">
                <a:solidFill>
                  <a:schemeClr val="tx1"/>
                </a:solidFill>
                <a:effectLst/>
                <a:latin typeface="+mn-lt"/>
                <a:ea typeface="+mn-ea"/>
                <a:cs typeface="+mn-cs"/>
              </a:rPr>
              <a:t>1Pet. 1:7</a:t>
            </a:r>
            <a:r>
              <a:rPr lang="en-US" sz="1200" kern="1200" dirty="0" smtClean="0">
                <a:solidFill>
                  <a:schemeClr val="tx1"/>
                </a:solidFill>
                <a:effectLst/>
                <a:latin typeface="+mn-lt"/>
                <a:ea typeface="+mn-ea"/>
                <a:cs typeface="+mn-cs"/>
              </a:rPr>
              <a:t> that the genuineness of your faith, </a:t>
            </a:r>
            <a:r>
              <a:rPr lang="en-US" sz="1200" i="1" kern="1200" dirty="0" smtClean="0">
                <a:solidFill>
                  <a:schemeClr val="tx1"/>
                </a:solidFill>
                <a:effectLst/>
                <a:latin typeface="+mn-lt"/>
                <a:ea typeface="+mn-ea"/>
                <a:cs typeface="+mn-cs"/>
              </a:rPr>
              <a:t>being</a:t>
            </a:r>
            <a:r>
              <a:rPr lang="en-US" sz="1200" kern="1200" dirty="0" smtClean="0">
                <a:solidFill>
                  <a:schemeClr val="tx1"/>
                </a:solidFill>
                <a:effectLst/>
                <a:latin typeface="+mn-lt"/>
                <a:ea typeface="+mn-ea"/>
                <a:cs typeface="+mn-cs"/>
              </a:rPr>
              <a:t> much more precious than gold that perishes, though it is tested by fire, may be found to praise, honor, and glory at the revelation of Jesus Christ,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1Pet. 3:13</a:t>
            </a:r>
            <a:r>
              <a:rPr lang="en-US" sz="1200" kern="1200" dirty="0" smtClean="0">
                <a:solidFill>
                  <a:schemeClr val="tx1"/>
                </a:solidFill>
                <a:effectLst/>
                <a:latin typeface="+mn-lt"/>
                <a:ea typeface="+mn-ea"/>
                <a:cs typeface="+mn-cs"/>
              </a:rPr>
              <a:t> ¶ And who</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he who will harm you if you become followers of what is good?</a:t>
            </a:r>
          </a:p>
          <a:p>
            <a:r>
              <a:rPr lang="en-US" sz="1200" b="1" kern="1200" dirty="0" smtClean="0">
                <a:solidFill>
                  <a:schemeClr val="tx1"/>
                </a:solidFill>
                <a:effectLst/>
                <a:latin typeface="+mn-lt"/>
                <a:ea typeface="+mn-ea"/>
                <a:cs typeface="+mn-cs"/>
              </a:rPr>
              <a:t>1Pet. 3:14</a:t>
            </a:r>
            <a:r>
              <a:rPr lang="en-US" sz="1200" kern="1200" dirty="0" smtClean="0">
                <a:solidFill>
                  <a:schemeClr val="tx1"/>
                </a:solidFill>
                <a:effectLst/>
                <a:latin typeface="+mn-lt"/>
                <a:ea typeface="+mn-ea"/>
                <a:cs typeface="+mn-cs"/>
              </a:rPr>
              <a:t> But even if you should suffer for righteousness’ sake, </a:t>
            </a:r>
            <a:r>
              <a:rPr lang="en-US" sz="1200" i="1" kern="1200" dirty="0" smtClean="0">
                <a:solidFill>
                  <a:schemeClr val="tx1"/>
                </a:solidFill>
                <a:effectLst/>
                <a:latin typeface="+mn-lt"/>
                <a:ea typeface="+mn-ea"/>
                <a:cs typeface="+mn-cs"/>
              </a:rPr>
              <a:t>you are</a:t>
            </a:r>
            <a:r>
              <a:rPr lang="en-US" sz="1200" kern="1200" dirty="0" smtClean="0">
                <a:solidFill>
                  <a:schemeClr val="tx1"/>
                </a:solidFill>
                <a:effectLst/>
                <a:latin typeface="+mn-lt"/>
                <a:ea typeface="+mn-ea"/>
                <a:cs typeface="+mn-cs"/>
              </a:rPr>
              <a:t> blessed. </a:t>
            </a:r>
            <a:r>
              <a:rPr lang="en-US" sz="1200" i="1" kern="1200" dirty="0" smtClean="0">
                <a:solidFill>
                  <a:schemeClr val="tx1"/>
                </a:solidFill>
                <a:effectLst/>
                <a:latin typeface="+mn-lt"/>
                <a:ea typeface="+mn-ea"/>
                <a:cs typeface="+mn-cs"/>
              </a:rPr>
              <a:t>“And do not be afraid of their threats, nor be troubled.”</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1Pet. 3:15</a:t>
            </a:r>
            <a:r>
              <a:rPr lang="en-US" sz="1200" kern="1200" dirty="0" smtClean="0">
                <a:solidFill>
                  <a:schemeClr val="tx1"/>
                </a:solidFill>
                <a:effectLst/>
                <a:latin typeface="+mn-lt"/>
                <a:ea typeface="+mn-ea"/>
                <a:cs typeface="+mn-cs"/>
              </a:rPr>
              <a:t> But sanctify the Lord God in your hearts, and always</a:t>
            </a:r>
            <a:r>
              <a:rPr lang="en-US" sz="1200" i="1" kern="120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ready to</a:t>
            </a:r>
            <a:r>
              <a:rPr lang="en-US" sz="1200" i="1" kern="1200" dirty="0" smtClean="0">
                <a:solidFill>
                  <a:schemeClr val="tx1"/>
                </a:solidFill>
                <a:effectLst/>
                <a:latin typeface="+mn-lt"/>
                <a:ea typeface="+mn-ea"/>
                <a:cs typeface="+mn-cs"/>
              </a:rPr>
              <a:t> give</a:t>
            </a:r>
            <a:r>
              <a:rPr lang="en-US" sz="1200" kern="1200" dirty="0" smtClean="0">
                <a:solidFill>
                  <a:schemeClr val="tx1"/>
                </a:solidFill>
                <a:effectLst/>
                <a:latin typeface="+mn-lt"/>
                <a:ea typeface="+mn-ea"/>
                <a:cs typeface="+mn-cs"/>
              </a:rPr>
              <a:t> a defense to everyone who asks you a reason for the hope that is in you, with meekness and fear;</a:t>
            </a:r>
          </a:p>
          <a:p>
            <a:r>
              <a:rPr lang="en-US" sz="1200" b="1" kern="1200" dirty="0" smtClean="0">
                <a:solidFill>
                  <a:schemeClr val="tx1"/>
                </a:solidFill>
                <a:effectLst/>
                <a:latin typeface="+mn-lt"/>
                <a:ea typeface="+mn-ea"/>
                <a:cs typeface="+mn-cs"/>
              </a:rPr>
              <a:t>1Pet. 3:16</a:t>
            </a:r>
            <a:r>
              <a:rPr lang="en-US" sz="1200" kern="1200" dirty="0" smtClean="0">
                <a:solidFill>
                  <a:schemeClr val="tx1"/>
                </a:solidFill>
                <a:effectLst/>
                <a:latin typeface="+mn-lt"/>
                <a:ea typeface="+mn-ea"/>
                <a:cs typeface="+mn-cs"/>
              </a:rPr>
              <a:t> having a good conscience, that when they defame you as evildoers, those who revile your good conduct in Christ may be ashamed.</a:t>
            </a:r>
          </a:p>
          <a:p>
            <a:r>
              <a:rPr lang="en-US" sz="1200" b="1" kern="1200" dirty="0" smtClean="0">
                <a:solidFill>
                  <a:schemeClr val="tx1"/>
                </a:solidFill>
                <a:effectLst/>
                <a:latin typeface="+mn-lt"/>
                <a:ea typeface="+mn-ea"/>
                <a:cs typeface="+mn-cs"/>
              </a:rPr>
              <a:t>1Pet. 3:17</a:t>
            </a:r>
            <a:r>
              <a:rPr lang="en-US" sz="1200" kern="1200" dirty="0" smtClean="0">
                <a:solidFill>
                  <a:schemeClr val="tx1"/>
                </a:solidFill>
                <a:effectLst/>
                <a:latin typeface="+mn-lt"/>
                <a:ea typeface="+mn-ea"/>
                <a:cs typeface="+mn-cs"/>
              </a:rPr>
              <a:t> For</a:t>
            </a:r>
            <a:r>
              <a:rPr lang="en-US" sz="1200" i="1" kern="1200" dirty="0" smtClean="0">
                <a:solidFill>
                  <a:schemeClr val="tx1"/>
                </a:solidFill>
                <a:effectLst/>
                <a:latin typeface="+mn-lt"/>
                <a:ea typeface="+mn-ea"/>
                <a:cs typeface="+mn-cs"/>
              </a:rPr>
              <a:t> it is</a:t>
            </a:r>
            <a:r>
              <a:rPr lang="en-US" sz="1200" kern="1200" dirty="0" smtClean="0">
                <a:solidFill>
                  <a:schemeClr val="tx1"/>
                </a:solidFill>
                <a:effectLst/>
                <a:latin typeface="+mn-lt"/>
                <a:ea typeface="+mn-ea"/>
                <a:cs typeface="+mn-cs"/>
              </a:rPr>
              <a:t> better, if it is the will of God, to suffer for doing good than for doing evil.</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D237CC-A526-8A45-9DD6-C34A9E9A09F5}" type="slidenum">
              <a:rPr lang="en-US" smtClean="0"/>
              <a:t>17</a:t>
            </a:fld>
            <a:endParaRPr lang="en-US"/>
          </a:p>
        </p:txBody>
      </p:sp>
    </p:spTree>
    <p:extLst>
      <p:ext uri="{BB962C8B-B14F-4D97-AF65-F5344CB8AC3E}">
        <p14:creationId xmlns:p14="http://schemas.microsoft.com/office/powerpoint/2010/main" val="828236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2Pet. 3:18</a:t>
            </a:r>
            <a:r>
              <a:rPr lang="en-US" sz="1200" kern="1200" dirty="0" smtClean="0">
                <a:solidFill>
                  <a:schemeClr val="tx1"/>
                </a:solidFill>
                <a:effectLst/>
                <a:latin typeface="+mn-lt"/>
                <a:ea typeface="+mn-ea"/>
                <a:cs typeface="+mn-cs"/>
              </a:rPr>
              <a:t> but grow in the grace and knowledge of our Lord and Savior Jesus Christ. ¶ To Him</a:t>
            </a:r>
            <a:r>
              <a:rPr lang="en-US" sz="1200" i="1" kern="120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the glory both now and forever. Amen.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18</a:t>
            </a:fld>
            <a:endParaRPr lang="en-US"/>
          </a:p>
        </p:txBody>
      </p:sp>
    </p:spTree>
    <p:extLst>
      <p:ext uri="{BB962C8B-B14F-4D97-AF65-F5344CB8AC3E}">
        <p14:creationId xmlns:p14="http://schemas.microsoft.com/office/powerpoint/2010/main" val="567061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2Pet. 1:5</a:t>
            </a:r>
            <a:r>
              <a:rPr lang="en-US" sz="1200" kern="1200" dirty="0" smtClean="0">
                <a:solidFill>
                  <a:schemeClr val="tx1"/>
                </a:solidFill>
                <a:effectLst/>
                <a:latin typeface="+mn-lt"/>
                <a:ea typeface="+mn-ea"/>
                <a:cs typeface="+mn-cs"/>
              </a:rPr>
              <a:t> ¶ But also for this very reason, giving all diligence, add to your faith virtue, to virtue knowledge,</a:t>
            </a:r>
          </a:p>
          <a:p>
            <a:r>
              <a:rPr lang="en-US" sz="1200" b="1" kern="1200" dirty="0" smtClean="0">
                <a:solidFill>
                  <a:schemeClr val="tx1"/>
                </a:solidFill>
                <a:effectLst/>
                <a:latin typeface="+mn-lt"/>
                <a:ea typeface="+mn-ea"/>
                <a:cs typeface="+mn-cs"/>
              </a:rPr>
              <a:t>2Pet. 1:6</a:t>
            </a:r>
            <a:r>
              <a:rPr lang="en-US" sz="1200" kern="1200" dirty="0" smtClean="0">
                <a:solidFill>
                  <a:schemeClr val="tx1"/>
                </a:solidFill>
                <a:effectLst/>
                <a:latin typeface="+mn-lt"/>
                <a:ea typeface="+mn-ea"/>
                <a:cs typeface="+mn-cs"/>
              </a:rPr>
              <a:t> to knowledge self-control, to self-control perseverance, to perseverance godliness,</a:t>
            </a:r>
          </a:p>
          <a:p>
            <a:r>
              <a:rPr lang="en-US" sz="1200" b="1" kern="1200" dirty="0" smtClean="0">
                <a:solidFill>
                  <a:schemeClr val="tx1"/>
                </a:solidFill>
                <a:effectLst/>
                <a:latin typeface="+mn-lt"/>
                <a:ea typeface="+mn-ea"/>
                <a:cs typeface="+mn-cs"/>
              </a:rPr>
              <a:t>2Pet. 1:7</a:t>
            </a:r>
            <a:r>
              <a:rPr lang="en-US" sz="1200" kern="1200" dirty="0" smtClean="0">
                <a:solidFill>
                  <a:schemeClr val="tx1"/>
                </a:solidFill>
                <a:effectLst/>
                <a:latin typeface="+mn-lt"/>
                <a:ea typeface="+mn-ea"/>
                <a:cs typeface="+mn-cs"/>
              </a:rPr>
              <a:t> to godliness brotherly kindness, and to brotherly kindness love.</a:t>
            </a:r>
          </a:p>
          <a:p>
            <a:r>
              <a:rPr lang="en-US" sz="1200" b="1" kern="1200" dirty="0" smtClean="0">
                <a:solidFill>
                  <a:schemeClr val="tx1"/>
                </a:solidFill>
                <a:effectLst/>
                <a:latin typeface="+mn-lt"/>
                <a:ea typeface="+mn-ea"/>
                <a:cs typeface="+mn-cs"/>
              </a:rPr>
              <a:t>2Pet. 1:8</a:t>
            </a:r>
            <a:r>
              <a:rPr lang="en-US" sz="1200" kern="1200" dirty="0" smtClean="0">
                <a:solidFill>
                  <a:schemeClr val="tx1"/>
                </a:solidFill>
                <a:effectLst/>
                <a:latin typeface="+mn-lt"/>
                <a:ea typeface="+mn-ea"/>
                <a:cs typeface="+mn-cs"/>
              </a:rPr>
              <a:t> For if these things are yours and abound, </a:t>
            </a:r>
            <a:r>
              <a:rPr lang="en-US" sz="1200" i="1" kern="1200" dirty="0" smtClean="0">
                <a:solidFill>
                  <a:schemeClr val="tx1"/>
                </a:solidFill>
                <a:effectLst/>
                <a:latin typeface="+mn-lt"/>
                <a:ea typeface="+mn-ea"/>
                <a:cs typeface="+mn-cs"/>
              </a:rPr>
              <a:t>you will be</a:t>
            </a:r>
            <a:r>
              <a:rPr lang="en-US" sz="1200" kern="1200" dirty="0" smtClean="0">
                <a:solidFill>
                  <a:schemeClr val="tx1"/>
                </a:solidFill>
                <a:effectLst/>
                <a:latin typeface="+mn-lt"/>
                <a:ea typeface="+mn-ea"/>
                <a:cs typeface="+mn-cs"/>
              </a:rPr>
              <a:t> neither barren nor unfruitful in the knowledge of our Lord Jesus Christ.</a:t>
            </a:r>
          </a:p>
          <a:p>
            <a:r>
              <a:rPr lang="en-US" sz="1200" b="1" kern="1200" dirty="0" smtClean="0">
                <a:solidFill>
                  <a:schemeClr val="tx1"/>
                </a:solidFill>
                <a:effectLst/>
                <a:latin typeface="+mn-lt"/>
                <a:ea typeface="+mn-ea"/>
                <a:cs typeface="+mn-cs"/>
              </a:rPr>
              <a:t>2Pet. 1:9</a:t>
            </a:r>
            <a:r>
              <a:rPr lang="en-US" sz="1200" kern="1200" dirty="0" smtClean="0">
                <a:solidFill>
                  <a:schemeClr val="tx1"/>
                </a:solidFill>
                <a:effectLst/>
                <a:latin typeface="+mn-lt"/>
                <a:ea typeface="+mn-ea"/>
                <a:cs typeface="+mn-cs"/>
              </a:rPr>
              <a:t> For he who lacks these things is shortsighted, even to blindness, and has forgotten that he was cleansed from his old sins.</a:t>
            </a:r>
          </a:p>
          <a:p>
            <a:r>
              <a:rPr lang="en-US" sz="1200" b="1" kern="1200" dirty="0" smtClean="0">
                <a:solidFill>
                  <a:schemeClr val="tx1"/>
                </a:solidFill>
                <a:effectLst/>
                <a:latin typeface="+mn-lt"/>
                <a:ea typeface="+mn-ea"/>
                <a:cs typeface="+mn-cs"/>
              </a:rPr>
              <a:t>2Pet. 1:10</a:t>
            </a:r>
            <a:r>
              <a:rPr lang="en-US" sz="1200" kern="1200" dirty="0" smtClean="0">
                <a:solidFill>
                  <a:schemeClr val="tx1"/>
                </a:solidFill>
                <a:effectLst/>
                <a:latin typeface="+mn-lt"/>
                <a:ea typeface="+mn-ea"/>
                <a:cs typeface="+mn-cs"/>
              </a:rPr>
              <a:t> ¶ Therefore, brethren, be even more diligent to make your call and election sure, for if you do these things you will never stumble;</a:t>
            </a:r>
          </a:p>
          <a:p>
            <a:r>
              <a:rPr lang="en-US" sz="1200" b="1" kern="1200" dirty="0" smtClean="0">
                <a:solidFill>
                  <a:schemeClr val="tx1"/>
                </a:solidFill>
                <a:effectLst/>
                <a:latin typeface="+mn-lt"/>
                <a:ea typeface="+mn-ea"/>
                <a:cs typeface="+mn-cs"/>
              </a:rPr>
              <a:t>2Pet. 1:11</a:t>
            </a:r>
            <a:r>
              <a:rPr lang="en-US" sz="1200" kern="1200" dirty="0" smtClean="0">
                <a:solidFill>
                  <a:schemeClr val="tx1"/>
                </a:solidFill>
                <a:effectLst/>
                <a:latin typeface="+mn-lt"/>
                <a:ea typeface="+mn-ea"/>
                <a:cs typeface="+mn-cs"/>
              </a:rPr>
              <a:t> for so an entrance will be supplied to you abundantly into the everlasting kingdom of our Lord and Savior Jesus Christ.</a:t>
            </a:r>
          </a:p>
          <a:p>
            <a:endParaRPr lang="en-US" dirty="0" smtClean="0"/>
          </a:p>
          <a:p>
            <a:r>
              <a:rPr lang="en-US" sz="1200" b="1" kern="1200" dirty="0" smtClean="0">
                <a:solidFill>
                  <a:schemeClr val="tx1"/>
                </a:solidFill>
                <a:effectLst/>
                <a:latin typeface="+mn-lt"/>
                <a:ea typeface="+mn-ea"/>
                <a:cs typeface="+mn-cs"/>
              </a:rPr>
              <a:t>Heb. 5:9</a:t>
            </a:r>
            <a:r>
              <a:rPr lang="en-US" sz="1200" kern="1200" dirty="0" smtClean="0">
                <a:solidFill>
                  <a:schemeClr val="tx1"/>
                </a:solidFill>
                <a:effectLst/>
                <a:latin typeface="+mn-lt"/>
                <a:ea typeface="+mn-ea"/>
                <a:cs typeface="+mn-cs"/>
              </a:rPr>
              <a:t> And having been perfected, He became the author of eternal salvation to all who obey Him,</a:t>
            </a:r>
          </a:p>
          <a:p>
            <a:r>
              <a:rPr lang="en-US" sz="1200" b="1" kern="1200" dirty="0" smtClean="0">
                <a:solidFill>
                  <a:schemeClr val="tx1"/>
                </a:solidFill>
                <a:effectLst/>
                <a:latin typeface="+mn-lt"/>
                <a:ea typeface="+mn-ea"/>
                <a:cs typeface="+mn-cs"/>
              </a:rPr>
              <a:t>Heb. 5:10</a:t>
            </a:r>
            <a:r>
              <a:rPr lang="en-US" sz="1200" kern="1200" dirty="0" smtClean="0">
                <a:solidFill>
                  <a:schemeClr val="tx1"/>
                </a:solidFill>
                <a:effectLst/>
                <a:latin typeface="+mn-lt"/>
                <a:ea typeface="+mn-ea"/>
                <a:cs typeface="+mn-cs"/>
              </a:rPr>
              <a:t> called by God as High Priest</a:t>
            </a:r>
            <a:r>
              <a:rPr lang="en-US" sz="1200" i="1" kern="1200" dirty="0" smtClean="0">
                <a:solidFill>
                  <a:schemeClr val="tx1"/>
                </a:solidFill>
                <a:effectLst/>
                <a:latin typeface="+mn-lt"/>
                <a:ea typeface="+mn-ea"/>
                <a:cs typeface="+mn-cs"/>
              </a:rPr>
              <a:t> “according to the order of Melchizedek,”</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Heb. 5:11</a:t>
            </a:r>
            <a:r>
              <a:rPr lang="en-US" sz="1200" kern="1200" dirty="0" smtClean="0">
                <a:solidFill>
                  <a:schemeClr val="tx1"/>
                </a:solidFill>
                <a:effectLst/>
                <a:latin typeface="+mn-lt"/>
                <a:ea typeface="+mn-ea"/>
                <a:cs typeface="+mn-cs"/>
              </a:rPr>
              <a:t> of whom we have much to say, and hard to explain, since you have become dull of hearing.</a:t>
            </a:r>
          </a:p>
          <a:p>
            <a:r>
              <a:rPr lang="en-US" sz="1200" b="1" kern="1200" dirty="0" smtClean="0">
                <a:solidFill>
                  <a:schemeClr val="tx1"/>
                </a:solidFill>
                <a:effectLst/>
                <a:latin typeface="+mn-lt"/>
                <a:ea typeface="+mn-ea"/>
                <a:cs typeface="+mn-cs"/>
              </a:rPr>
              <a:t>Heb. 5:12</a:t>
            </a:r>
            <a:r>
              <a:rPr lang="en-US" sz="1200" kern="1200" dirty="0" smtClean="0">
                <a:solidFill>
                  <a:schemeClr val="tx1"/>
                </a:solidFill>
                <a:effectLst/>
                <a:latin typeface="+mn-lt"/>
                <a:ea typeface="+mn-ea"/>
                <a:cs typeface="+mn-cs"/>
              </a:rPr>
              <a:t> ¶ For though by this time you ought to be teachers, you need</a:t>
            </a:r>
            <a:r>
              <a:rPr lang="en-US" sz="1200" i="1" kern="1200" dirty="0" smtClean="0">
                <a:solidFill>
                  <a:schemeClr val="tx1"/>
                </a:solidFill>
                <a:effectLst/>
                <a:latin typeface="+mn-lt"/>
                <a:ea typeface="+mn-ea"/>
                <a:cs typeface="+mn-cs"/>
              </a:rPr>
              <a:t> someone</a:t>
            </a:r>
            <a:r>
              <a:rPr lang="en-US" sz="1200" kern="1200" dirty="0" smtClean="0">
                <a:solidFill>
                  <a:schemeClr val="tx1"/>
                </a:solidFill>
                <a:effectLst/>
                <a:latin typeface="+mn-lt"/>
                <a:ea typeface="+mn-ea"/>
                <a:cs typeface="+mn-cs"/>
              </a:rPr>
              <a:t> to teach you again the first principles of the oracles of God; and you have come to need milk and not solid food.</a:t>
            </a:r>
          </a:p>
          <a:p>
            <a:r>
              <a:rPr lang="en-US" sz="1200" b="1" kern="1200" dirty="0" smtClean="0">
                <a:solidFill>
                  <a:schemeClr val="tx1"/>
                </a:solidFill>
                <a:effectLst/>
                <a:latin typeface="+mn-lt"/>
                <a:ea typeface="+mn-ea"/>
                <a:cs typeface="+mn-cs"/>
              </a:rPr>
              <a:t>Heb. 5:13</a:t>
            </a:r>
            <a:r>
              <a:rPr lang="en-US" sz="1200" kern="1200" dirty="0" smtClean="0">
                <a:solidFill>
                  <a:schemeClr val="tx1"/>
                </a:solidFill>
                <a:effectLst/>
                <a:latin typeface="+mn-lt"/>
                <a:ea typeface="+mn-ea"/>
                <a:cs typeface="+mn-cs"/>
              </a:rPr>
              <a:t> For everyone who partakes</a:t>
            </a:r>
            <a:r>
              <a:rPr lang="en-US" sz="1200" i="1" kern="1200" dirty="0" smtClean="0">
                <a:solidFill>
                  <a:schemeClr val="tx1"/>
                </a:solidFill>
                <a:effectLst/>
                <a:latin typeface="+mn-lt"/>
                <a:ea typeface="+mn-ea"/>
                <a:cs typeface="+mn-cs"/>
              </a:rPr>
              <a:t> only</a:t>
            </a:r>
            <a:r>
              <a:rPr lang="en-US" sz="1200" kern="1200" dirty="0" smtClean="0">
                <a:solidFill>
                  <a:schemeClr val="tx1"/>
                </a:solidFill>
                <a:effectLst/>
                <a:latin typeface="+mn-lt"/>
                <a:ea typeface="+mn-ea"/>
                <a:cs typeface="+mn-cs"/>
              </a:rPr>
              <a:t> of milk</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unskilled in the word of righteousness, for he is a babe.</a:t>
            </a:r>
          </a:p>
          <a:p>
            <a:r>
              <a:rPr lang="en-US" sz="1200" b="1" kern="1200" dirty="0" smtClean="0">
                <a:solidFill>
                  <a:schemeClr val="tx1"/>
                </a:solidFill>
                <a:effectLst/>
                <a:latin typeface="+mn-lt"/>
                <a:ea typeface="+mn-ea"/>
                <a:cs typeface="+mn-cs"/>
              </a:rPr>
              <a:t>Heb. 5:14</a:t>
            </a:r>
            <a:r>
              <a:rPr lang="en-US" sz="1200" kern="1200" dirty="0" smtClean="0">
                <a:solidFill>
                  <a:schemeClr val="tx1"/>
                </a:solidFill>
                <a:effectLst/>
                <a:latin typeface="+mn-lt"/>
                <a:ea typeface="+mn-ea"/>
                <a:cs typeface="+mn-cs"/>
              </a:rPr>
              <a:t> But solid food belongs to those who are of full age, </a:t>
            </a:r>
            <a:r>
              <a:rPr lang="en-US" sz="1200" i="1" kern="1200" dirty="0" smtClean="0">
                <a:solidFill>
                  <a:schemeClr val="tx1"/>
                </a:solidFill>
                <a:effectLst/>
                <a:latin typeface="+mn-lt"/>
                <a:ea typeface="+mn-ea"/>
                <a:cs typeface="+mn-cs"/>
              </a:rPr>
              <a:t>that is,</a:t>
            </a:r>
            <a:r>
              <a:rPr lang="en-US" sz="1200" kern="1200" dirty="0" smtClean="0">
                <a:solidFill>
                  <a:schemeClr val="tx1"/>
                </a:solidFill>
                <a:effectLst/>
                <a:latin typeface="+mn-lt"/>
                <a:ea typeface="+mn-ea"/>
                <a:cs typeface="+mn-cs"/>
              </a:rPr>
              <a:t> those who by reason of use have their senses exercised to discern both good and evil.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2Pet. 1:8</a:t>
            </a:r>
            <a:r>
              <a:rPr lang="en-US" sz="1200" kern="1200" dirty="0" smtClean="0">
                <a:solidFill>
                  <a:schemeClr val="tx1"/>
                </a:solidFill>
                <a:effectLst/>
                <a:latin typeface="+mn-lt"/>
                <a:ea typeface="+mn-ea"/>
                <a:cs typeface="+mn-cs"/>
              </a:rPr>
              <a:t> For if these things are yours and abound, </a:t>
            </a:r>
            <a:r>
              <a:rPr lang="en-US" sz="1200" i="1" kern="1200" dirty="0" smtClean="0">
                <a:solidFill>
                  <a:schemeClr val="tx1"/>
                </a:solidFill>
                <a:effectLst/>
                <a:latin typeface="+mn-lt"/>
                <a:ea typeface="+mn-ea"/>
                <a:cs typeface="+mn-cs"/>
              </a:rPr>
              <a:t>you will be</a:t>
            </a:r>
            <a:r>
              <a:rPr lang="en-US" sz="1200" kern="1200" dirty="0" smtClean="0">
                <a:solidFill>
                  <a:schemeClr val="tx1"/>
                </a:solidFill>
                <a:effectLst/>
                <a:latin typeface="+mn-lt"/>
                <a:ea typeface="+mn-ea"/>
                <a:cs typeface="+mn-cs"/>
              </a:rPr>
              <a:t> neither barren nor unfruitful in the knowledge of our Lord Jesus Christ.</a:t>
            </a:r>
          </a:p>
          <a:p>
            <a:endParaRPr lang="en-US" dirty="0" smtClean="0"/>
          </a:p>
          <a:p>
            <a:r>
              <a:rPr lang="en-US" sz="1200" b="1" kern="1200" dirty="0" smtClean="0">
                <a:solidFill>
                  <a:schemeClr val="tx1"/>
                </a:solidFill>
                <a:effectLst/>
                <a:latin typeface="+mn-lt"/>
                <a:ea typeface="+mn-ea"/>
                <a:cs typeface="+mn-cs"/>
              </a:rPr>
              <a:t>2Pet. 1:10</a:t>
            </a:r>
            <a:r>
              <a:rPr lang="en-US" sz="1200" kern="1200" dirty="0" smtClean="0">
                <a:solidFill>
                  <a:schemeClr val="tx1"/>
                </a:solidFill>
                <a:effectLst/>
                <a:latin typeface="+mn-lt"/>
                <a:ea typeface="+mn-ea"/>
                <a:cs typeface="+mn-cs"/>
              </a:rPr>
              <a:t> ¶ Therefore, brethren, be even more diligent to make your call and election sure, for if you do these things you will never stumble;</a:t>
            </a:r>
          </a:p>
          <a:p>
            <a:r>
              <a:rPr lang="en-US" sz="1200" b="1" kern="1200" dirty="0" smtClean="0">
                <a:solidFill>
                  <a:schemeClr val="tx1"/>
                </a:solidFill>
                <a:effectLst/>
                <a:latin typeface="+mn-lt"/>
                <a:ea typeface="+mn-ea"/>
                <a:cs typeface="+mn-cs"/>
              </a:rPr>
              <a:t>2Pet. 1:11</a:t>
            </a:r>
            <a:r>
              <a:rPr lang="en-US" sz="1200" kern="1200" dirty="0" smtClean="0">
                <a:solidFill>
                  <a:schemeClr val="tx1"/>
                </a:solidFill>
                <a:effectLst/>
                <a:latin typeface="+mn-lt"/>
                <a:ea typeface="+mn-ea"/>
                <a:cs typeface="+mn-cs"/>
              </a:rPr>
              <a:t> for so an entrance will be supplied to you abundantly into the everlasting kingdom of our Lord and Savior Jesus Christ.</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19</a:t>
            </a:fld>
            <a:endParaRPr lang="en-US"/>
          </a:p>
        </p:txBody>
      </p:sp>
    </p:spTree>
    <p:extLst>
      <p:ext uri="{BB962C8B-B14F-4D97-AF65-F5344CB8AC3E}">
        <p14:creationId xmlns:p14="http://schemas.microsoft.com/office/powerpoint/2010/main" val="168865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2Pet. 3:1</a:t>
            </a:r>
            <a:r>
              <a:rPr lang="en-US" sz="1200" kern="1200" dirty="0" smtClean="0">
                <a:solidFill>
                  <a:schemeClr val="tx1"/>
                </a:solidFill>
                <a:effectLst/>
                <a:latin typeface="+mn-lt"/>
                <a:ea typeface="+mn-ea"/>
                <a:cs typeface="+mn-cs"/>
              </a:rPr>
              <a:t> Beloved, I now write to you this second epistle (in</a:t>
            </a:r>
            <a:r>
              <a:rPr lang="en-US" sz="1200" i="1" kern="1200" dirty="0" smtClean="0">
                <a:solidFill>
                  <a:schemeClr val="tx1"/>
                </a:solidFill>
                <a:effectLst/>
                <a:latin typeface="+mn-lt"/>
                <a:ea typeface="+mn-ea"/>
                <a:cs typeface="+mn-cs"/>
              </a:rPr>
              <a:t> both of</a:t>
            </a:r>
            <a:r>
              <a:rPr lang="en-US" sz="1200" kern="1200" dirty="0" smtClean="0">
                <a:solidFill>
                  <a:schemeClr val="tx1"/>
                </a:solidFill>
                <a:effectLst/>
                <a:latin typeface="+mn-lt"/>
                <a:ea typeface="+mn-ea"/>
                <a:cs typeface="+mn-cs"/>
              </a:rPr>
              <a:t> which I stir up your pure minds by way of reminder),</a:t>
            </a:r>
          </a:p>
          <a:p>
            <a:r>
              <a:rPr lang="en-US" sz="1200" b="1" kern="1200" dirty="0" smtClean="0">
                <a:solidFill>
                  <a:schemeClr val="tx1"/>
                </a:solidFill>
                <a:effectLst/>
                <a:latin typeface="+mn-lt"/>
                <a:ea typeface="+mn-ea"/>
                <a:cs typeface="+mn-cs"/>
              </a:rPr>
              <a:t>2Pet. 3:2</a:t>
            </a:r>
            <a:r>
              <a:rPr lang="en-US" sz="1200" kern="1200" dirty="0" smtClean="0">
                <a:solidFill>
                  <a:schemeClr val="tx1"/>
                </a:solidFill>
                <a:effectLst/>
                <a:latin typeface="+mn-lt"/>
                <a:ea typeface="+mn-ea"/>
                <a:cs typeface="+mn-cs"/>
              </a:rPr>
              <a:t> that you may be mindful of the words which were spoken before by the holy prophets, and of the commandment of us, the apostles of the Lord and Savior,</a:t>
            </a:r>
          </a:p>
          <a:p>
            <a:r>
              <a:rPr lang="en-US" sz="1200" b="1" kern="1200" dirty="0" smtClean="0">
                <a:solidFill>
                  <a:schemeClr val="tx1"/>
                </a:solidFill>
                <a:effectLst/>
                <a:latin typeface="+mn-lt"/>
                <a:ea typeface="+mn-ea"/>
                <a:cs typeface="+mn-cs"/>
              </a:rPr>
              <a:t>2Pet. 3:3</a:t>
            </a:r>
            <a:r>
              <a:rPr lang="en-US" sz="1200" kern="1200" dirty="0" smtClean="0">
                <a:solidFill>
                  <a:schemeClr val="tx1"/>
                </a:solidFill>
                <a:effectLst/>
                <a:latin typeface="+mn-lt"/>
                <a:ea typeface="+mn-ea"/>
                <a:cs typeface="+mn-cs"/>
              </a:rPr>
              <a:t> knowing this first: that scoffers will come in the last days, walking according to their own lusts,</a:t>
            </a:r>
          </a:p>
          <a:p>
            <a:r>
              <a:rPr lang="en-US" sz="1200" b="1" kern="1200" dirty="0" smtClean="0">
                <a:solidFill>
                  <a:schemeClr val="tx1"/>
                </a:solidFill>
                <a:effectLst/>
                <a:latin typeface="+mn-lt"/>
                <a:ea typeface="+mn-ea"/>
                <a:cs typeface="+mn-cs"/>
              </a:rPr>
              <a:t>2Pet. 3:4</a:t>
            </a:r>
            <a:r>
              <a:rPr lang="en-US" sz="1200" kern="1200" dirty="0" smtClean="0">
                <a:solidFill>
                  <a:schemeClr val="tx1"/>
                </a:solidFill>
                <a:effectLst/>
                <a:latin typeface="+mn-lt"/>
                <a:ea typeface="+mn-ea"/>
                <a:cs typeface="+mn-cs"/>
              </a:rPr>
              <a:t> and saying, “Where is the promise of His coming? For since the fathers fell asleep, all things continue as</a:t>
            </a:r>
            <a:r>
              <a:rPr lang="en-US" sz="1200" i="1" kern="1200" dirty="0" smtClean="0">
                <a:solidFill>
                  <a:schemeClr val="tx1"/>
                </a:solidFill>
                <a:effectLst/>
                <a:latin typeface="+mn-lt"/>
                <a:ea typeface="+mn-ea"/>
                <a:cs typeface="+mn-cs"/>
              </a:rPr>
              <a:t> they were</a:t>
            </a:r>
            <a:r>
              <a:rPr lang="en-US" sz="1200" kern="1200" dirty="0" smtClean="0">
                <a:solidFill>
                  <a:schemeClr val="tx1"/>
                </a:solidFill>
                <a:effectLst/>
                <a:latin typeface="+mn-lt"/>
                <a:ea typeface="+mn-ea"/>
                <a:cs typeface="+mn-cs"/>
              </a:rPr>
              <a:t> from the beginning of creation.”</a:t>
            </a:r>
          </a:p>
          <a:p>
            <a:r>
              <a:rPr lang="en-US" sz="1200" b="1" kern="1200" dirty="0" smtClean="0">
                <a:solidFill>
                  <a:schemeClr val="tx1"/>
                </a:solidFill>
                <a:effectLst/>
                <a:latin typeface="+mn-lt"/>
                <a:ea typeface="+mn-ea"/>
                <a:cs typeface="+mn-cs"/>
              </a:rPr>
              <a:t>2Pet. 3:5</a:t>
            </a:r>
            <a:r>
              <a:rPr lang="en-US" sz="1200" kern="1200" dirty="0" smtClean="0">
                <a:solidFill>
                  <a:schemeClr val="tx1"/>
                </a:solidFill>
                <a:effectLst/>
                <a:latin typeface="+mn-lt"/>
                <a:ea typeface="+mn-ea"/>
                <a:cs typeface="+mn-cs"/>
              </a:rPr>
              <a:t> For this they willfully forget: that by the word of God the heavens were of old, and the earth standing out of water and in the water,</a:t>
            </a:r>
          </a:p>
          <a:p>
            <a:r>
              <a:rPr lang="en-US" sz="1200" b="1" kern="1200" dirty="0" smtClean="0">
                <a:solidFill>
                  <a:schemeClr val="tx1"/>
                </a:solidFill>
                <a:effectLst/>
                <a:latin typeface="+mn-lt"/>
                <a:ea typeface="+mn-ea"/>
                <a:cs typeface="+mn-cs"/>
              </a:rPr>
              <a:t>2Pet. 3:6</a:t>
            </a:r>
            <a:r>
              <a:rPr lang="en-US" sz="1200" kern="1200" dirty="0" smtClean="0">
                <a:solidFill>
                  <a:schemeClr val="tx1"/>
                </a:solidFill>
                <a:effectLst/>
                <a:latin typeface="+mn-lt"/>
                <a:ea typeface="+mn-ea"/>
                <a:cs typeface="+mn-cs"/>
              </a:rPr>
              <a:t> by which the world</a:t>
            </a:r>
            <a:r>
              <a:rPr lang="en-US" sz="1200" i="1" kern="1200" dirty="0" smtClean="0">
                <a:solidFill>
                  <a:schemeClr val="tx1"/>
                </a:solidFill>
                <a:effectLst/>
                <a:latin typeface="+mn-lt"/>
                <a:ea typeface="+mn-ea"/>
                <a:cs typeface="+mn-cs"/>
              </a:rPr>
              <a:t> that</a:t>
            </a:r>
            <a:r>
              <a:rPr lang="en-US" sz="1200" kern="1200" dirty="0" smtClean="0">
                <a:solidFill>
                  <a:schemeClr val="tx1"/>
                </a:solidFill>
                <a:effectLst/>
                <a:latin typeface="+mn-lt"/>
                <a:ea typeface="+mn-ea"/>
                <a:cs typeface="+mn-cs"/>
              </a:rPr>
              <a:t> then existed perished, being flooded with water.</a:t>
            </a:r>
          </a:p>
          <a:p>
            <a:r>
              <a:rPr lang="en-US" sz="1200" b="1" kern="1200" dirty="0" smtClean="0">
                <a:solidFill>
                  <a:schemeClr val="tx1"/>
                </a:solidFill>
                <a:effectLst/>
                <a:latin typeface="+mn-lt"/>
                <a:ea typeface="+mn-ea"/>
                <a:cs typeface="+mn-cs"/>
              </a:rPr>
              <a:t>2Pet. 3:7</a:t>
            </a:r>
            <a:r>
              <a:rPr lang="en-US" sz="1200" kern="1200" dirty="0" smtClean="0">
                <a:solidFill>
                  <a:schemeClr val="tx1"/>
                </a:solidFill>
                <a:effectLst/>
                <a:latin typeface="+mn-lt"/>
                <a:ea typeface="+mn-ea"/>
                <a:cs typeface="+mn-cs"/>
              </a:rPr>
              <a:t> But the heavens and the earth</a:t>
            </a:r>
            <a:r>
              <a:rPr lang="en-US" sz="1200" i="1" kern="1200" dirty="0" smtClean="0">
                <a:solidFill>
                  <a:schemeClr val="tx1"/>
                </a:solidFill>
                <a:effectLst/>
                <a:latin typeface="+mn-lt"/>
                <a:ea typeface="+mn-ea"/>
                <a:cs typeface="+mn-cs"/>
              </a:rPr>
              <a:t> which</a:t>
            </a:r>
            <a:r>
              <a:rPr lang="en-US" sz="1200" kern="1200" dirty="0" smtClean="0">
                <a:solidFill>
                  <a:schemeClr val="tx1"/>
                </a:solidFill>
                <a:effectLst/>
                <a:latin typeface="+mn-lt"/>
                <a:ea typeface="+mn-ea"/>
                <a:cs typeface="+mn-cs"/>
              </a:rPr>
              <a:t> are now preserved by the same word, are reserved for fire until the day of judgment and perdition of ungodly men.</a:t>
            </a:r>
          </a:p>
          <a:p>
            <a:r>
              <a:rPr lang="en-US" sz="1200" b="1" kern="1200" dirty="0" smtClean="0">
                <a:solidFill>
                  <a:schemeClr val="tx1"/>
                </a:solidFill>
                <a:effectLst/>
                <a:latin typeface="+mn-lt"/>
                <a:ea typeface="+mn-ea"/>
                <a:cs typeface="+mn-cs"/>
              </a:rPr>
              <a:t>2Pet. 3:8</a:t>
            </a:r>
            <a:r>
              <a:rPr lang="en-US" sz="1200" kern="1200" dirty="0" smtClean="0">
                <a:solidFill>
                  <a:schemeClr val="tx1"/>
                </a:solidFill>
                <a:effectLst/>
                <a:latin typeface="+mn-lt"/>
                <a:ea typeface="+mn-ea"/>
                <a:cs typeface="+mn-cs"/>
              </a:rPr>
              <a:t> ¶ But, beloved, do not forget this one thing, that with the Lord one day</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as a thousand years, and a thousand years as one day.</a:t>
            </a:r>
          </a:p>
          <a:p>
            <a:r>
              <a:rPr lang="en-US" sz="1200" b="1" kern="1200" dirty="0" smtClean="0">
                <a:solidFill>
                  <a:schemeClr val="tx1"/>
                </a:solidFill>
                <a:effectLst/>
                <a:latin typeface="+mn-lt"/>
                <a:ea typeface="+mn-ea"/>
                <a:cs typeface="+mn-cs"/>
              </a:rPr>
              <a:t>2Pet. 3:9</a:t>
            </a:r>
            <a:r>
              <a:rPr lang="en-US" sz="1200" kern="1200" dirty="0" smtClean="0">
                <a:solidFill>
                  <a:schemeClr val="tx1"/>
                </a:solidFill>
                <a:effectLst/>
                <a:latin typeface="+mn-lt"/>
                <a:ea typeface="+mn-ea"/>
                <a:cs typeface="+mn-cs"/>
              </a:rPr>
              <a:t> The Lord is not slack concerning </a:t>
            </a:r>
            <a:r>
              <a:rPr lang="en-US" sz="1200" i="1" kern="1200" dirty="0" smtClean="0">
                <a:solidFill>
                  <a:schemeClr val="tx1"/>
                </a:solidFill>
                <a:effectLst/>
                <a:latin typeface="+mn-lt"/>
                <a:ea typeface="+mn-ea"/>
                <a:cs typeface="+mn-cs"/>
              </a:rPr>
              <a:t>His</a:t>
            </a:r>
            <a:r>
              <a:rPr lang="en-US" sz="1200" kern="1200" dirty="0" smtClean="0">
                <a:solidFill>
                  <a:schemeClr val="tx1"/>
                </a:solidFill>
                <a:effectLst/>
                <a:latin typeface="+mn-lt"/>
                <a:ea typeface="+mn-ea"/>
                <a:cs typeface="+mn-cs"/>
              </a:rPr>
              <a:t> promise, as some count slackness, but is longsuffering toward us, not willing that any should perish but that all should come to repentance.</a:t>
            </a:r>
          </a:p>
          <a:p>
            <a:r>
              <a:rPr lang="en-US" sz="1200" b="1" kern="1200" dirty="0" smtClean="0">
                <a:solidFill>
                  <a:schemeClr val="tx1"/>
                </a:solidFill>
                <a:effectLst/>
                <a:latin typeface="+mn-lt"/>
                <a:ea typeface="+mn-ea"/>
                <a:cs typeface="+mn-cs"/>
              </a:rPr>
              <a:t>2Pet. 3:10</a:t>
            </a:r>
            <a:r>
              <a:rPr lang="en-US" sz="1200" kern="1200" dirty="0" smtClean="0">
                <a:solidFill>
                  <a:schemeClr val="tx1"/>
                </a:solidFill>
                <a:effectLst/>
                <a:latin typeface="+mn-lt"/>
                <a:ea typeface="+mn-ea"/>
                <a:cs typeface="+mn-cs"/>
              </a:rPr>
              <a:t> ¶ But the day of the Lord will come as a thief in the night, in which the heavens will pass away with a great noise, and the elements will melt with fervent heat; both the earth and the works that are in it will be burned up.</a:t>
            </a:r>
          </a:p>
          <a:p>
            <a:r>
              <a:rPr lang="en-US" sz="1200" b="1" kern="1200" dirty="0" smtClean="0">
                <a:solidFill>
                  <a:schemeClr val="tx1"/>
                </a:solidFill>
                <a:effectLst/>
                <a:latin typeface="+mn-lt"/>
                <a:ea typeface="+mn-ea"/>
                <a:cs typeface="+mn-cs"/>
              </a:rPr>
              <a:t>2Pet. 3:11</a:t>
            </a:r>
            <a:r>
              <a:rPr lang="en-US" sz="1200" kern="1200" dirty="0" smtClean="0">
                <a:solidFill>
                  <a:schemeClr val="tx1"/>
                </a:solidFill>
                <a:effectLst/>
                <a:latin typeface="+mn-lt"/>
                <a:ea typeface="+mn-ea"/>
                <a:cs typeface="+mn-cs"/>
              </a:rPr>
              <a:t> Therefore, since all these things will be dissolved, what manner</a:t>
            </a:r>
            <a:r>
              <a:rPr lang="en-US" sz="1200" i="1" kern="1200" dirty="0" smtClean="0">
                <a:solidFill>
                  <a:schemeClr val="tx1"/>
                </a:solidFill>
                <a:effectLst/>
                <a:latin typeface="+mn-lt"/>
                <a:ea typeface="+mn-ea"/>
                <a:cs typeface="+mn-cs"/>
              </a:rPr>
              <a:t> of persons</a:t>
            </a:r>
            <a:r>
              <a:rPr lang="en-US" sz="1200" kern="1200" dirty="0" smtClean="0">
                <a:solidFill>
                  <a:schemeClr val="tx1"/>
                </a:solidFill>
                <a:effectLst/>
                <a:latin typeface="+mn-lt"/>
                <a:ea typeface="+mn-ea"/>
                <a:cs typeface="+mn-cs"/>
              </a:rPr>
              <a:t> ought you to be in holy conduct and godliness,</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2</a:t>
            </a:fld>
            <a:endParaRPr lang="en-US"/>
          </a:p>
        </p:txBody>
      </p:sp>
    </p:spTree>
    <p:extLst>
      <p:ext uri="{BB962C8B-B14F-4D97-AF65-F5344CB8AC3E}">
        <p14:creationId xmlns:p14="http://schemas.microsoft.com/office/powerpoint/2010/main" val="2119836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237CC-A526-8A45-9DD6-C34A9E9A09F5}" type="slidenum">
              <a:rPr lang="en-US" smtClean="0"/>
              <a:t>20</a:t>
            </a:fld>
            <a:endParaRPr lang="en-US"/>
          </a:p>
        </p:txBody>
      </p:sp>
    </p:spTree>
    <p:extLst>
      <p:ext uri="{BB962C8B-B14F-4D97-AF65-F5344CB8AC3E}">
        <p14:creationId xmlns:p14="http://schemas.microsoft.com/office/powerpoint/2010/main" val="1488236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237CC-A526-8A45-9DD6-C34A9E9A09F5}" type="slidenum">
              <a:rPr lang="en-US" smtClean="0"/>
              <a:t>21</a:t>
            </a:fld>
            <a:endParaRPr lang="en-US"/>
          </a:p>
        </p:txBody>
      </p:sp>
    </p:spTree>
    <p:extLst>
      <p:ext uri="{BB962C8B-B14F-4D97-AF65-F5344CB8AC3E}">
        <p14:creationId xmlns:p14="http://schemas.microsoft.com/office/powerpoint/2010/main" val="105636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3</a:t>
            </a:fld>
            <a:endParaRPr lang="en-US"/>
          </a:p>
        </p:txBody>
      </p:sp>
    </p:spTree>
    <p:extLst>
      <p:ext uri="{BB962C8B-B14F-4D97-AF65-F5344CB8AC3E}">
        <p14:creationId xmlns:p14="http://schemas.microsoft.com/office/powerpoint/2010/main" val="133117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2Pet. 3:11</a:t>
            </a:r>
            <a:r>
              <a:rPr lang="en-US" sz="1200" kern="1200" dirty="0" smtClean="0">
                <a:solidFill>
                  <a:schemeClr val="tx1"/>
                </a:solidFill>
                <a:effectLst/>
                <a:latin typeface="+mn-lt"/>
                <a:ea typeface="+mn-ea"/>
                <a:cs typeface="+mn-cs"/>
              </a:rPr>
              <a:t> Therefore, since all these things will be dissolved, what manner</a:t>
            </a:r>
            <a:r>
              <a:rPr lang="en-US" sz="1200" i="1" kern="1200" dirty="0" smtClean="0">
                <a:solidFill>
                  <a:schemeClr val="tx1"/>
                </a:solidFill>
                <a:effectLst/>
                <a:latin typeface="+mn-lt"/>
                <a:ea typeface="+mn-ea"/>
                <a:cs typeface="+mn-cs"/>
              </a:rPr>
              <a:t> of persons</a:t>
            </a:r>
            <a:r>
              <a:rPr lang="en-US" sz="1200" kern="1200" dirty="0" smtClean="0">
                <a:solidFill>
                  <a:schemeClr val="tx1"/>
                </a:solidFill>
                <a:effectLst/>
                <a:latin typeface="+mn-lt"/>
                <a:ea typeface="+mn-ea"/>
                <a:cs typeface="+mn-cs"/>
              </a:rPr>
              <a:t> ought you to be in holy conduct and godliness,</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4</a:t>
            </a:fld>
            <a:endParaRPr lang="en-US"/>
          </a:p>
        </p:txBody>
      </p:sp>
    </p:spTree>
    <p:extLst>
      <p:ext uri="{BB962C8B-B14F-4D97-AF65-F5344CB8AC3E}">
        <p14:creationId xmlns:p14="http://schemas.microsoft.com/office/powerpoint/2010/main" val="149097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237CC-A526-8A45-9DD6-C34A9E9A09F5}" type="slidenum">
              <a:rPr lang="en-US" smtClean="0"/>
              <a:t>5</a:t>
            </a:fld>
            <a:endParaRPr lang="en-US"/>
          </a:p>
        </p:txBody>
      </p:sp>
    </p:spTree>
    <p:extLst>
      <p:ext uri="{BB962C8B-B14F-4D97-AF65-F5344CB8AC3E}">
        <p14:creationId xmlns:p14="http://schemas.microsoft.com/office/powerpoint/2010/main" val="57663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1Pet. 1:13</a:t>
            </a:r>
            <a:r>
              <a:rPr lang="en-US" sz="1200" kern="1200" dirty="0" smtClean="0">
                <a:solidFill>
                  <a:schemeClr val="tx1"/>
                </a:solidFill>
                <a:effectLst/>
                <a:latin typeface="+mn-lt"/>
                <a:ea typeface="+mn-ea"/>
                <a:cs typeface="+mn-cs"/>
              </a:rPr>
              <a:t> ¶ Therefore gird up the loins of your mind, be sober, and rest </a:t>
            </a:r>
            <a:r>
              <a:rPr lang="en-US" sz="1200" i="1" kern="1200" dirty="0" smtClean="0">
                <a:solidFill>
                  <a:schemeClr val="tx1"/>
                </a:solidFill>
                <a:effectLst/>
                <a:latin typeface="+mn-lt"/>
                <a:ea typeface="+mn-ea"/>
                <a:cs typeface="+mn-cs"/>
              </a:rPr>
              <a:t>your</a:t>
            </a:r>
            <a:r>
              <a:rPr lang="en-US" sz="1200" kern="1200" dirty="0" smtClean="0">
                <a:solidFill>
                  <a:schemeClr val="tx1"/>
                </a:solidFill>
                <a:effectLst/>
                <a:latin typeface="+mn-lt"/>
                <a:ea typeface="+mn-ea"/>
                <a:cs typeface="+mn-cs"/>
              </a:rPr>
              <a:t> hope fully upon the grace that is to be brought to you at the revelation of Jesus Christ;</a:t>
            </a:r>
          </a:p>
          <a:p>
            <a:r>
              <a:rPr lang="en-US" sz="1200" b="1" kern="1200" dirty="0" smtClean="0">
                <a:solidFill>
                  <a:schemeClr val="tx1"/>
                </a:solidFill>
                <a:effectLst/>
                <a:latin typeface="+mn-lt"/>
                <a:ea typeface="+mn-ea"/>
                <a:cs typeface="+mn-cs"/>
              </a:rPr>
              <a:t>1Pet. 1:14</a:t>
            </a:r>
            <a:r>
              <a:rPr lang="en-US" sz="1200" kern="1200" dirty="0" smtClean="0">
                <a:solidFill>
                  <a:schemeClr val="tx1"/>
                </a:solidFill>
                <a:effectLst/>
                <a:latin typeface="+mn-lt"/>
                <a:ea typeface="+mn-ea"/>
                <a:cs typeface="+mn-cs"/>
              </a:rPr>
              <a:t> as obedient children, not conforming yourselves to the former lusts, </a:t>
            </a:r>
            <a:r>
              <a:rPr lang="en-US" sz="1200" i="1"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in your ignorance;</a:t>
            </a:r>
          </a:p>
          <a:p>
            <a:r>
              <a:rPr lang="en-US" sz="1200" b="1" kern="1200" dirty="0" smtClean="0">
                <a:solidFill>
                  <a:schemeClr val="tx1"/>
                </a:solidFill>
                <a:effectLst/>
                <a:latin typeface="+mn-lt"/>
                <a:ea typeface="+mn-ea"/>
                <a:cs typeface="+mn-cs"/>
              </a:rPr>
              <a:t>1Pet. 1:15</a:t>
            </a:r>
            <a:r>
              <a:rPr lang="en-US" sz="1200" kern="1200" dirty="0" smtClean="0">
                <a:solidFill>
                  <a:schemeClr val="tx1"/>
                </a:solidFill>
                <a:effectLst/>
                <a:latin typeface="+mn-lt"/>
                <a:ea typeface="+mn-ea"/>
                <a:cs typeface="+mn-cs"/>
              </a:rPr>
              <a:t> but as He who called you</a:t>
            </a:r>
            <a:r>
              <a:rPr lang="en-US" sz="1200" i="1" kern="120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holy, you also be holy in all</a:t>
            </a:r>
            <a:r>
              <a:rPr lang="en-US" sz="1200" i="1" kern="1200" dirty="0" smtClean="0">
                <a:solidFill>
                  <a:schemeClr val="tx1"/>
                </a:solidFill>
                <a:effectLst/>
                <a:latin typeface="+mn-lt"/>
                <a:ea typeface="+mn-ea"/>
                <a:cs typeface="+mn-cs"/>
              </a:rPr>
              <a:t> your</a:t>
            </a:r>
            <a:r>
              <a:rPr lang="en-US" sz="1200" kern="1200" dirty="0" smtClean="0">
                <a:solidFill>
                  <a:schemeClr val="tx1"/>
                </a:solidFill>
                <a:effectLst/>
                <a:latin typeface="+mn-lt"/>
                <a:ea typeface="+mn-ea"/>
                <a:cs typeface="+mn-cs"/>
              </a:rPr>
              <a:t> conduct,</a:t>
            </a:r>
          </a:p>
          <a:p>
            <a:r>
              <a:rPr lang="en-US" sz="1200" b="1" kern="1200" dirty="0" smtClean="0">
                <a:solidFill>
                  <a:schemeClr val="tx1"/>
                </a:solidFill>
                <a:effectLst/>
                <a:latin typeface="+mn-lt"/>
                <a:ea typeface="+mn-ea"/>
                <a:cs typeface="+mn-cs"/>
              </a:rPr>
              <a:t>1Pet. 1:16</a:t>
            </a:r>
            <a:r>
              <a:rPr lang="en-US" sz="1200" kern="1200" dirty="0" smtClean="0">
                <a:solidFill>
                  <a:schemeClr val="tx1"/>
                </a:solidFill>
                <a:effectLst/>
                <a:latin typeface="+mn-lt"/>
                <a:ea typeface="+mn-ea"/>
                <a:cs typeface="+mn-cs"/>
              </a:rPr>
              <a:t> because it is written, </a:t>
            </a:r>
            <a:r>
              <a:rPr lang="en-US" sz="1200" i="1" kern="1200" dirty="0" smtClean="0">
                <a:solidFill>
                  <a:schemeClr val="tx1"/>
                </a:solidFill>
                <a:effectLst/>
                <a:latin typeface="+mn-lt"/>
                <a:ea typeface="+mn-ea"/>
                <a:cs typeface="+mn-cs"/>
              </a:rPr>
              <a:t>“Be holy, for I am holy.”</a:t>
            </a:r>
            <a:endParaRPr lang="en-US" sz="120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Lev. 11:44</a:t>
            </a:r>
            <a:r>
              <a:rPr lang="en-US" sz="1200" kern="1200" dirty="0" smtClean="0">
                <a:solidFill>
                  <a:schemeClr val="tx1"/>
                </a:solidFill>
                <a:effectLst/>
                <a:latin typeface="+mn-lt"/>
                <a:ea typeface="+mn-ea"/>
                <a:cs typeface="+mn-cs"/>
              </a:rPr>
              <a:t> For I </a:t>
            </a:r>
            <a:r>
              <a:rPr lang="en-US" sz="1200" i="1" kern="1200" dirty="0" smtClean="0">
                <a:solidFill>
                  <a:schemeClr val="tx1"/>
                </a:solidFill>
                <a:effectLst/>
                <a:latin typeface="+mn-lt"/>
                <a:ea typeface="+mn-ea"/>
                <a:cs typeface="+mn-cs"/>
              </a:rPr>
              <a:t>am</a:t>
            </a:r>
            <a:r>
              <a:rPr lang="en-US" sz="1200" kern="1200" dirty="0" smtClean="0">
                <a:solidFill>
                  <a:schemeClr val="tx1"/>
                </a:solidFill>
                <a:effectLst/>
                <a:latin typeface="+mn-lt"/>
                <a:ea typeface="+mn-ea"/>
                <a:cs typeface="+mn-cs"/>
              </a:rPr>
              <a:t> the LORD your God. You shall therefore consecrate yourselves, and you shall be holy; for I </a:t>
            </a:r>
            <a:r>
              <a:rPr lang="en-US" sz="1200" i="1" kern="1200" dirty="0" smtClean="0">
                <a:solidFill>
                  <a:schemeClr val="tx1"/>
                </a:solidFill>
                <a:effectLst/>
                <a:latin typeface="+mn-lt"/>
                <a:ea typeface="+mn-ea"/>
                <a:cs typeface="+mn-cs"/>
              </a:rPr>
              <a:t>am</a:t>
            </a:r>
            <a:r>
              <a:rPr lang="en-US" sz="1200" kern="1200" dirty="0" smtClean="0">
                <a:solidFill>
                  <a:schemeClr val="tx1"/>
                </a:solidFill>
                <a:effectLst/>
                <a:latin typeface="+mn-lt"/>
                <a:ea typeface="+mn-ea"/>
                <a:cs typeface="+mn-cs"/>
              </a:rPr>
              <a:t> holy. Neither shall you defile yourselves with any creeping thing that creeps on the earth.</a:t>
            </a:r>
          </a:p>
          <a:p>
            <a:endParaRPr lang="en-US" dirty="0" smtClean="0"/>
          </a:p>
          <a:p>
            <a:r>
              <a:rPr lang="en-US" sz="1200" b="1" kern="1200" dirty="0" smtClean="0">
                <a:solidFill>
                  <a:schemeClr val="tx1"/>
                </a:solidFill>
                <a:effectLst/>
                <a:latin typeface="+mn-lt"/>
                <a:ea typeface="+mn-ea"/>
                <a:cs typeface="+mn-cs"/>
              </a:rPr>
              <a:t>Lev. 18:1</a:t>
            </a:r>
            <a:r>
              <a:rPr lang="en-US" sz="1200" kern="1200" dirty="0" smtClean="0">
                <a:solidFill>
                  <a:schemeClr val="tx1"/>
                </a:solidFill>
                <a:effectLst/>
                <a:latin typeface="+mn-lt"/>
                <a:ea typeface="+mn-ea"/>
                <a:cs typeface="+mn-cs"/>
              </a:rPr>
              <a:t> Then the LORD spoke to Moses, saying,</a:t>
            </a:r>
          </a:p>
          <a:p>
            <a:r>
              <a:rPr lang="en-US" sz="1200" b="1" kern="1200" dirty="0" smtClean="0">
                <a:solidFill>
                  <a:schemeClr val="tx1"/>
                </a:solidFill>
                <a:effectLst/>
                <a:latin typeface="+mn-lt"/>
                <a:ea typeface="+mn-ea"/>
                <a:cs typeface="+mn-cs"/>
              </a:rPr>
              <a:t>Lev. 18:2</a:t>
            </a:r>
            <a:r>
              <a:rPr lang="en-US" sz="1200" kern="1200" dirty="0" smtClean="0">
                <a:solidFill>
                  <a:schemeClr val="tx1"/>
                </a:solidFill>
                <a:effectLst/>
                <a:latin typeface="+mn-lt"/>
                <a:ea typeface="+mn-ea"/>
                <a:cs typeface="+mn-cs"/>
              </a:rPr>
              <a:t> “Speak to the children of Israel, and say to them: ‘I am the LORD your God.</a:t>
            </a:r>
          </a:p>
          <a:p>
            <a:r>
              <a:rPr lang="en-US" sz="1200" b="1" kern="1200" dirty="0" smtClean="0">
                <a:solidFill>
                  <a:schemeClr val="tx1"/>
                </a:solidFill>
                <a:effectLst/>
                <a:latin typeface="+mn-lt"/>
                <a:ea typeface="+mn-ea"/>
                <a:cs typeface="+mn-cs"/>
              </a:rPr>
              <a:t>Lev. 18:3</a:t>
            </a:r>
            <a:r>
              <a:rPr lang="en-US" sz="1200" kern="1200" dirty="0" smtClean="0">
                <a:solidFill>
                  <a:schemeClr val="tx1"/>
                </a:solidFill>
                <a:effectLst/>
                <a:latin typeface="+mn-lt"/>
                <a:ea typeface="+mn-ea"/>
                <a:cs typeface="+mn-cs"/>
              </a:rPr>
              <a:t> According to the doings of the land of Egypt, where you dwelt, you shall not do; and according to the doings of the land of Canaan, where I am bringing you, you shall not do; nor shall you walk in their ordinances.</a:t>
            </a:r>
          </a:p>
          <a:p>
            <a:r>
              <a:rPr lang="en-US" sz="1200" b="1" kern="1200" dirty="0" smtClean="0">
                <a:solidFill>
                  <a:schemeClr val="tx1"/>
                </a:solidFill>
                <a:effectLst/>
                <a:latin typeface="+mn-lt"/>
                <a:ea typeface="+mn-ea"/>
                <a:cs typeface="+mn-cs"/>
              </a:rPr>
              <a:t>Lev. 18:4</a:t>
            </a:r>
            <a:r>
              <a:rPr lang="en-US" sz="1200" kern="1200" dirty="0" smtClean="0">
                <a:solidFill>
                  <a:schemeClr val="tx1"/>
                </a:solidFill>
                <a:effectLst/>
                <a:latin typeface="+mn-lt"/>
                <a:ea typeface="+mn-ea"/>
                <a:cs typeface="+mn-cs"/>
              </a:rPr>
              <a:t> You shall observe My judgments and keep My ordinances, to walk in them: I </a:t>
            </a:r>
            <a:r>
              <a:rPr lang="en-US" sz="1200" i="1" kern="1200" dirty="0" smtClean="0">
                <a:solidFill>
                  <a:schemeClr val="tx1"/>
                </a:solidFill>
                <a:effectLst/>
                <a:latin typeface="+mn-lt"/>
                <a:ea typeface="+mn-ea"/>
                <a:cs typeface="+mn-cs"/>
              </a:rPr>
              <a:t>am</a:t>
            </a:r>
            <a:r>
              <a:rPr lang="en-US" sz="1200" kern="1200" dirty="0" smtClean="0">
                <a:solidFill>
                  <a:schemeClr val="tx1"/>
                </a:solidFill>
                <a:effectLst/>
                <a:latin typeface="+mn-lt"/>
                <a:ea typeface="+mn-ea"/>
                <a:cs typeface="+mn-cs"/>
              </a:rPr>
              <a:t> the LORD your God.</a:t>
            </a:r>
          </a:p>
          <a:p>
            <a:r>
              <a:rPr lang="en-US" sz="1200" b="1" kern="1200" dirty="0" smtClean="0">
                <a:solidFill>
                  <a:schemeClr val="tx1"/>
                </a:solidFill>
                <a:effectLst/>
                <a:latin typeface="+mn-lt"/>
                <a:ea typeface="+mn-ea"/>
                <a:cs typeface="+mn-cs"/>
              </a:rPr>
              <a:t>Lev. 18:5</a:t>
            </a:r>
            <a:r>
              <a:rPr lang="en-US" sz="1200" kern="1200" dirty="0" smtClean="0">
                <a:solidFill>
                  <a:schemeClr val="tx1"/>
                </a:solidFill>
                <a:effectLst/>
                <a:latin typeface="+mn-lt"/>
                <a:ea typeface="+mn-ea"/>
                <a:cs typeface="+mn-cs"/>
              </a:rPr>
              <a:t> You shall therefore keep My statutes and My judgments, which if a man does, he shall live by them: I </a:t>
            </a:r>
            <a:r>
              <a:rPr lang="en-US" sz="1200" i="1" kern="1200" dirty="0" smtClean="0">
                <a:solidFill>
                  <a:schemeClr val="tx1"/>
                </a:solidFill>
                <a:effectLst/>
                <a:latin typeface="+mn-lt"/>
                <a:ea typeface="+mn-ea"/>
                <a:cs typeface="+mn-cs"/>
              </a:rPr>
              <a:t>am</a:t>
            </a:r>
            <a:r>
              <a:rPr lang="en-US" sz="1200" kern="1200" dirty="0" smtClean="0">
                <a:solidFill>
                  <a:schemeClr val="tx1"/>
                </a:solidFill>
                <a:effectLst/>
                <a:latin typeface="+mn-lt"/>
                <a:ea typeface="+mn-ea"/>
                <a:cs typeface="+mn-cs"/>
              </a:rPr>
              <a:t> the LORD.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Lev. 19:2</a:t>
            </a:r>
            <a:r>
              <a:rPr lang="en-US" sz="1200" kern="1200" dirty="0" smtClean="0">
                <a:solidFill>
                  <a:schemeClr val="tx1"/>
                </a:solidFill>
                <a:effectLst/>
                <a:latin typeface="+mn-lt"/>
                <a:ea typeface="+mn-ea"/>
                <a:cs typeface="+mn-cs"/>
              </a:rPr>
              <a:t> “Speak to all the congregation of the children of Israel, and say to them: ‘You shall be holy, for I the LORD your God</a:t>
            </a:r>
            <a:r>
              <a:rPr lang="en-US" sz="1200" i="1" kern="1200" dirty="0" smtClean="0">
                <a:solidFill>
                  <a:schemeClr val="tx1"/>
                </a:solidFill>
                <a:effectLst/>
                <a:latin typeface="+mn-lt"/>
                <a:ea typeface="+mn-ea"/>
                <a:cs typeface="+mn-cs"/>
              </a:rPr>
              <a:t> am</a:t>
            </a:r>
            <a:r>
              <a:rPr lang="en-US" sz="1200" kern="1200" dirty="0" smtClean="0">
                <a:solidFill>
                  <a:schemeClr val="tx1"/>
                </a:solidFill>
                <a:effectLst/>
                <a:latin typeface="+mn-lt"/>
                <a:ea typeface="+mn-ea"/>
                <a:cs typeface="+mn-cs"/>
              </a:rPr>
              <a:t> holy.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Israel Asked for a King to be “Like the Nations</a:t>
            </a:r>
            <a:r>
              <a:rPr lang="en-US" sz="1200" kern="1200" baseline="0" dirty="0" smtClean="0">
                <a:solidFill>
                  <a:schemeClr val="tx1"/>
                </a:solidFill>
                <a:effectLst/>
                <a:latin typeface="+mn-lt"/>
                <a:ea typeface="+mn-ea"/>
                <a:cs typeface="+mn-cs"/>
              </a:rPr>
              <a:t> Around Them” They then began worshipping idols, “Like the Nations Around Them.” They Were No Longer Behaving Like the ”Called Out” People of God, But Like Everyone Else. This Resulted In Their Destruction. We, Likewise, Will Suffer Destruction, Like Those Around Us, If We Do Not Behave Like the “Called Out” People of God. </a:t>
            </a:r>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6</a:t>
            </a:fld>
            <a:endParaRPr lang="en-US"/>
          </a:p>
        </p:txBody>
      </p:sp>
    </p:spTree>
    <p:extLst>
      <p:ext uri="{BB962C8B-B14F-4D97-AF65-F5344CB8AC3E}">
        <p14:creationId xmlns:p14="http://schemas.microsoft.com/office/powerpoint/2010/main" val="745687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7</a:t>
            </a:fld>
            <a:endParaRPr lang="en-US"/>
          </a:p>
        </p:txBody>
      </p:sp>
    </p:spTree>
    <p:extLst>
      <p:ext uri="{BB962C8B-B14F-4D97-AF65-F5344CB8AC3E}">
        <p14:creationId xmlns:p14="http://schemas.microsoft.com/office/powerpoint/2010/main" val="2143913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Jude 15</a:t>
            </a:r>
            <a:r>
              <a:rPr lang="en-US" sz="1200" kern="1200" dirty="0" smtClean="0">
                <a:solidFill>
                  <a:schemeClr val="tx1"/>
                </a:solidFill>
                <a:effectLst/>
                <a:latin typeface="+mn-lt"/>
                <a:ea typeface="+mn-ea"/>
                <a:cs typeface="+mn-cs"/>
              </a:rPr>
              <a:t> to execute judgment on all, to convict all who are ungodly among them of all their ungodly deeds which they have committed in an ungodly way, and of all the harsh things which ungodly sinners have spoken against Him.”</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8</a:t>
            </a:fld>
            <a:endParaRPr lang="en-US"/>
          </a:p>
        </p:txBody>
      </p:sp>
    </p:spTree>
    <p:extLst>
      <p:ext uri="{BB962C8B-B14F-4D97-AF65-F5344CB8AC3E}">
        <p14:creationId xmlns:p14="http://schemas.microsoft.com/office/powerpoint/2010/main" val="155359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2Pet. 3:12</a:t>
            </a:r>
            <a:r>
              <a:rPr lang="en-US" sz="1200" kern="1200" dirty="0" smtClean="0">
                <a:solidFill>
                  <a:schemeClr val="tx1"/>
                </a:solidFill>
                <a:effectLst/>
                <a:latin typeface="+mn-lt"/>
                <a:ea typeface="+mn-ea"/>
                <a:cs typeface="+mn-cs"/>
              </a:rPr>
              <a:t> looking for and hastening the coming of the day of God, because of which the heavens will be dissolved, being on fire, and the elements will melt with fervent heat?</a:t>
            </a:r>
          </a:p>
          <a:p>
            <a:r>
              <a:rPr lang="en-US" sz="1200" b="1" kern="1200" dirty="0" smtClean="0">
                <a:solidFill>
                  <a:schemeClr val="tx1"/>
                </a:solidFill>
                <a:effectLst/>
                <a:latin typeface="+mn-lt"/>
                <a:ea typeface="+mn-ea"/>
                <a:cs typeface="+mn-cs"/>
              </a:rPr>
              <a:t>2Pet. 3:13</a:t>
            </a:r>
            <a:r>
              <a:rPr lang="en-US" sz="1200" kern="1200" dirty="0" smtClean="0">
                <a:solidFill>
                  <a:schemeClr val="tx1"/>
                </a:solidFill>
                <a:effectLst/>
                <a:latin typeface="+mn-lt"/>
                <a:ea typeface="+mn-ea"/>
                <a:cs typeface="+mn-cs"/>
              </a:rPr>
              <a:t> Nevertheless we, according to His promise, look for new heavens and a new earth in which righteousness dwells.</a:t>
            </a:r>
          </a:p>
          <a:p>
            <a:r>
              <a:rPr lang="en-US" sz="1200" b="1" kern="1200" dirty="0" smtClean="0">
                <a:solidFill>
                  <a:schemeClr val="tx1"/>
                </a:solidFill>
                <a:effectLst/>
                <a:latin typeface="+mn-lt"/>
                <a:ea typeface="+mn-ea"/>
                <a:cs typeface="+mn-cs"/>
              </a:rPr>
              <a:t>2Pet. 3:14</a:t>
            </a:r>
            <a:r>
              <a:rPr lang="en-US" sz="1200" kern="1200" dirty="0" smtClean="0">
                <a:solidFill>
                  <a:schemeClr val="tx1"/>
                </a:solidFill>
                <a:effectLst/>
                <a:latin typeface="+mn-lt"/>
                <a:ea typeface="+mn-ea"/>
                <a:cs typeface="+mn-cs"/>
              </a:rPr>
              <a:t> ¶ Therefore, beloved, looking forward to these things, be diligent to be found by Him in peace, without spot and blameless;</a:t>
            </a:r>
          </a:p>
          <a:p>
            <a:endParaRPr lang="en-US" dirty="0"/>
          </a:p>
        </p:txBody>
      </p:sp>
      <p:sp>
        <p:nvSpPr>
          <p:cNvPr id="4" name="Slide Number Placeholder 3"/>
          <p:cNvSpPr>
            <a:spLocks noGrp="1"/>
          </p:cNvSpPr>
          <p:nvPr>
            <p:ph type="sldNum" sz="quarter" idx="10"/>
          </p:nvPr>
        </p:nvSpPr>
        <p:spPr/>
        <p:txBody>
          <a:bodyPr/>
          <a:lstStyle/>
          <a:p>
            <a:fld id="{7ED237CC-A526-8A45-9DD6-C34A9E9A09F5}" type="slidenum">
              <a:rPr lang="en-US" smtClean="0"/>
              <a:t>9</a:t>
            </a:fld>
            <a:endParaRPr lang="en-US"/>
          </a:p>
        </p:txBody>
      </p:sp>
    </p:spTree>
    <p:extLst>
      <p:ext uri="{BB962C8B-B14F-4D97-AF65-F5344CB8AC3E}">
        <p14:creationId xmlns:p14="http://schemas.microsoft.com/office/powerpoint/2010/main" val="19413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59376"/>
            <a:ext cx="9386888"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1186484"/>
            <a:ext cx="6636259"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2075505"/>
            <a:ext cx="6509936" cy="1748729"/>
          </a:xfrm>
        </p:spPr>
        <p:txBody>
          <a:bodyPr bIns="0" anchor="b">
            <a:normAutofit/>
          </a:bodyPr>
          <a:lstStyle>
            <a:lvl1pPr algn="ctr">
              <a:lnSpc>
                <a:spcPct val="80000"/>
              </a:lnSpc>
              <a:defRPr sz="4050" spc="-113">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19428" y="3906267"/>
            <a:ext cx="6505070"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3504" y="320040"/>
            <a:ext cx="2743200" cy="320040"/>
          </a:xfrm>
        </p:spPr>
        <p:txBody>
          <a:bodyPr vert="horz" lIns="91440" tIns="45720" rIns="91440" bIns="45720" rtlCol="0" anchor="ctr"/>
          <a:lstStyle>
            <a:lvl1pPr>
              <a:defRPr lang="en-US"/>
            </a:lvl1pPr>
          </a:lstStyle>
          <a:p>
            <a:fld id="{03946A10-5149-9C46-9F05-30A65813357E}" type="datetime1">
              <a:rPr lang="en-US" smtClean="0"/>
              <a:t>5/24/18</a:t>
            </a:fld>
            <a:endParaRPr lang="en-US" dirty="0"/>
          </a:p>
        </p:txBody>
      </p:sp>
      <p:sp>
        <p:nvSpPr>
          <p:cNvPr id="5" name="Footer Placeholder 4"/>
          <p:cNvSpPr>
            <a:spLocks noGrp="1"/>
          </p:cNvSpPr>
          <p:nvPr>
            <p:ph type="ftr" sz="quarter" idx="11"/>
          </p:nvPr>
        </p:nvSpPr>
        <p:spPr>
          <a:xfrm>
            <a:off x="603504" y="6227064"/>
            <a:ext cx="7941564"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699589"/>
            <a:ext cx="275585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6"/>
            <a:ext cx="2625897"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32488" y="794719"/>
            <a:ext cx="4706276"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A8871A-00F3-CB45-B3A2-C409593E3F26}" type="datetime1">
              <a:rPr lang="en-US" smtClean="0"/>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699589"/>
            <a:ext cx="275585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2349925"/>
            <a:ext cx="2625896"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2060" y="798445"/>
            <a:ext cx="4701467"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3504" y="320040"/>
            <a:ext cx="2743200" cy="320040"/>
          </a:xfrm>
        </p:spPr>
        <p:txBody>
          <a:bodyPr/>
          <a:lstStyle/>
          <a:p>
            <a:fld id="{A4AF2C1D-5848-8047-B660-0FC0BD2057D9}" type="datetime1">
              <a:rPr lang="en-US" smtClean="0"/>
              <a:t>5/24/18</a:t>
            </a:fld>
            <a:endParaRPr lang="en-US" dirty="0"/>
          </a:p>
        </p:txBody>
      </p:sp>
      <p:sp>
        <p:nvSpPr>
          <p:cNvPr id="5" name="Footer Placeholder 4"/>
          <p:cNvSpPr>
            <a:spLocks noGrp="1"/>
          </p:cNvSpPr>
          <p:nvPr>
            <p:ph type="ftr" sz="quarter" idx="11"/>
          </p:nvPr>
        </p:nvSpPr>
        <p:spPr>
          <a:xfrm>
            <a:off x="603504" y="6227064"/>
            <a:ext cx="7941564" cy="320040"/>
          </a:xfrm>
        </p:spPr>
        <p:txBody>
          <a:bodyPr/>
          <a:lstStyle/>
          <a:p>
            <a:endParaRPr lang="en-US" dirty="0"/>
          </a:p>
        </p:txBody>
      </p:sp>
      <p:sp>
        <p:nvSpPr>
          <p:cNvPr id="6" name="Slide Number Placeholder 5"/>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699589"/>
            <a:ext cx="2755857"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5"/>
            <a:ext cx="2624234"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8836" y="803186"/>
            <a:ext cx="4711405"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6D546-58D1-F144-991D-53C328C9A28D}" type="datetime1">
              <a:rPr lang="en-US" smtClean="0"/>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59376"/>
            <a:ext cx="9386888"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1186484"/>
            <a:ext cx="4249609"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2074730"/>
            <a:ext cx="4117668" cy="1689390"/>
          </a:xfrm>
        </p:spPr>
        <p:txBody>
          <a:bodyPr bIns="0" anchor="b">
            <a:normAutofit/>
          </a:bodyPr>
          <a:lstStyle>
            <a:lvl1pPr algn="ctr">
              <a:defRPr sz="33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508162" y="3846851"/>
            <a:ext cx="4117667"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3504" y="320040"/>
            <a:ext cx="2743200" cy="320040"/>
          </a:xfrm>
        </p:spPr>
        <p:txBody>
          <a:bodyPr/>
          <a:lstStyle/>
          <a:p>
            <a:fld id="{E2503109-C709-344D-9F97-7A40FBF8FF21}" type="datetime1">
              <a:rPr lang="en-US" smtClean="0"/>
              <a:t>5/24/18</a:t>
            </a:fld>
            <a:endParaRPr lang="en-US" dirty="0"/>
          </a:p>
        </p:txBody>
      </p:sp>
      <p:sp>
        <p:nvSpPr>
          <p:cNvPr id="5" name="Footer Placeholder 4"/>
          <p:cNvSpPr>
            <a:spLocks noGrp="1"/>
          </p:cNvSpPr>
          <p:nvPr>
            <p:ph type="ftr" sz="quarter" idx="11"/>
          </p:nvPr>
        </p:nvSpPr>
        <p:spPr>
          <a:xfrm>
            <a:off x="603504" y="6227064"/>
            <a:ext cx="7941564"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699589"/>
            <a:ext cx="2755857"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2339670"/>
            <a:ext cx="2625621"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40659" y="803188"/>
            <a:ext cx="4702193"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38835" y="3672162"/>
            <a:ext cx="4704017"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03504" y="320040"/>
            <a:ext cx="2743200" cy="320040"/>
          </a:xfrm>
        </p:spPr>
        <p:txBody>
          <a:bodyPr/>
          <a:lstStyle/>
          <a:p>
            <a:fld id="{126AE2D2-8692-AA42-80EB-B9A250B436FD}" type="datetime1">
              <a:rPr lang="en-US" smtClean="0"/>
              <a:t>5/24/18</a:t>
            </a:fld>
            <a:endParaRPr lang="en-US" dirty="0"/>
          </a:p>
        </p:txBody>
      </p:sp>
      <p:sp>
        <p:nvSpPr>
          <p:cNvPr id="6" name="Footer Placeholder 5"/>
          <p:cNvSpPr>
            <a:spLocks noGrp="1"/>
          </p:cNvSpPr>
          <p:nvPr>
            <p:ph type="ftr" sz="quarter" idx="11"/>
          </p:nvPr>
        </p:nvSpPr>
        <p:spPr>
          <a:xfrm>
            <a:off x="603504" y="6227064"/>
            <a:ext cx="7941564" cy="320040"/>
          </a:xfrm>
        </p:spPr>
        <p:txBody>
          <a:bodyPr/>
          <a:lstStyle/>
          <a:p>
            <a:endParaRPr lang="en-US" dirty="0"/>
          </a:p>
        </p:txBody>
      </p:sp>
      <p:sp>
        <p:nvSpPr>
          <p:cNvPr id="7" name="Slide Number Placeholder 6"/>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699589"/>
            <a:ext cx="2755857"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2363916"/>
            <a:ext cx="2625621"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43853" y="803185"/>
            <a:ext cx="4698816" cy="68580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43979" y="1488986"/>
            <a:ext cx="4698263"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38989" y="3665887"/>
            <a:ext cx="4698311" cy="68580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38835" y="4351687"/>
            <a:ext cx="4699191"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03504" y="320040"/>
            <a:ext cx="2743200" cy="320040"/>
          </a:xfrm>
        </p:spPr>
        <p:txBody>
          <a:bodyPr/>
          <a:lstStyle/>
          <a:p>
            <a:fld id="{113D2FF6-1170-614B-A83D-0E907FC8FADE}" type="datetime1">
              <a:rPr lang="en-US" smtClean="0"/>
              <a:t>5/24/18</a:t>
            </a:fld>
            <a:endParaRPr lang="en-US" dirty="0"/>
          </a:p>
        </p:txBody>
      </p:sp>
      <p:sp>
        <p:nvSpPr>
          <p:cNvPr id="8" name="Footer Placeholder 7"/>
          <p:cNvSpPr>
            <a:spLocks noGrp="1"/>
          </p:cNvSpPr>
          <p:nvPr>
            <p:ph type="ftr" sz="quarter" idx="11"/>
          </p:nvPr>
        </p:nvSpPr>
        <p:spPr>
          <a:xfrm>
            <a:off x="603504" y="6227064"/>
            <a:ext cx="7941564" cy="320040"/>
          </a:xfrm>
        </p:spPr>
        <p:txBody>
          <a:bodyPr/>
          <a:lstStyle/>
          <a:p>
            <a:endParaRPr lang="en-US" dirty="0"/>
          </a:p>
        </p:txBody>
      </p:sp>
      <p:sp>
        <p:nvSpPr>
          <p:cNvPr id="9" name="Slide Number Placeholder 8"/>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699589"/>
            <a:ext cx="2755857"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5"/>
            <a:ext cx="2625897"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31BB1C-E00C-A044-B5DD-022031098D03}" type="datetime1">
              <a:rPr lang="en-US" smtClean="0"/>
              <a:t>5/24/18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320040"/>
            <a:ext cx="2743200" cy="320040"/>
          </a:xfrm>
        </p:spPr>
        <p:txBody>
          <a:bodyPr/>
          <a:lstStyle/>
          <a:p>
            <a:fld id="{399F8E1F-1080-AC4C-89E2-72548EF70C96}" type="datetime1">
              <a:rPr lang="en-US" smtClean="0"/>
              <a:t>5/24/18</a:t>
            </a:fld>
            <a:endParaRPr lang="en-US" dirty="0"/>
          </a:p>
        </p:txBody>
      </p:sp>
      <p:sp>
        <p:nvSpPr>
          <p:cNvPr id="3" name="Footer Placeholder 2"/>
          <p:cNvSpPr>
            <a:spLocks noGrp="1"/>
          </p:cNvSpPr>
          <p:nvPr>
            <p:ph type="ftr" sz="quarter" idx="11"/>
          </p:nvPr>
        </p:nvSpPr>
        <p:spPr>
          <a:xfrm>
            <a:off x="603504" y="6227064"/>
            <a:ext cx="7941564" cy="320040"/>
          </a:xfrm>
        </p:spPr>
        <p:txBody>
          <a:bodyPr/>
          <a:lstStyle/>
          <a:p>
            <a:endParaRPr lang="en-US" dirty="0"/>
          </a:p>
        </p:txBody>
      </p:sp>
      <p:sp>
        <p:nvSpPr>
          <p:cNvPr id="4" name="Slide Number Placeholder 3"/>
          <p:cNvSpPr>
            <a:spLocks noGrp="1"/>
          </p:cNvSpPr>
          <p:nvPr>
            <p:ph type="sldNum" sz="quarter" idx="12"/>
          </p:nvPr>
        </p:nvSpPr>
        <p:spPr>
          <a:xfrm>
            <a:off x="7852410"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699589"/>
            <a:ext cx="2755857"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52026"/>
            <a:ext cx="2625898" cy="1223298"/>
          </a:xfrm>
        </p:spPr>
        <p:txBody>
          <a:bodyPr bIns="0" anchor="b">
            <a:noAutofit/>
          </a:bodyPr>
          <a:lstStyle>
            <a:lvl1pPr algn="ctr">
              <a:defRPr sz="24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2488" y="802809"/>
            <a:ext cx="4706276"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6474" y="3580186"/>
            <a:ext cx="2625898"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78693-C332-3F48-8CCE-92B747E4A92C}" type="datetime1">
              <a:rPr lang="en-US" smtClean="0"/>
              <a:t>5/24/18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59376"/>
            <a:ext cx="9386888"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698332"/>
            <a:ext cx="4456155"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2" name="Title 1"/>
          <p:cNvSpPr>
            <a:spLocks noGrp="1"/>
          </p:cNvSpPr>
          <p:nvPr>
            <p:ph type="title"/>
          </p:nvPr>
        </p:nvSpPr>
        <p:spPr>
          <a:xfrm>
            <a:off x="664082" y="2360255"/>
            <a:ext cx="4332485" cy="1178032"/>
          </a:xfrm>
        </p:spPr>
        <p:txBody>
          <a:bodyPr bIns="0" anchor="b">
            <a:normAutofit/>
          </a:bodyPr>
          <a:lstStyle>
            <a:lvl1pPr>
              <a:defRPr sz="27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64082" y="3545012"/>
            <a:ext cx="4332485"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03504" y="320040"/>
            <a:ext cx="2743200" cy="320040"/>
          </a:xfrm>
        </p:spPr>
        <p:txBody>
          <a:bodyPr/>
          <a:lstStyle/>
          <a:p>
            <a:fld id="{5A52D007-10DA-E84D-A847-882833A0E07F}" type="datetime1">
              <a:rPr lang="en-US" smtClean="0"/>
              <a:t>5/24/18</a:t>
            </a:fld>
            <a:endParaRPr lang="en-US" dirty="0"/>
          </a:p>
        </p:txBody>
      </p:sp>
      <p:sp>
        <p:nvSpPr>
          <p:cNvPr id="6" name="Footer Placeholder 5"/>
          <p:cNvSpPr>
            <a:spLocks noGrp="1"/>
          </p:cNvSpPr>
          <p:nvPr>
            <p:ph type="ftr" sz="quarter" idx="11"/>
          </p:nvPr>
        </p:nvSpPr>
        <p:spPr>
          <a:xfrm>
            <a:off x="603505" y="6227064"/>
            <a:ext cx="4456652" cy="320040"/>
          </a:xfrm>
        </p:spPr>
        <p:txBody>
          <a:bodyPr/>
          <a:lstStyle/>
          <a:p>
            <a:endParaRPr lang="en-US" dirty="0"/>
          </a:p>
        </p:txBody>
      </p:sp>
      <p:sp>
        <p:nvSpPr>
          <p:cNvPr id="7" name="Slide Number Placeholder 6"/>
          <p:cNvSpPr>
            <a:spLocks noGrp="1"/>
          </p:cNvSpPr>
          <p:nvPr>
            <p:ph type="sldNum" sz="quarter" idx="12"/>
          </p:nvPr>
        </p:nvSpPr>
        <p:spPr>
          <a:xfrm>
            <a:off x="4371283" y="320040"/>
            <a:ext cx="6858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2358392"/>
            <a:ext cx="2624000"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076237" y="794719"/>
            <a:ext cx="4462527"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320040"/>
            <a:ext cx="2743200" cy="320040"/>
          </a:xfrm>
          <a:prstGeom prst="rect">
            <a:avLst/>
          </a:prstGeom>
        </p:spPr>
        <p:txBody>
          <a:bodyPr vert="horz" lIns="91440" tIns="45720" rIns="91440" bIns="45720" rtlCol="0" anchor="ctr"/>
          <a:lstStyle>
            <a:lvl1pPr algn="l">
              <a:defRPr sz="750">
                <a:solidFill>
                  <a:schemeClr val="tx1">
                    <a:tint val="75000"/>
                  </a:schemeClr>
                </a:solidFill>
              </a:defRPr>
            </a:lvl1pPr>
          </a:lstStyle>
          <a:p>
            <a:fld id="{C90A4DB2-3EDB-564B-B83B-BDACFB432A57}" type="datetime1">
              <a:rPr lang="en-US" smtClean="0"/>
              <a:t>5/24/18</a:t>
            </a:fld>
            <a:endParaRPr lang="en-US" dirty="0"/>
          </a:p>
        </p:txBody>
      </p:sp>
      <p:sp>
        <p:nvSpPr>
          <p:cNvPr id="5" name="Footer Placeholder 4"/>
          <p:cNvSpPr>
            <a:spLocks noGrp="1"/>
          </p:cNvSpPr>
          <p:nvPr>
            <p:ph type="ftr" sz="quarter" idx="3"/>
          </p:nvPr>
        </p:nvSpPr>
        <p:spPr>
          <a:xfrm>
            <a:off x="603504" y="6227064"/>
            <a:ext cx="7941564" cy="32004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52410" y="320040"/>
            <a:ext cx="6858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089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a:t>
            </a:r>
            <a:endParaRPr lang="en-US" dirty="0"/>
          </a:p>
        </p:txBody>
      </p:sp>
      <p:sp>
        <p:nvSpPr>
          <p:cNvPr id="3" name="Content Placeholder 2"/>
          <p:cNvSpPr>
            <a:spLocks noGrp="1"/>
          </p:cNvSpPr>
          <p:nvPr>
            <p:ph idx="1"/>
          </p:nvPr>
        </p:nvSpPr>
        <p:spPr/>
        <p:txBody>
          <a:bodyPr anchor="t">
            <a:noAutofit/>
          </a:bodyPr>
          <a:lstStyle/>
          <a:p>
            <a:pPr marL="257175" indent="-257175">
              <a:buFont typeface="+mj-lt"/>
              <a:buAutoNum type="alphaUcPeriod"/>
            </a:pPr>
            <a:r>
              <a:rPr lang="en-US" sz="1800" dirty="0"/>
              <a:t>Christ Will Return, It Is Certain (2 Peter 3:8-10)</a:t>
            </a:r>
          </a:p>
          <a:p>
            <a:pPr marL="257175" indent="-257175">
              <a:buFont typeface="+mj-lt"/>
              <a:buAutoNum type="alphaUcPeriod"/>
            </a:pPr>
            <a:r>
              <a:rPr lang="en-US" sz="1800" dirty="0"/>
              <a:t>Therefore, As the People of God, We Need to Look Forward to That Day (1 Corinthians 1:7)</a:t>
            </a:r>
          </a:p>
          <a:p>
            <a:pPr marL="257175" indent="-257175">
              <a:buFont typeface="+mj-lt"/>
              <a:buAutoNum type="alphaUcPeriod"/>
            </a:pPr>
            <a:r>
              <a:rPr lang="en-US" sz="1800" dirty="0"/>
              <a:t>As Christians We Should Have A Fervent Desire For Christ to Come Quickly </a:t>
            </a:r>
          </a:p>
          <a:p>
            <a:pPr marL="257175" indent="-257175">
              <a:buFont typeface="+mj-lt"/>
              <a:buAutoNum type="alphaUcPeriod"/>
            </a:pPr>
            <a:r>
              <a:rPr lang="en-US" sz="1800" dirty="0"/>
              <a:t>“He’s My Savior, My Redeemer, How He Loves Me, How I Love Him; He Is Risen, He Is Coming, Lord, COME QUICKLY, Alleluia</a:t>
            </a:r>
            <a:r>
              <a:rPr lang="en-US" sz="1800" dirty="0"/>
              <a:t>.” (Verse 4 of Alleluia) </a:t>
            </a:r>
            <a:endParaRPr lang="en-US" sz="1800" dirty="0"/>
          </a:p>
        </p:txBody>
      </p:sp>
    </p:spTree>
    <p:extLst>
      <p:ext uri="{BB962C8B-B14F-4D97-AF65-F5344CB8AC3E}">
        <p14:creationId xmlns:p14="http://schemas.microsoft.com/office/powerpoint/2010/main" val="171761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Manner Of Persons Ought You to Be? </a:t>
            </a:r>
            <a:endParaRPr lang="en-US" dirty="0"/>
          </a:p>
        </p:txBody>
      </p:sp>
      <p:sp>
        <p:nvSpPr>
          <p:cNvPr id="3" name="Content Placeholder 2"/>
          <p:cNvSpPr>
            <a:spLocks noGrp="1"/>
          </p:cNvSpPr>
          <p:nvPr>
            <p:ph idx="1"/>
          </p:nvPr>
        </p:nvSpPr>
        <p:spPr/>
        <p:txBody>
          <a:bodyPr anchor="t">
            <a:normAutofit/>
          </a:bodyPr>
          <a:lstStyle/>
          <a:p>
            <a:pPr marL="300038" indent="-300038">
              <a:lnSpc>
                <a:spcPct val="100000"/>
              </a:lnSpc>
              <a:spcBef>
                <a:spcPts val="0"/>
              </a:spcBef>
              <a:buClrTx/>
              <a:buSzTx/>
              <a:buFont typeface="+mj-lt"/>
              <a:buAutoNum type="romanUcPeriod"/>
              <a:defRPr/>
            </a:pPr>
            <a:r>
              <a:rPr lang="en-US" sz="2100" dirty="0"/>
              <a:t>Holy and Godly (v.11) </a:t>
            </a:r>
          </a:p>
          <a:p>
            <a:pPr marL="300038" indent="-300038">
              <a:lnSpc>
                <a:spcPct val="100000"/>
              </a:lnSpc>
              <a:spcBef>
                <a:spcPts val="0"/>
              </a:spcBef>
              <a:buClrTx/>
              <a:buSzTx/>
              <a:buFont typeface="+mj-lt"/>
              <a:buAutoNum type="romanUcPeriod"/>
              <a:defRPr/>
            </a:pPr>
            <a:r>
              <a:rPr lang="en-US" sz="2100" dirty="0"/>
              <a:t>Looking (vv.12-14)</a:t>
            </a:r>
          </a:p>
          <a:p>
            <a:pPr marL="300038" indent="-300038">
              <a:lnSpc>
                <a:spcPct val="100000"/>
              </a:lnSpc>
              <a:spcBef>
                <a:spcPts val="0"/>
              </a:spcBef>
              <a:buClrTx/>
              <a:buSzTx/>
              <a:buFont typeface="+mj-lt"/>
              <a:buAutoNum type="romanUcPeriod"/>
              <a:defRPr/>
            </a:pPr>
            <a:r>
              <a:rPr lang="en-US" sz="2100" dirty="0"/>
              <a:t>Diligent to Be Found In Peace, Spotless and Blameless (v.14)</a:t>
            </a:r>
            <a:endParaRPr lang="en-US" sz="2100" dirty="0"/>
          </a:p>
        </p:txBody>
      </p:sp>
    </p:spTree>
    <p:extLst>
      <p:ext uri="{BB962C8B-B14F-4D97-AF65-F5344CB8AC3E}">
        <p14:creationId xmlns:p14="http://schemas.microsoft.com/office/powerpoint/2010/main" val="6444357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Diligent to Be Found In Peace, Spotless and Blameless</a:t>
            </a:r>
          </a:p>
        </p:txBody>
      </p:sp>
      <p:sp>
        <p:nvSpPr>
          <p:cNvPr id="3" name="Content Placeholder 2"/>
          <p:cNvSpPr>
            <a:spLocks noGrp="1"/>
          </p:cNvSpPr>
          <p:nvPr>
            <p:ph idx="1"/>
          </p:nvPr>
        </p:nvSpPr>
        <p:spPr/>
        <p:txBody>
          <a:bodyPr anchor="t">
            <a:normAutofit/>
          </a:bodyPr>
          <a:lstStyle/>
          <a:p>
            <a:pPr marL="257175" indent="-257175">
              <a:buFont typeface="+mj-lt"/>
              <a:buAutoNum type="alphaUcPeriod"/>
            </a:pPr>
            <a:r>
              <a:rPr lang="en-US" sz="2100" dirty="0"/>
              <a:t>Diligent To Be Found In Peace </a:t>
            </a:r>
            <a:endParaRPr lang="en-US" sz="2100" dirty="0"/>
          </a:p>
        </p:txBody>
      </p:sp>
    </p:spTree>
    <p:extLst>
      <p:ext uri="{BB962C8B-B14F-4D97-AF65-F5344CB8AC3E}">
        <p14:creationId xmlns:p14="http://schemas.microsoft.com/office/powerpoint/2010/main" val="8237248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Diligent to Be Found In Peace </a:t>
            </a:r>
            <a:endParaRPr lang="en-US" dirty="0"/>
          </a:p>
        </p:txBody>
      </p:sp>
      <p:sp>
        <p:nvSpPr>
          <p:cNvPr id="3" name="Content Placeholder 2"/>
          <p:cNvSpPr>
            <a:spLocks noGrp="1"/>
          </p:cNvSpPr>
          <p:nvPr>
            <p:ph idx="1"/>
          </p:nvPr>
        </p:nvSpPr>
        <p:spPr/>
        <p:txBody>
          <a:bodyPr anchor="t">
            <a:normAutofit fontScale="92500"/>
          </a:bodyPr>
          <a:lstStyle/>
          <a:p>
            <a:pPr marL="257175" indent="-257175">
              <a:buFont typeface="+mj-lt"/>
              <a:buAutoNum type="arabicPeriod"/>
            </a:pPr>
            <a:r>
              <a:rPr lang="en-US" sz="2100" dirty="0"/>
              <a:t>Being Diligent Means to “Do Your Best” (Luke 15:8)</a:t>
            </a:r>
          </a:p>
          <a:p>
            <a:pPr marL="257175" indent="-257175">
              <a:buFont typeface="+mj-lt"/>
              <a:buAutoNum type="arabicPeriod"/>
            </a:pPr>
            <a:r>
              <a:rPr lang="en-US" sz="2100" dirty="0"/>
              <a:t>Why Are We Diligent? </a:t>
            </a:r>
          </a:p>
          <a:p>
            <a:pPr lvl="1">
              <a:buFont typeface="Wingdings" charset="2"/>
              <a:buChar char="Ø"/>
            </a:pPr>
            <a:r>
              <a:rPr lang="en-US" sz="2100" dirty="0"/>
              <a:t>To Be Found By Him In Peace (2 Peter 3:14)</a:t>
            </a:r>
          </a:p>
          <a:p>
            <a:pPr marL="257175" indent="-257175">
              <a:buFont typeface="+mj-lt"/>
              <a:buAutoNum type="arabicPeriod"/>
            </a:pPr>
            <a:r>
              <a:rPr lang="en-US" sz="2100" dirty="0"/>
              <a:t>Paul Told Timothy to “Be Diligent to Present Yourself Approved Unto God” (2 Timothy 2:15)</a:t>
            </a:r>
          </a:p>
          <a:p>
            <a:pPr marL="257175" indent="-257175">
              <a:buFont typeface="+mj-lt"/>
              <a:buAutoNum type="arabicPeriod"/>
            </a:pPr>
            <a:r>
              <a:rPr lang="en-US" sz="2100" dirty="0"/>
              <a:t>Peter Has Already Called On Them to Be “Diligent” to Make Their Calling and Election Sure So That An Entrance Into the Eternal Kingdom Would Be Abundantly Supplied (2 Peter 1:10-11)</a:t>
            </a:r>
          </a:p>
          <a:p>
            <a:pPr marL="257175" indent="-257175">
              <a:buFont typeface="+mj-lt"/>
              <a:buAutoNum type="arabicPeriod"/>
            </a:pPr>
            <a:endParaRPr lang="en-US" dirty="0" smtClean="0"/>
          </a:p>
          <a:p>
            <a:pPr>
              <a:buFont typeface="Arial" charset="0"/>
              <a:buChar char="•"/>
            </a:pPr>
            <a:endParaRPr lang="en-US" dirty="0"/>
          </a:p>
        </p:txBody>
      </p:sp>
    </p:spTree>
    <p:extLst>
      <p:ext uri="{BB962C8B-B14F-4D97-AF65-F5344CB8AC3E}">
        <p14:creationId xmlns:p14="http://schemas.microsoft.com/office/powerpoint/2010/main" val="35043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Diligent to Be Found In Peace, Spotless and Blameless</a:t>
            </a:r>
          </a:p>
        </p:txBody>
      </p:sp>
      <p:sp>
        <p:nvSpPr>
          <p:cNvPr id="3" name="Content Placeholder 2"/>
          <p:cNvSpPr>
            <a:spLocks noGrp="1"/>
          </p:cNvSpPr>
          <p:nvPr>
            <p:ph idx="1"/>
          </p:nvPr>
        </p:nvSpPr>
        <p:spPr/>
        <p:txBody>
          <a:bodyPr anchor="t">
            <a:normAutofit/>
          </a:bodyPr>
          <a:lstStyle/>
          <a:p>
            <a:pPr marL="257175" indent="-257175">
              <a:buFont typeface="+mj-lt"/>
              <a:buAutoNum type="alphaUcPeriod"/>
            </a:pPr>
            <a:r>
              <a:rPr lang="en-US" sz="2100" dirty="0"/>
              <a:t>Diligent To Be Found In Peace</a:t>
            </a:r>
          </a:p>
          <a:p>
            <a:pPr marL="257175" indent="-257175">
              <a:buFont typeface="+mj-lt"/>
              <a:buAutoNum type="alphaUcPeriod"/>
            </a:pPr>
            <a:r>
              <a:rPr lang="en-US" sz="2100" dirty="0"/>
              <a:t>Spotless and Blameless  </a:t>
            </a:r>
            <a:endParaRPr lang="en-US" sz="2100" dirty="0"/>
          </a:p>
        </p:txBody>
      </p:sp>
    </p:spTree>
    <p:extLst>
      <p:ext uri="{BB962C8B-B14F-4D97-AF65-F5344CB8AC3E}">
        <p14:creationId xmlns:p14="http://schemas.microsoft.com/office/powerpoint/2010/main" val="180200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Spotless and Blameless </a:t>
            </a:r>
            <a:endParaRPr lang="en-US" dirty="0"/>
          </a:p>
        </p:txBody>
      </p:sp>
      <p:sp>
        <p:nvSpPr>
          <p:cNvPr id="3" name="Content Placeholder 2"/>
          <p:cNvSpPr>
            <a:spLocks noGrp="1"/>
          </p:cNvSpPr>
          <p:nvPr>
            <p:ph idx="1"/>
          </p:nvPr>
        </p:nvSpPr>
        <p:spPr/>
        <p:txBody>
          <a:bodyPr anchor="t">
            <a:normAutofit/>
          </a:bodyPr>
          <a:lstStyle/>
          <a:p>
            <a:pPr marL="257175" indent="-257175">
              <a:buFont typeface="+mj-lt"/>
              <a:buAutoNum type="arabicPeriod"/>
            </a:pPr>
            <a:r>
              <a:rPr lang="en-US" sz="1800" dirty="0"/>
              <a:t>As Children of God We Are to Be Spotless (Psalm 15:2)</a:t>
            </a:r>
          </a:p>
          <a:p>
            <a:pPr lvl="1">
              <a:buFont typeface="Wingdings" charset="2"/>
              <a:buChar char="Ø"/>
            </a:pPr>
            <a:r>
              <a:rPr lang="en-US" sz="1800" dirty="0"/>
              <a:t>The Word Rendered ”Upright” or “Integrity” is Most Often Translated “Without Spot” or “Blameless” </a:t>
            </a:r>
          </a:p>
          <a:p>
            <a:pPr marL="257175" indent="-257175">
              <a:buFont typeface="+mj-lt"/>
              <a:buAutoNum type="arabicPeriod"/>
            </a:pPr>
            <a:r>
              <a:rPr lang="en-US" sz="1800" dirty="0"/>
              <a:t>We Become Blameless Through the Death of Christ and His Blood (Colossians 1:22)</a:t>
            </a:r>
          </a:p>
          <a:p>
            <a:pPr marL="257175" indent="-257175">
              <a:buFont typeface="+mj-lt"/>
              <a:buAutoNum type="arabicPeriod"/>
            </a:pPr>
            <a:r>
              <a:rPr lang="en-US" sz="1800" dirty="0"/>
              <a:t>We Access That Blood Through Baptism (Romans 6:1-4)</a:t>
            </a:r>
          </a:p>
          <a:p>
            <a:pPr marL="257175" indent="-257175">
              <a:buFont typeface="+mj-lt"/>
              <a:buAutoNum type="arabicPeriod"/>
            </a:pPr>
            <a:r>
              <a:rPr lang="en-US" sz="1800" dirty="0"/>
              <a:t>If A Christian Has Fallen Away, They Repent, Confess Their Sins, and Pray For Forgiveness (Acts 8:22; 1 John 1:9)</a:t>
            </a:r>
          </a:p>
          <a:p>
            <a:pPr marL="257175" indent="-257175">
              <a:buFont typeface="+mj-lt"/>
              <a:buAutoNum type="arabicPeriod"/>
            </a:pPr>
            <a:endParaRPr lang="en-US" dirty="0" smtClean="0"/>
          </a:p>
          <a:p>
            <a:pPr marL="257175" indent="-257175">
              <a:buFont typeface="+mj-lt"/>
              <a:buAutoNum type="arabicPeriod"/>
            </a:pPr>
            <a:endParaRPr lang="en-US" dirty="0" smtClean="0"/>
          </a:p>
        </p:txBody>
      </p:sp>
    </p:spTree>
    <p:extLst>
      <p:ext uri="{BB962C8B-B14F-4D97-AF65-F5344CB8AC3E}">
        <p14:creationId xmlns:p14="http://schemas.microsoft.com/office/powerpoint/2010/main" val="15307227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Manner Of Persons Ought You to Be? </a:t>
            </a:r>
            <a:endParaRPr lang="en-US" dirty="0"/>
          </a:p>
        </p:txBody>
      </p:sp>
      <p:sp>
        <p:nvSpPr>
          <p:cNvPr id="3" name="Content Placeholder 2"/>
          <p:cNvSpPr>
            <a:spLocks noGrp="1"/>
          </p:cNvSpPr>
          <p:nvPr>
            <p:ph idx="1"/>
          </p:nvPr>
        </p:nvSpPr>
        <p:spPr/>
        <p:txBody>
          <a:bodyPr anchor="t"/>
          <a:lstStyle/>
          <a:p>
            <a:pPr marL="300038" indent="-300038">
              <a:lnSpc>
                <a:spcPct val="100000"/>
              </a:lnSpc>
              <a:spcBef>
                <a:spcPts val="0"/>
              </a:spcBef>
              <a:buClrTx/>
              <a:buSzTx/>
              <a:buFont typeface="+mj-lt"/>
              <a:buAutoNum type="romanUcPeriod"/>
              <a:defRPr/>
            </a:pPr>
            <a:r>
              <a:rPr lang="en-US" sz="2100" dirty="0"/>
              <a:t>Holy and Godly (v.11) </a:t>
            </a:r>
          </a:p>
          <a:p>
            <a:pPr marL="300038" indent="-300038">
              <a:lnSpc>
                <a:spcPct val="100000"/>
              </a:lnSpc>
              <a:spcBef>
                <a:spcPts val="0"/>
              </a:spcBef>
              <a:buClrTx/>
              <a:buSzTx/>
              <a:buFont typeface="+mj-lt"/>
              <a:buAutoNum type="romanUcPeriod"/>
              <a:defRPr/>
            </a:pPr>
            <a:r>
              <a:rPr lang="en-US" sz="2100" dirty="0"/>
              <a:t>Looking (vv.12-14)</a:t>
            </a:r>
          </a:p>
          <a:p>
            <a:pPr marL="300038" indent="-300038">
              <a:lnSpc>
                <a:spcPct val="100000"/>
              </a:lnSpc>
              <a:spcBef>
                <a:spcPts val="0"/>
              </a:spcBef>
              <a:buClrTx/>
              <a:buSzTx/>
              <a:buFont typeface="+mj-lt"/>
              <a:buAutoNum type="romanUcPeriod"/>
              <a:defRPr/>
            </a:pPr>
            <a:r>
              <a:rPr lang="en-US" sz="2100" dirty="0"/>
              <a:t>Diligent to Be Found In Peace, Spotless and Blameless (v.14)</a:t>
            </a:r>
          </a:p>
          <a:p>
            <a:pPr marL="300038" indent="-300038">
              <a:lnSpc>
                <a:spcPct val="100000"/>
              </a:lnSpc>
              <a:spcBef>
                <a:spcPts val="0"/>
              </a:spcBef>
              <a:buClrTx/>
              <a:buSzTx/>
              <a:buFont typeface="+mj-lt"/>
              <a:buAutoNum type="romanUcPeriod"/>
              <a:defRPr/>
            </a:pPr>
            <a:r>
              <a:rPr lang="en-US" sz="2100" dirty="0"/>
              <a:t>Steadfast (v.17)</a:t>
            </a:r>
          </a:p>
          <a:p>
            <a:pPr marL="300038" indent="-300038">
              <a:lnSpc>
                <a:spcPct val="100000"/>
              </a:lnSpc>
              <a:spcBef>
                <a:spcPts val="0"/>
              </a:spcBef>
              <a:buClrTx/>
              <a:buSzTx/>
              <a:buFont typeface="+mj-lt"/>
              <a:buAutoNum type="romanUcPeriod"/>
              <a:defRPr/>
            </a:pPr>
            <a:endParaRPr lang="en-US" dirty="0"/>
          </a:p>
        </p:txBody>
      </p:sp>
    </p:spTree>
    <p:extLst>
      <p:ext uri="{BB962C8B-B14F-4D97-AF65-F5344CB8AC3E}">
        <p14:creationId xmlns:p14="http://schemas.microsoft.com/office/powerpoint/2010/main" val="10416329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Steadfast </a:t>
            </a:r>
            <a:endParaRPr lang="en-US" dirty="0"/>
          </a:p>
        </p:txBody>
      </p:sp>
      <p:sp>
        <p:nvSpPr>
          <p:cNvPr id="3" name="Content Placeholder 2"/>
          <p:cNvSpPr>
            <a:spLocks noGrp="1"/>
          </p:cNvSpPr>
          <p:nvPr>
            <p:ph idx="1"/>
          </p:nvPr>
        </p:nvSpPr>
        <p:spPr/>
        <p:txBody>
          <a:bodyPr anchor="t">
            <a:normAutofit fontScale="85000" lnSpcReduction="10000"/>
          </a:bodyPr>
          <a:lstStyle/>
          <a:p>
            <a:pPr marL="257175" indent="-257175">
              <a:buFont typeface="+mj-lt"/>
              <a:buAutoNum type="alphaUcPeriod"/>
            </a:pPr>
            <a:r>
              <a:rPr lang="en-US" sz="1800" dirty="0"/>
              <a:t>The People Peter Was Writing to Were Undergoing Persecution (1 Peter 1:6-7; 3:13-17)</a:t>
            </a:r>
          </a:p>
          <a:p>
            <a:pPr marL="257175" indent="-257175">
              <a:buFont typeface="+mj-lt"/>
              <a:buAutoNum type="alphaUcPeriod"/>
            </a:pPr>
            <a:r>
              <a:rPr lang="en-US" sz="1800" dirty="0"/>
              <a:t>2 Peter Was Written In Approximately 67 A.D., About Three Years After the Burning of Rome </a:t>
            </a:r>
          </a:p>
          <a:p>
            <a:pPr marL="257175" indent="-257175">
              <a:buFont typeface="+mj-lt"/>
              <a:buAutoNum type="alphaUcPeriod"/>
            </a:pPr>
            <a:r>
              <a:rPr lang="en-US" sz="1800" dirty="0"/>
              <a:t>Around That Time Persecution of Christians Greatly Increased</a:t>
            </a:r>
          </a:p>
          <a:p>
            <a:pPr marL="257175" indent="-257175">
              <a:buFont typeface="+mj-lt"/>
              <a:buAutoNum type="alphaUcPeriod"/>
            </a:pPr>
            <a:r>
              <a:rPr lang="en-US" sz="1800" dirty="0"/>
              <a:t>Around This Time Peter Was Killed, Being Hung Upside Down On a Cross According to Tradition </a:t>
            </a:r>
          </a:p>
          <a:p>
            <a:pPr marL="257175" indent="-257175">
              <a:buFont typeface="+mj-lt"/>
              <a:buAutoNum type="alphaUcPeriod"/>
            </a:pPr>
            <a:r>
              <a:rPr lang="en-US" sz="1800" dirty="0"/>
              <a:t>In Light of These Circumstances, Peter Calls Upon Them to Be Steadfast </a:t>
            </a:r>
          </a:p>
          <a:p>
            <a:pPr marL="257175" indent="-257175">
              <a:buFont typeface="+mj-lt"/>
              <a:buAutoNum type="alphaUcPeriod"/>
            </a:pPr>
            <a:r>
              <a:rPr lang="en-US" sz="1800" dirty="0"/>
              <a:t>They Were, Moreover, to Be Steadfast In Shunning False Teachers (2 Peter 3:18)</a:t>
            </a:r>
          </a:p>
          <a:p>
            <a:pPr marL="257175" indent="-257175">
              <a:buFont typeface="+mj-lt"/>
              <a:buAutoNum type="alphaUcPeriod"/>
            </a:pPr>
            <a:endParaRPr lang="en-US" dirty="0"/>
          </a:p>
        </p:txBody>
      </p:sp>
    </p:spTree>
    <p:extLst>
      <p:ext uri="{BB962C8B-B14F-4D97-AF65-F5344CB8AC3E}">
        <p14:creationId xmlns:p14="http://schemas.microsoft.com/office/powerpoint/2010/main" val="46207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Manner Of Persons Ought You to Be? </a:t>
            </a:r>
            <a:endParaRPr lang="en-US" dirty="0"/>
          </a:p>
        </p:txBody>
      </p:sp>
      <p:sp>
        <p:nvSpPr>
          <p:cNvPr id="3" name="Content Placeholder 2"/>
          <p:cNvSpPr>
            <a:spLocks noGrp="1"/>
          </p:cNvSpPr>
          <p:nvPr>
            <p:ph idx="1"/>
          </p:nvPr>
        </p:nvSpPr>
        <p:spPr/>
        <p:txBody>
          <a:bodyPr anchor="t"/>
          <a:lstStyle/>
          <a:p>
            <a:pPr marL="300038" indent="-300038">
              <a:lnSpc>
                <a:spcPct val="100000"/>
              </a:lnSpc>
              <a:spcBef>
                <a:spcPts val="0"/>
              </a:spcBef>
              <a:buClrTx/>
              <a:buSzTx/>
              <a:buFont typeface="+mj-lt"/>
              <a:buAutoNum type="romanUcPeriod"/>
              <a:defRPr/>
            </a:pPr>
            <a:r>
              <a:rPr lang="en-US" sz="2100" dirty="0"/>
              <a:t>Holy and Godly (v.11) </a:t>
            </a:r>
          </a:p>
          <a:p>
            <a:pPr marL="300038" indent="-300038">
              <a:lnSpc>
                <a:spcPct val="100000"/>
              </a:lnSpc>
              <a:spcBef>
                <a:spcPts val="0"/>
              </a:spcBef>
              <a:buClrTx/>
              <a:buSzTx/>
              <a:buFont typeface="+mj-lt"/>
              <a:buAutoNum type="romanUcPeriod"/>
              <a:defRPr/>
            </a:pPr>
            <a:r>
              <a:rPr lang="en-US" sz="2100" dirty="0"/>
              <a:t>Looking (vv.12-14)</a:t>
            </a:r>
          </a:p>
          <a:p>
            <a:pPr marL="300038" indent="-300038">
              <a:lnSpc>
                <a:spcPct val="100000"/>
              </a:lnSpc>
              <a:spcBef>
                <a:spcPts val="0"/>
              </a:spcBef>
              <a:buClrTx/>
              <a:buSzTx/>
              <a:buFont typeface="+mj-lt"/>
              <a:buAutoNum type="romanUcPeriod"/>
              <a:defRPr/>
            </a:pPr>
            <a:r>
              <a:rPr lang="en-US" sz="2100" dirty="0"/>
              <a:t>Diligent to Be Found In Peace, Spotless and Blameless (v.14)</a:t>
            </a:r>
          </a:p>
          <a:p>
            <a:pPr marL="300038" indent="-300038">
              <a:lnSpc>
                <a:spcPct val="100000"/>
              </a:lnSpc>
              <a:spcBef>
                <a:spcPts val="0"/>
              </a:spcBef>
              <a:buClrTx/>
              <a:buSzTx/>
              <a:buFont typeface="+mj-lt"/>
              <a:buAutoNum type="romanUcPeriod"/>
              <a:defRPr/>
            </a:pPr>
            <a:r>
              <a:rPr lang="en-US" sz="2100" dirty="0"/>
              <a:t>Steadfast (v.17)</a:t>
            </a:r>
          </a:p>
          <a:p>
            <a:pPr marL="300038" indent="-300038">
              <a:lnSpc>
                <a:spcPct val="100000"/>
              </a:lnSpc>
              <a:spcBef>
                <a:spcPts val="0"/>
              </a:spcBef>
              <a:buClrTx/>
              <a:buSzTx/>
              <a:buFont typeface="+mj-lt"/>
              <a:buAutoNum type="romanUcPeriod"/>
              <a:defRPr/>
            </a:pPr>
            <a:r>
              <a:rPr lang="en-US" sz="2100" dirty="0"/>
              <a:t>Growing (v.18)</a:t>
            </a:r>
          </a:p>
          <a:p>
            <a:pPr marL="300038" indent="-300038">
              <a:lnSpc>
                <a:spcPct val="100000"/>
              </a:lnSpc>
              <a:spcBef>
                <a:spcPts val="0"/>
              </a:spcBef>
              <a:buClrTx/>
              <a:buSzTx/>
              <a:buFont typeface="+mj-lt"/>
              <a:buAutoNum type="romanUcPeriod"/>
              <a:defRPr/>
            </a:pPr>
            <a:endParaRPr lang="en-US" dirty="0"/>
          </a:p>
        </p:txBody>
      </p:sp>
    </p:spTree>
    <p:extLst>
      <p:ext uri="{BB962C8B-B14F-4D97-AF65-F5344CB8AC3E}">
        <p14:creationId xmlns:p14="http://schemas.microsoft.com/office/powerpoint/2010/main" val="1647134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a:t>
            </a:r>
            <a:endParaRPr lang="en-US" dirty="0"/>
          </a:p>
        </p:txBody>
      </p:sp>
      <p:sp>
        <p:nvSpPr>
          <p:cNvPr id="3" name="Content Placeholder 2"/>
          <p:cNvSpPr>
            <a:spLocks noGrp="1"/>
          </p:cNvSpPr>
          <p:nvPr>
            <p:ph idx="1"/>
          </p:nvPr>
        </p:nvSpPr>
        <p:spPr/>
        <p:txBody>
          <a:bodyPr anchor="t">
            <a:noAutofit/>
          </a:bodyPr>
          <a:lstStyle/>
          <a:p>
            <a:pPr marL="257175" indent="-257175">
              <a:buFont typeface="+mj-lt"/>
              <a:buAutoNum type="alphaUcPeriod"/>
            </a:pPr>
            <a:r>
              <a:rPr lang="en-US" sz="1800" dirty="0"/>
              <a:t>Christians Must Grow In the Grace and Knowledge of God (2 Peter 1:5-11; Hebrews 5:9-14)</a:t>
            </a:r>
          </a:p>
          <a:p>
            <a:pPr marL="257175" indent="-257175">
              <a:buFont typeface="+mj-lt"/>
              <a:buAutoNum type="alphaUcPeriod"/>
            </a:pPr>
            <a:r>
              <a:rPr lang="en-US" sz="1800" dirty="0"/>
              <a:t>Growing </a:t>
            </a:r>
            <a:r>
              <a:rPr lang="en-US" sz="1800"/>
              <a:t>As A Christian </a:t>
            </a:r>
            <a:r>
              <a:rPr lang="en-US" sz="1800" dirty="0"/>
              <a:t>Is Not Just About Putting On the Christian Graces, It is About These Characteristics Growing (2 Peter 1:8)</a:t>
            </a:r>
          </a:p>
          <a:p>
            <a:pPr marL="257175" indent="-257175">
              <a:buFont typeface="+mj-lt"/>
              <a:buAutoNum type="alphaUcPeriod"/>
            </a:pPr>
            <a:r>
              <a:rPr lang="en-US" sz="1800" dirty="0"/>
              <a:t>When We Keep Growing, We Make Our Calling and Election Sure (2 Peter 1:10)</a:t>
            </a:r>
          </a:p>
          <a:p>
            <a:pPr marL="257175" indent="-257175">
              <a:buFont typeface="+mj-lt"/>
              <a:buAutoNum type="alphaUcPeriod"/>
            </a:pPr>
            <a:endParaRPr lang="en-US" sz="1800" dirty="0"/>
          </a:p>
        </p:txBody>
      </p:sp>
    </p:spTree>
    <p:extLst>
      <p:ext uri="{BB962C8B-B14F-4D97-AF65-F5344CB8AC3E}">
        <p14:creationId xmlns:p14="http://schemas.microsoft.com/office/powerpoint/2010/main" val="1597146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3:11</a:t>
            </a:r>
            <a:endParaRPr lang="en-US" dirty="0"/>
          </a:p>
        </p:txBody>
      </p:sp>
      <p:sp>
        <p:nvSpPr>
          <p:cNvPr id="3" name="Content Placeholder 2"/>
          <p:cNvSpPr>
            <a:spLocks noGrp="1"/>
          </p:cNvSpPr>
          <p:nvPr>
            <p:ph idx="1"/>
          </p:nvPr>
        </p:nvSpPr>
        <p:spPr/>
        <p:txBody>
          <a:bodyPr anchor="t"/>
          <a:lstStyle/>
          <a:p>
            <a:pPr marL="0" indent="0">
              <a:buNone/>
            </a:pPr>
            <a:r>
              <a:rPr lang="en-US" sz="3000" dirty="0"/>
              <a:t>Therefore</a:t>
            </a:r>
            <a:r>
              <a:rPr lang="en-US" sz="3000" dirty="0"/>
              <a:t>, since all these things will be dissolved, what manner</a:t>
            </a:r>
            <a:r>
              <a:rPr lang="en-US" sz="3000" i="1" dirty="0"/>
              <a:t> of persons</a:t>
            </a:r>
            <a:r>
              <a:rPr lang="en-US" sz="3000" dirty="0"/>
              <a:t> ought you to be in holy conduct and godliness,</a:t>
            </a:r>
          </a:p>
          <a:p>
            <a:endParaRPr lang="en-US" dirty="0"/>
          </a:p>
        </p:txBody>
      </p:sp>
    </p:spTree>
    <p:extLst>
      <p:ext uri="{BB962C8B-B14F-4D97-AF65-F5344CB8AC3E}">
        <p14:creationId xmlns:p14="http://schemas.microsoft.com/office/powerpoint/2010/main" val="1411327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8320" y="2413878"/>
            <a:ext cx="6431044" cy="1311547"/>
          </a:xfrm>
        </p:spPr>
        <p:txBody>
          <a:bodyPr/>
          <a:lstStyle/>
          <a:p>
            <a:r>
              <a:rPr lang="en-US" dirty="0" smtClean="0"/>
              <a:t>What Manner of Persons Ought You to Be?</a:t>
            </a:r>
            <a:endParaRPr lang="en-US" dirty="0"/>
          </a:p>
        </p:txBody>
      </p:sp>
      <p:sp>
        <p:nvSpPr>
          <p:cNvPr id="3" name="Subtitle 2"/>
          <p:cNvSpPr>
            <a:spLocks noGrp="1"/>
          </p:cNvSpPr>
          <p:nvPr>
            <p:ph type="subTitle" idx="1"/>
          </p:nvPr>
        </p:nvSpPr>
        <p:spPr/>
        <p:txBody>
          <a:bodyPr/>
          <a:lstStyle/>
          <a:p>
            <a:r>
              <a:rPr lang="en-US" dirty="0" smtClean="0"/>
              <a:t>2 Peter 3:11</a:t>
            </a:r>
            <a:endParaRPr lang="en-US" dirty="0"/>
          </a:p>
        </p:txBody>
      </p:sp>
    </p:spTree>
    <p:extLst>
      <p:ext uri="{BB962C8B-B14F-4D97-AF65-F5344CB8AC3E}">
        <p14:creationId xmlns:p14="http://schemas.microsoft.com/office/powerpoint/2010/main" val="17590202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77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Manner of Persons Ought You to Be?</a:t>
            </a:r>
            <a:endParaRPr lang="en-US" dirty="0"/>
          </a:p>
        </p:txBody>
      </p:sp>
      <p:sp>
        <p:nvSpPr>
          <p:cNvPr id="3" name="Subtitle 2"/>
          <p:cNvSpPr>
            <a:spLocks noGrp="1"/>
          </p:cNvSpPr>
          <p:nvPr>
            <p:ph type="subTitle" idx="1"/>
          </p:nvPr>
        </p:nvSpPr>
        <p:spPr/>
        <p:txBody>
          <a:bodyPr/>
          <a:lstStyle/>
          <a:p>
            <a:r>
              <a:rPr lang="en-US" dirty="0" smtClean="0"/>
              <a:t>2 Peter 3:11</a:t>
            </a:r>
            <a:endParaRPr lang="en-US" dirty="0"/>
          </a:p>
        </p:txBody>
      </p:sp>
    </p:spTree>
    <p:extLst>
      <p:ext uri="{BB962C8B-B14F-4D97-AF65-F5344CB8AC3E}">
        <p14:creationId xmlns:p14="http://schemas.microsoft.com/office/powerpoint/2010/main" val="49689243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Manner Of Persons Ought You to Be? </a:t>
            </a:r>
            <a:endParaRPr lang="en-US" dirty="0"/>
          </a:p>
        </p:txBody>
      </p:sp>
      <p:sp>
        <p:nvSpPr>
          <p:cNvPr id="3" name="Content Placeholder 2"/>
          <p:cNvSpPr>
            <a:spLocks noGrp="1"/>
          </p:cNvSpPr>
          <p:nvPr>
            <p:ph idx="1"/>
          </p:nvPr>
        </p:nvSpPr>
        <p:spPr/>
        <p:txBody>
          <a:bodyPr anchor="t">
            <a:normAutofit/>
          </a:bodyPr>
          <a:lstStyle/>
          <a:p>
            <a:pPr marL="300038" indent="-300038">
              <a:lnSpc>
                <a:spcPct val="100000"/>
              </a:lnSpc>
              <a:spcBef>
                <a:spcPts val="0"/>
              </a:spcBef>
              <a:buClrTx/>
              <a:buSzTx/>
              <a:buFont typeface="+mj-lt"/>
              <a:buAutoNum type="romanUcPeriod"/>
              <a:defRPr/>
            </a:pPr>
            <a:r>
              <a:rPr lang="en-US" sz="2100" dirty="0"/>
              <a:t>Holy and Godly (v.11) </a:t>
            </a:r>
            <a:endParaRPr lang="en-US" sz="2100" dirty="0"/>
          </a:p>
        </p:txBody>
      </p:sp>
    </p:spTree>
    <p:extLst>
      <p:ext uri="{BB962C8B-B14F-4D97-AF65-F5344CB8AC3E}">
        <p14:creationId xmlns:p14="http://schemas.microsoft.com/office/powerpoint/2010/main" val="268878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and Godly </a:t>
            </a:r>
            <a:endParaRPr lang="en-US" dirty="0"/>
          </a:p>
        </p:txBody>
      </p:sp>
      <p:sp>
        <p:nvSpPr>
          <p:cNvPr id="3" name="Content Placeholder 2"/>
          <p:cNvSpPr>
            <a:spLocks noGrp="1"/>
          </p:cNvSpPr>
          <p:nvPr>
            <p:ph idx="1"/>
          </p:nvPr>
        </p:nvSpPr>
        <p:spPr/>
        <p:txBody>
          <a:bodyPr anchor="t">
            <a:normAutofit/>
          </a:bodyPr>
          <a:lstStyle/>
          <a:p>
            <a:pPr marL="257175" indent="-257175">
              <a:buFont typeface="+mj-lt"/>
              <a:buAutoNum type="alphaUcPeriod"/>
            </a:pPr>
            <a:r>
              <a:rPr lang="en-US" sz="2100" dirty="0"/>
              <a:t>Holy </a:t>
            </a:r>
            <a:endParaRPr lang="en-US" sz="2100" dirty="0"/>
          </a:p>
        </p:txBody>
      </p:sp>
    </p:spTree>
    <p:extLst>
      <p:ext uri="{BB962C8B-B14F-4D97-AF65-F5344CB8AC3E}">
        <p14:creationId xmlns:p14="http://schemas.microsoft.com/office/powerpoint/2010/main" val="19020032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a:t>
            </a:r>
            <a:endParaRPr lang="en-US" dirty="0"/>
          </a:p>
        </p:txBody>
      </p:sp>
      <p:sp>
        <p:nvSpPr>
          <p:cNvPr id="3" name="Content Placeholder 2"/>
          <p:cNvSpPr>
            <a:spLocks noGrp="1"/>
          </p:cNvSpPr>
          <p:nvPr>
            <p:ph idx="1"/>
          </p:nvPr>
        </p:nvSpPr>
        <p:spPr/>
        <p:txBody>
          <a:bodyPr anchor="t">
            <a:normAutofit/>
          </a:bodyPr>
          <a:lstStyle/>
          <a:p>
            <a:pPr marL="257175" indent="-257175">
              <a:buFont typeface="+mj-lt"/>
              <a:buAutoNum type="arabicPeriod"/>
            </a:pPr>
            <a:r>
              <a:rPr lang="en-US" sz="2100" dirty="0"/>
              <a:t>God Calls Upon Us As Christians to Be Holy (1 Peter 1:13-16)</a:t>
            </a:r>
          </a:p>
          <a:p>
            <a:pPr marL="257175" indent="-257175">
              <a:buFont typeface="+mj-lt"/>
              <a:buAutoNum type="arabicPeriod"/>
            </a:pPr>
            <a:r>
              <a:rPr lang="en-US" sz="2100" dirty="0"/>
              <a:t>He Has Always Called Upon His People to Be Holy (Leviticus 11:44; 18:1-5; 19:2)</a:t>
            </a:r>
          </a:p>
          <a:p>
            <a:pPr marL="257175" indent="-257175">
              <a:buFont typeface="+mj-lt"/>
              <a:buAutoNum type="arabicPeriod"/>
            </a:pPr>
            <a:r>
              <a:rPr lang="en-US" sz="2100" dirty="0"/>
              <a:t>We Will Undergo Destruction, Like Israel, If We Are Not Holy </a:t>
            </a:r>
            <a:endParaRPr lang="en-US" sz="2100" dirty="0"/>
          </a:p>
        </p:txBody>
      </p:sp>
    </p:spTree>
    <p:extLst>
      <p:ext uri="{BB962C8B-B14F-4D97-AF65-F5344CB8AC3E}">
        <p14:creationId xmlns:p14="http://schemas.microsoft.com/office/powerpoint/2010/main" val="13370311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and Godly </a:t>
            </a:r>
            <a:endParaRPr lang="en-US" dirty="0"/>
          </a:p>
        </p:txBody>
      </p:sp>
      <p:sp>
        <p:nvSpPr>
          <p:cNvPr id="3" name="Content Placeholder 2"/>
          <p:cNvSpPr>
            <a:spLocks noGrp="1"/>
          </p:cNvSpPr>
          <p:nvPr>
            <p:ph idx="1"/>
          </p:nvPr>
        </p:nvSpPr>
        <p:spPr/>
        <p:txBody>
          <a:bodyPr anchor="t">
            <a:normAutofit/>
          </a:bodyPr>
          <a:lstStyle/>
          <a:p>
            <a:pPr marL="257175" indent="-257175">
              <a:buFont typeface="+mj-lt"/>
              <a:buAutoNum type="alphaUcPeriod"/>
            </a:pPr>
            <a:r>
              <a:rPr lang="en-US" sz="2100" dirty="0"/>
              <a:t>Holy </a:t>
            </a:r>
          </a:p>
          <a:p>
            <a:pPr marL="257175" indent="-257175">
              <a:buFont typeface="+mj-lt"/>
              <a:buAutoNum type="alphaUcPeriod"/>
            </a:pPr>
            <a:r>
              <a:rPr lang="en-US" sz="2100" dirty="0"/>
              <a:t>Godly </a:t>
            </a:r>
            <a:endParaRPr lang="en-US" sz="2100" dirty="0"/>
          </a:p>
        </p:txBody>
      </p:sp>
    </p:spTree>
    <p:extLst>
      <p:ext uri="{BB962C8B-B14F-4D97-AF65-F5344CB8AC3E}">
        <p14:creationId xmlns:p14="http://schemas.microsoft.com/office/powerpoint/2010/main" val="8006001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Godly </a:t>
            </a:r>
            <a:endParaRPr lang="en-US" dirty="0"/>
          </a:p>
        </p:txBody>
      </p:sp>
      <p:sp>
        <p:nvSpPr>
          <p:cNvPr id="3" name="Content Placeholder 2"/>
          <p:cNvSpPr>
            <a:spLocks noGrp="1"/>
          </p:cNvSpPr>
          <p:nvPr>
            <p:ph idx="1"/>
          </p:nvPr>
        </p:nvSpPr>
        <p:spPr/>
        <p:txBody>
          <a:bodyPr anchor="t">
            <a:noAutofit/>
          </a:bodyPr>
          <a:lstStyle/>
          <a:p>
            <a:pPr marL="257175" indent="-257175">
              <a:buFont typeface="+mj-lt"/>
              <a:buAutoNum type="arabicPeriod"/>
            </a:pPr>
            <a:r>
              <a:rPr lang="en-US" sz="1800" dirty="0"/>
              <a:t>“A Godward Attitude” (Vincent)</a:t>
            </a:r>
          </a:p>
          <a:p>
            <a:pPr marL="257175" indent="-257175">
              <a:buFont typeface="+mj-lt"/>
              <a:buAutoNum type="arabicPeriod"/>
            </a:pPr>
            <a:r>
              <a:rPr lang="en-US" sz="1800" dirty="0"/>
              <a:t>“Reverence, Respect; Piety Towards God” (Thayer)</a:t>
            </a:r>
          </a:p>
          <a:p>
            <a:pPr marL="257175" indent="-257175">
              <a:buFont typeface="+mj-lt"/>
              <a:buAutoNum type="arabicPeriod"/>
            </a:pPr>
            <a:r>
              <a:rPr lang="en-US" sz="1800" dirty="0"/>
              <a:t>When We Possess This “Godward” Attitude, Our Desire Will Be to Be Like God and to Serve Him- Thus Being Holy</a:t>
            </a:r>
          </a:p>
          <a:p>
            <a:pPr marL="257175" indent="-257175">
              <a:buFont typeface="+mj-lt"/>
              <a:buAutoNum type="arabicPeriod"/>
            </a:pPr>
            <a:r>
              <a:rPr lang="en-US" sz="1800" dirty="0"/>
              <a:t>Jude Said Those Who Were Ungodly (Lacking Godliness), God Would Execute Judgment On (Jude 15) </a:t>
            </a:r>
            <a:endParaRPr lang="en-US" sz="1800" dirty="0"/>
          </a:p>
        </p:txBody>
      </p:sp>
    </p:spTree>
    <p:extLst>
      <p:ext uri="{BB962C8B-B14F-4D97-AF65-F5344CB8AC3E}">
        <p14:creationId xmlns:p14="http://schemas.microsoft.com/office/powerpoint/2010/main" val="95593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Manner Of Persons Ought You to Be? </a:t>
            </a:r>
            <a:endParaRPr lang="en-US" dirty="0"/>
          </a:p>
        </p:txBody>
      </p:sp>
      <p:sp>
        <p:nvSpPr>
          <p:cNvPr id="3" name="Content Placeholder 2"/>
          <p:cNvSpPr>
            <a:spLocks noGrp="1"/>
          </p:cNvSpPr>
          <p:nvPr>
            <p:ph idx="1"/>
          </p:nvPr>
        </p:nvSpPr>
        <p:spPr/>
        <p:txBody>
          <a:bodyPr anchor="t">
            <a:normAutofit/>
          </a:bodyPr>
          <a:lstStyle/>
          <a:p>
            <a:pPr marL="300038" indent="-300038">
              <a:lnSpc>
                <a:spcPct val="100000"/>
              </a:lnSpc>
              <a:spcBef>
                <a:spcPts val="0"/>
              </a:spcBef>
              <a:buClrTx/>
              <a:buSzTx/>
              <a:buFont typeface="+mj-lt"/>
              <a:buAutoNum type="romanUcPeriod"/>
              <a:defRPr/>
            </a:pPr>
            <a:r>
              <a:rPr lang="en-US" sz="2100" dirty="0"/>
              <a:t>Holy and Godly (v.11) </a:t>
            </a:r>
          </a:p>
          <a:p>
            <a:pPr marL="300038" indent="-300038">
              <a:lnSpc>
                <a:spcPct val="100000"/>
              </a:lnSpc>
              <a:spcBef>
                <a:spcPts val="0"/>
              </a:spcBef>
              <a:buClrTx/>
              <a:buSzTx/>
              <a:buFont typeface="+mj-lt"/>
              <a:buAutoNum type="romanUcPeriod"/>
              <a:defRPr/>
            </a:pPr>
            <a:r>
              <a:rPr lang="en-US" sz="2100" dirty="0"/>
              <a:t>Looking (vv.12-14)</a:t>
            </a:r>
            <a:endParaRPr lang="en-US" sz="2100" dirty="0"/>
          </a:p>
        </p:txBody>
      </p:sp>
    </p:spTree>
    <p:extLst>
      <p:ext uri="{BB962C8B-B14F-4D97-AF65-F5344CB8AC3E}">
        <p14:creationId xmlns:p14="http://schemas.microsoft.com/office/powerpoint/2010/main" val="6010612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5724</TotalTime>
  <Words>2961</Words>
  <Application>Microsoft Macintosh PowerPoint</Application>
  <PresentationFormat>On-screen Show (4:3)</PresentationFormat>
  <Paragraphs>185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Calibri Light</vt:lpstr>
      <vt:lpstr>Rockwell</vt:lpstr>
      <vt:lpstr>Wingdings</vt:lpstr>
      <vt:lpstr>Arial</vt:lpstr>
      <vt:lpstr>Atlas</vt:lpstr>
      <vt:lpstr>PowerPoint Presentation</vt:lpstr>
      <vt:lpstr>2 Peter 3:11</vt:lpstr>
      <vt:lpstr>What Manner of Persons Ought You to Be?</vt:lpstr>
      <vt:lpstr>What Manner Of Persons Ought You to Be? </vt:lpstr>
      <vt:lpstr>Holy and Godly </vt:lpstr>
      <vt:lpstr>Holy</vt:lpstr>
      <vt:lpstr>Holy and Godly </vt:lpstr>
      <vt:lpstr>Godly </vt:lpstr>
      <vt:lpstr>What Manner Of Persons Ought You to Be? </vt:lpstr>
      <vt:lpstr>Looking</vt:lpstr>
      <vt:lpstr>What Manner Of Persons Ought You to Be? </vt:lpstr>
      <vt:lpstr>Diligent to Be Found In Peace, Spotless and Blameless</vt:lpstr>
      <vt:lpstr>Diligent to Be Found In Peace </vt:lpstr>
      <vt:lpstr>Diligent to Be Found In Peace, Spotless and Blameless</vt:lpstr>
      <vt:lpstr>Spotless and Blameless </vt:lpstr>
      <vt:lpstr>What Manner Of Persons Ought You to Be? </vt:lpstr>
      <vt:lpstr>Steadfast </vt:lpstr>
      <vt:lpstr>What Manner Of Persons Ought You to Be? </vt:lpstr>
      <vt:lpstr>Growing </vt:lpstr>
      <vt:lpstr>What Manner of Persons Ought You to Be?</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Manner of Persons Ought You to Be?</dc:title>
  <dc:creator>Daniel Webb</dc:creator>
  <cp:lastModifiedBy>Daniel Webb</cp:lastModifiedBy>
  <cp:revision>40</cp:revision>
  <cp:lastPrinted>2018-05-25T14:54:07Z</cp:lastPrinted>
  <dcterms:created xsi:type="dcterms:W3CDTF">2017-12-18T18:42:52Z</dcterms:created>
  <dcterms:modified xsi:type="dcterms:W3CDTF">2018-05-27T02:30:42Z</dcterms:modified>
</cp:coreProperties>
</file>