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3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/>
    <p:restoredTop sz="94640"/>
  </p:normalViewPr>
  <p:slideViewPr>
    <p:cSldViewPr snapToGrid="0" snapToObjects="1">
      <p:cViewPr varScale="1">
        <p:scale>
          <a:sx n="61" d="100"/>
          <a:sy n="61" d="100"/>
        </p:scale>
        <p:origin x="9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>
                <a:solidFill>
                  <a:srgbClr val="73BFFF"/>
                </a:solidFill>
                <a:effectLst>
                  <a:outerShdw blurRad="38100" dist="36285" dir="2700000" rotWithShape="0">
                    <a:srgbClr val="000000">
                      <a:alpha val="48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3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blurRad="38100" dist="54428" dir="2700000" rotWithShape="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825500" y="914400"/>
            <a:ext cx="11341100" cy="5740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Image"/>
          <p:cNvSpPr>
            <a:spLocks noGrp="1"/>
          </p:cNvSpPr>
          <p:nvPr>
            <p:ph type="pic" sz="half" idx="13"/>
          </p:nvPr>
        </p:nvSpPr>
        <p:spPr>
          <a:xfrm>
            <a:off x="7200900" y="1257300"/>
            <a:ext cx="5016500" cy="721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Image"/>
          <p:cNvSpPr>
            <a:spLocks noGrp="1"/>
          </p:cNvSpPr>
          <p:nvPr>
            <p:ph type="pic" sz="half" idx="13"/>
          </p:nvPr>
        </p:nvSpPr>
        <p:spPr>
          <a:xfrm>
            <a:off x="7213600" y="2755900"/>
            <a:ext cx="50165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Image"/>
          <p:cNvSpPr>
            <a:spLocks noGrp="1"/>
          </p:cNvSpPr>
          <p:nvPr>
            <p:ph type="pic" sz="quarter" idx="13"/>
          </p:nvPr>
        </p:nvSpPr>
        <p:spPr>
          <a:xfrm>
            <a:off x="6858000" y="5105400"/>
            <a:ext cx="5321300" cy="338138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3" name="Image"/>
          <p:cNvSpPr>
            <a:spLocks noGrp="1"/>
          </p:cNvSpPr>
          <p:nvPr>
            <p:ph type="pic" sz="quarter" idx="14"/>
          </p:nvPr>
        </p:nvSpPr>
        <p:spPr>
          <a:xfrm>
            <a:off x="6858000" y="1270000"/>
            <a:ext cx="5316292" cy="3378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half" idx="15"/>
          </p:nvPr>
        </p:nvSpPr>
        <p:spPr>
          <a:xfrm>
            <a:off x="1143000" y="1244600"/>
            <a:ext cx="5219700" cy="721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34899" y="9311678"/>
            <a:ext cx="312015" cy="312344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36220" y="9311678"/>
            <a:ext cx="312015" cy="31234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defRPr sz="1400" b="1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889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1333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1778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2222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2667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3111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3556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4000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ressing Toward the Go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Pressing Toward the Goal </a:t>
            </a:r>
          </a:p>
        </p:txBody>
      </p:sp>
      <p:sp>
        <p:nvSpPr>
          <p:cNvPr id="143" name="I. What Does It Mean to Press Toward the Goal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</a:pPr>
            <a:r>
              <a:t>I. What Does It Mean to Press Toward the Goal?</a:t>
            </a:r>
          </a:p>
          <a:p>
            <a:pPr marL="0" indent="0">
              <a:buSzTx/>
              <a:buNone/>
            </a:pPr>
            <a:r>
              <a:t>II. What Is the Goal? </a:t>
            </a:r>
          </a:p>
          <a:p>
            <a:pPr marL="0" indent="0">
              <a:buSzTx/>
              <a:buNone/>
            </a:pPr>
            <a:r>
              <a:t>III. Why Do I Press Toward the Goal?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Why Do I Press Toward the Goal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Why Do I Press Toward the Goal?</a:t>
            </a:r>
          </a:p>
        </p:txBody>
      </p:sp>
      <p:sp>
        <p:nvSpPr>
          <p:cNvPr id="146" name="A. I Have Not Already Obtained (Philippians 3:12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</a:pPr>
            <a:r>
              <a:t>A. I Have Not Already Obtained (Philippians 3:12)</a:t>
            </a:r>
          </a:p>
          <a:p>
            <a:pPr marL="0" indent="0">
              <a:buSzTx/>
              <a:buNone/>
            </a:pPr>
            <a:r>
              <a:t>B. I Am Not Already Perfect (Philippians 3:13)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75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75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What Does It Mean to Be Perfec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Does It Mean to Be Perfect?</a:t>
            </a:r>
          </a:p>
        </p:txBody>
      </p:sp>
      <p:sp>
        <p:nvSpPr>
          <p:cNvPr id="149" name="1. “To make perfect, complete, to carry through completely, to accomplish, finish, bring to an end.” (Thayer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defTabSz="566674">
              <a:spcBef>
                <a:spcPts val="3400"/>
              </a:spcBef>
              <a:buSzTx/>
              <a:buNone/>
              <a:defRPr sz="3492">
                <a:effectLst>
                  <a:outerShdw blurRad="49276" dist="36957" dir="5400000" rotWithShape="0">
                    <a:srgbClr val="000000"/>
                  </a:outerShdw>
                </a:effectLst>
              </a:defRPr>
            </a:pPr>
            <a:r>
              <a:t>1. “To make perfect, complete, to carry through completely, to accomplish, finish, bring to an end.” (Thayer)</a:t>
            </a:r>
          </a:p>
          <a:p>
            <a:pPr marL="0" indent="0" defTabSz="566674">
              <a:spcBef>
                <a:spcPts val="3400"/>
              </a:spcBef>
              <a:buSzTx/>
              <a:buNone/>
              <a:defRPr sz="3492">
                <a:effectLst>
                  <a:outerShdw blurRad="49276" dist="36957" dir="5400000" rotWithShape="0">
                    <a:srgbClr val="000000"/>
                  </a:outerShdw>
                </a:effectLst>
              </a:defRPr>
            </a:pPr>
            <a:r>
              <a:t>2. “To complete, i.e. (literally) accomplish, or (figuratively) consummate (in character): - consecrate, finish, fulfill, make perfect.” (Strong’s)</a:t>
            </a:r>
          </a:p>
          <a:p>
            <a:pPr marL="0" indent="0" defTabSz="566674">
              <a:spcBef>
                <a:spcPts val="3400"/>
              </a:spcBef>
              <a:buSzTx/>
              <a:buNone/>
              <a:defRPr sz="3492">
                <a:effectLst>
                  <a:outerShdw blurRad="49276" dist="36957" dir="5400000" rotWithShape="0">
                    <a:srgbClr val="000000"/>
                  </a:outerShdw>
                </a:effectLst>
              </a:defRPr>
            </a:pPr>
            <a:r>
              <a:t>3. The Greek Word “Teleioo” is Most Often Rendered “Perfect” or “Perfected.”</a:t>
            </a:r>
          </a:p>
          <a:p>
            <a:pPr marL="0" indent="0" defTabSz="566674">
              <a:spcBef>
                <a:spcPts val="3400"/>
              </a:spcBef>
              <a:buSzTx/>
              <a:buNone/>
              <a:defRPr sz="3492">
                <a:effectLst>
                  <a:outerShdw blurRad="49276" dist="36957" dir="5400000" rotWithShape="0">
                    <a:srgbClr val="000000"/>
                  </a:outerShdw>
                </a:effectLst>
              </a:defRPr>
            </a:pPr>
            <a:r>
              <a:t>4. Same Word Paul Uses In 1 Corinthians 13:10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0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75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75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75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750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Why Do I Press Toward the Goal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Why Do I Press Toward the Goal?</a:t>
            </a:r>
          </a:p>
        </p:txBody>
      </p:sp>
      <p:sp>
        <p:nvSpPr>
          <p:cNvPr id="152" name="A. I Have Not Already Obtained (Philippians 3:12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</a:pPr>
            <a:r>
              <a:t>A. I Have Not Already Obtained (Philippians 3:12)</a:t>
            </a:r>
          </a:p>
          <a:p>
            <a:pPr marL="0" indent="0">
              <a:buSzTx/>
              <a:buNone/>
            </a:pPr>
            <a:r>
              <a:t>B. I Am Not Already Perfect (Philippians 3:13) </a:t>
            </a:r>
          </a:p>
          <a:p>
            <a:pPr marL="0" indent="0">
              <a:buSzTx/>
              <a:buNone/>
            </a:pPr>
            <a:r>
              <a:t>C. I Have Not Laid Hold of It (Philippians 3:13)</a:t>
            </a:r>
          </a:p>
          <a:p>
            <a:pPr marL="0" indent="0">
              <a:buSzTx/>
              <a:buNone/>
            </a:pPr>
            <a:r>
              <a:t>D. We Must Run Our Race Knowing the Goal Is Yet Before Us, As It Was the Paul.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75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ressing Toward the Go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Pressing Toward the Goal </a:t>
            </a:r>
          </a:p>
        </p:txBody>
      </p:sp>
      <p:sp>
        <p:nvSpPr>
          <p:cNvPr id="155" name="I. What Does It Mean to Press Toward the Goal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</a:pPr>
            <a:r>
              <a:t>I. What Does It Mean to Press Toward the Goal?</a:t>
            </a:r>
          </a:p>
          <a:p>
            <a:pPr marL="0" indent="0">
              <a:buSzTx/>
              <a:buNone/>
            </a:pPr>
            <a:r>
              <a:t>II. What Is the Goal? </a:t>
            </a:r>
          </a:p>
          <a:p>
            <a:pPr marL="0" indent="0">
              <a:buSzTx/>
              <a:buNone/>
            </a:pPr>
            <a:r>
              <a:t>III. Why Do I Press Toward the Goal?</a:t>
            </a:r>
          </a:p>
          <a:p>
            <a:pPr marL="0" indent="0">
              <a:buSzTx/>
              <a:buNone/>
            </a:pPr>
            <a:r>
              <a:t>IV. How Do I Press Toward the Goal?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How Do I Press Toward the Goal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Do I Press Toward the Goal?</a:t>
            </a:r>
          </a:p>
        </p:txBody>
      </p:sp>
      <p:sp>
        <p:nvSpPr>
          <p:cNvPr id="158" name="A. Forgetting What Lies Behind (Philippians 3:13; Philippians 3:1-11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defTabSz="443991">
              <a:spcBef>
                <a:spcPts val="2700"/>
              </a:spcBef>
              <a:buSzTx/>
              <a:buNone/>
              <a:defRPr sz="2736">
                <a:effectLst>
                  <a:outerShdw blurRad="38608" dist="28956" dir="5400000" rotWithShape="0">
                    <a:srgbClr val="000000"/>
                  </a:outerShdw>
                </a:effectLst>
              </a:defRPr>
            </a:pPr>
            <a:r>
              <a:t>A. Forgetting What Lies Behind (Philippians 3:13; Philippians 3:1-11)</a:t>
            </a:r>
          </a:p>
          <a:p>
            <a:pPr marL="0" indent="0" defTabSz="443991">
              <a:spcBef>
                <a:spcPts val="2700"/>
              </a:spcBef>
              <a:buSzTx/>
              <a:buNone/>
              <a:defRPr sz="2736">
                <a:effectLst>
                  <a:outerShdw blurRad="38608" dist="28956" dir="5400000" rotWithShape="0">
                    <a:srgbClr val="000000"/>
                  </a:outerShdw>
                </a:effectLst>
              </a:defRPr>
            </a:pPr>
            <a:r>
              <a:t>B. Walk By the Same Rule (Philippians 3:16; Philippians 1:27-30)</a:t>
            </a:r>
          </a:p>
          <a:p>
            <a:pPr marL="0" indent="0" defTabSz="443991">
              <a:spcBef>
                <a:spcPts val="2700"/>
              </a:spcBef>
              <a:buSzTx/>
              <a:buNone/>
              <a:defRPr sz="2736">
                <a:effectLst>
                  <a:outerShdw blurRad="38608" dist="28956" dir="5400000" rotWithShape="0">
                    <a:srgbClr val="000000"/>
                  </a:outerShdw>
                </a:effectLst>
              </a:defRPr>
            </a:pPr>
            <a:r>
              <a:t>C. Imitate Faithful Brethren (Philippians 3:17; 1 Corinthians 11:1; Ephesians 5:1)</a:t>
            </a:r>
          </a:p>
          <a:p>
            <a:pPr marL="0" indent="0" defTabSz="443991">
              <a:spcBef>
                <a:spcPts val="2700"/>
              </a:spcBef>
              <a:buSzTx/>
              <a:buNone/>
              <a:defRPr sz="2736">
                <a:effectLst>
                  <a:outerShdw blurRad="38608" dist="28956" dir="5400000" rotWithShape="0">
                    <a:srgbClr val="000000"/>
                  </a:outerShdw>
                </a:effectLst>
              </a:defRPr>
            </a:pPr>
            <a:r>
              <a:t>D. Remember Where My Citizenship Is (Philippians 3:20; Ephesians 2:19-20)</a:t>
            </a:r>
          </a:p>
          <a:p>
            <a:pPr marL="0" indent="0" defTabSz="443991">
              <a:spcBef>
                <a:spcPts val="2700"/>
              </a:spcBef>
              <a:buSzTx/>
              <a:buNone/>
              <a:defRPr sz="2736">
                <a:effectLst>
                  <a:outerShdw blurRad="38608" dist="28956" dir="5400000" rotWithShape="0">
                    <a:srgbClr val="000000"/>
                  </a:outerShdw>
                </a:effectLst>
              </a:defRPr>
            </a:pPr>
            <a:r>
              <a:t>E. Stand Fast In the Lord (Philippians 4:1; 1 Corinthians 16:13)</a:t>
            </a:r>
          </a:p>
          <a:p>
            <a:pPr marL="0" indent="0" defTabSz="443991">
              <a:spcBef>
                <a:spcPts val="2700"/>
              </a:spcBef>
              <a:buSzTx/>
              <a:buNone/>
              <a:defRPr sz="2736">
                <a:effectLst>
                  <a:outerShdw blurRad="38608" dist="28956" dir="5400000" rotWithShape="0">
                    <a:srgbClr val="000000"/>
                  </a:outerShdw>
                </a:effectLst>
              </a:defRPr>
            </a:pPr>
            <a:r>
              <a:t>F. We, Likewise, Must Live By These Principles In Order to Keep Our Eyes Thoroughly Fixed On the Goal Set Before Us.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0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75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75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75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75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75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750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1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ressing Toward the Goal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Pressing Toward the Goal </a:t>
            </a:r>
          </a:p>
        </p:txBody>
      </p:sp>
      <p:sp>
        <p:nvSpPr>
          <p:cNvPr id="161" name="Philippians 3:12-4:1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Philippians 3:12-4:1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ressing Toward the Goal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Pressing Toward the Goal </a:t>
            </a:r>
          </a:p>
        </p:txBody>
      </p:sp>
      <p:sp>
        <p:nvSpPr>
          <p:cNvPr id="122" name="Philippians 3:12-4:1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Philippians 3:12-4:1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ressing Toward the Go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Pressing Toward the Goal </a:t>
            </a:r>
          </a:p>
        </p:txBody>
      </p:sp>
      <p:sp>
        <p:nvSpPr>
          <p:cNvPr id="125" name="I. What Does It Mean to Press Toward the Goal?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</a:lvl1pPr>
          </a:lstStyle>
          <a:p>
            <a:r>
              <a:rPr dirty="0"/>
              <a:t>I. What Does It Mean to Press Toward the Goal?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What Does It Mean to Press Toward the Goal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Does It Mean to Press Toward the Goal?</a:t>
            </a:r>
          </a:p>
        </p:txBody>
      </p:sp>
      <p:sp>
        <p:nvSpPr>
          <p:cNvPr id="128" name="Paul Uses the Same Illustration In 1 Corinthians 9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660400" indent="-660400">
              <a:buSzPct val="100000"/>
              <a:buAutoNum type="alphaUcPeriod"/>
            </a:pPr>
            <a:r>
              <a:t>Paul Uses the Same Illustration In 1 Corinthians 9.</a:t>
            </a:r>
          </a:p>
          <a:p>
            <a:pPr marL="660400" indent="-660400">
              <a:buSzPct val="100000"/>
              <a:buAutoNum type="alphaUcPeriod"/>
            </a:pPr>
            <a:r>
              <a:t>Paul Explains In This Passage What It Means to Press/Aim Toward the Goal: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0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1" uiExpan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What It Means to Ru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It Means </a:t>
            </a:r>
            <a:r>
              <a:rPr/>
              <a:t>to </a:t>
            </a:r>
            <a:r>
              <a:rPr lang="en-US" smtClean="0"/>
              <a:t>Press/Aim Toward the Goal</a:t>
            </a:r>
            <a:r>
              <a:rPr smtClean="0"/>
              <a:t> </a:t>
            </a:r>
            <a:endParaRPr/>
          </a:p>
        </p:txBody>
      </p:sp>
      <p:sp>
        <p:nvSpPr>
          <p:cNvPr id="131" name="Run to Win (1 Corinthians 9:24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660400" indent="-660400">
              <a:buSzPct val="100000"/>
              <a:buAutoNum type="arabicPeriod"/>
            </a:pPr>
            <a:r>
              <a:t>Run to Win (1 Corinthians 9:24)</a:t>
            </a:r>
          </a:p>
          <a:p>
            <a:pPr marL="660400" indent="-660400">
              <a:buSzPct val="100000"/>
              <a:buAutoNum type="arabicPeriod"/>
            </a:pPr>
            <a:r>
              <a:t>Run With An Aim (1 Corinthians 9:26</a:t>
            </a:r>
          </a:p>
          <a:p>
            <a:pPr marL="660400" indent="-660400">
              <a:buSzPct val="100000"/>
              <a:buAutoNum type="arabicPeriod"/>
            </a:pPr>
            <a:r>
              <a:t>Disciplining Our self (1 Corinthians 9:27)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0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75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75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75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What Does It Mean to Press Toward the Goal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Does It Mean to Press Toward the Goal?</a:t>
            </a:r>
          </a:p>
        </p:txBody>
      </p:sp>
      <p:sp>
        <p:nvSpPr>
          <p:cNvPr id="134" name="Paul Uses the Same Illustration In 1 Corinthians 9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660400" indent="-660400">
              <a:buSzPct val="100000"/>
              <a:buAutoNum type="alphaUcPeriod"/>
            </a:pPr>
            <a:r>
              <a:t>Paul Uses the Same Illustration In 1 Corinthians 9.</a:t>
            </a:r>
          </a:p>
          <a:p>
            <a:pPr marL="660400" indent="-660400">
              <a:buSzPct val="100000"/>
              <a:buAutoNum type="alphaUcPeriod"/>
            </a:pPr>
            <a:r>
              <a:t>Paul Explains In This Passage What It Means to Press/Aim Toward the Goal:</a:t>
            </a:r>
          </a:p>
          <a:p>
            <a:pPr marL="660400" indent="-660400">
              <a:buSzPct val="100000"/>
              <a:buAutoNum type="alphaUcPeriod"/>
            </a:pPr>
            <a:r>
              <a:t>Athletes Do This Physically Today.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ressing Toward the Go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Pressing Toward the Goal </a:t>
            </a:r>
          </a:p>
        </p:txBody>
      </p:sp>
      <p:sp>
        <p:nvSpPr>
          <p:cNvPr id="137" name="I. What Does It Mean to Press Toward the Goal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</a:pPr>
            <a:r>
              <a:t>I. What Does It Mean to Press Toward the Goal?</a:t>
            </a:r>
          </a:p>
          <a:p>
            <a:pPr marL="0" indent="0">
              <a:buSzTx/>
              <a:buNone/>
            </a:pPr>
            <a:r>
              <a:t>II. What Is the Goal?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What Is the Goal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the Goal?</a:t>
            </a:r>
          </a:p>
        </p:txBody>
      </p:sp>
      <p:sp>
        <p:nvSpPr>
          <p:cNvPr id="140" name="A. Prize of the Upward Call (Philippians 3:14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</a:pPr>
            <a:r>
              <a:t>A. Prize of the Upward Call (Philippians 3:14)</a:t>
            </a:r>
          </a:p>
          <a:p>
            <a:pPr marL="0" lvl="1" indent="228600">
              <a:buSzTx/>
              <a:buNone/>
            </a:pPr>
            <a:r>
              <a:t>1. Could Be Reference to Resurrection (Philippians 3:11)</a:t>
            </a:r>
          </a:p>
          <a:p>
            <a:pPr marL="0" lvl="1" indent="228600">
              <a:buSzTx/>
              <a:buNone/>
            </a:pPr>
            <a:r>
              <a:t>2. The Resurrection to Life (John 5:28-29)</a:t>
            </a:r>
          </a:p>
          <a:p>
            <a:pPr marL="0" indent="0">
              <a:buSzTx/>
              <a:buNone/>
            </a:pPr>
            <a:r>
              <a:t>B. Heaven (Hebrews 11:13-16)</a:t>
            </a:r>
          </a:p>
          <a:p>
            <a:pPr marL="0" indent="0">
              <a:buSzTx/>
              <a:buNone/>
            </a:pPr>
            <a:r>
              <a:t>C. We Need to Always Keep This Goal Before Our Eyes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0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75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75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75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75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75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588</Words>
  <Application>Microsoft Macintosh PowerPoint</Application>
  <PresentationFormat>Custom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Helvetica Neue</vt:lpstr>
      <vt:lpstr>Helvetica Neue Light</vt:lpstr>
      <vt:lpstr>Industrial</vt:lpstr>
      <vt:lpstr>PowerPoint Presentation</vt:lpstr>
      <vt:lpstr>PowerPoint Presentation</vt:lpstr>
      <vt:lpstr>Pressing Toward the Goal </vt:lpstr>
      <vt:lpstr>Pressing Toward the Goal </vt:lpstr>
      <vt:lpstr>What Does It Mean to Press Toward the Goal?</vt:lpstr>
      <vt:lpstr>What It Means to Press/Aim Toward the Goal </vt:lpstr>
      <vt:lpstr>What Does It Mean to Press Toward the Goal?</vt:lpstr>
      <vt:lpstr>Pressing Toward the Goal </vt:lpstr>
      <vt:lpstr>What Is the Goal?</vt:lpstr>
      <vt:lpstr>Pressing Toward the Goal </vt:lpstr>
      <vt:lpstr>Why Do I Press Toward the Goal?</vt:lpstr>
      <vt:lpstr>What Does It Mean to Be Perfect?</vt:lpstr>
      <vt:lpstr>Why Do I Press Toward the Goal?</vt:lpstr>
      <vt:lpstr>Pressing Toward the Goal </vt:lpstr>
      <vt:lpstr>How Do I Press Toward the Goal?</vt:lpstr>
      <vt:lpstr>Pressing Toward the Goal 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Daniel Webb</cp:lastModifiedBy>
  <cp:revision>2</cp:revision>
  <dcterms:modified xsi:type="dcterms:W3CDTF">2018-08-04T02:21:43Z</dcterms:modified>
</cp:coreProperties>
</file>