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4" r:id="rId4"/>
    <p:sldId id="26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FF"/>
    <a:srgbClr val="460000"/>
    <a:srgbClr val="800000"/>
    <a:srgbClr val="1F3E00"/>
    <a:srgbClr val="336600"/>
    <a:srgbClr val="002600"/>
    <a:srgbClr val="003300"/>
    <a:srgbClr val="381850"/>
    <a:srgbClr val="0916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9512" autoAdjust="0"/>
  </p:normalViewPr>
  <p:slideViewPr>
    <p:cSldViewPr>
      <p:cViewPr varScale="1">
        <p:scale>
          <a:sx n="104" d="100"/>
          <a:sy n="104" d="100"/>
        </p:scale>
        <p:origin x="-96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8/4/18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8/4/18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8/4/18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8/4/18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8/4/18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8/4/18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8/4/18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8/4/18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8/4/18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8/4/18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8/4/18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00000"/>
            </a:gs>
            <a:gs pos="50000">
              <a:srgbClr val="460000"/>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8/4/18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429001"/>
            <a:ext cx="9144000" cy="2743199"/>
          </a:xfrm>
        </p:spPr>
        <p:txBody>
          <a:bodyPr>
            <a:noAutofit/>
          </a:bodyPr>
          <a:lstStyle/>
          <a:p>
            <a:pPr>
              <a:lnSpc>
                <a:spcPct val="90000"/>
              </a:lnSpc>
            </a:pPr>
            <a:r>
              <a:rPr lang="en-US" sz="7600" b="1" dirty="0" smtClean="0">
                <a:solidFill>
                  <a:srgbClr val="FFFF00"/>
                </a:solidFill>
                <a:effectLst>
                  <a:outerShdw blurRad="50800" dist="38100" dir="2700000" algn="tl" rotWithShape="0">
                    <a:schemeClr val="tx1">
                      <a:alpha val="43000"/>
                    </a:schemeClr>
                  </a:outerShdw>
                </a:effectLst>
              </a:rPr>
              <a:t>First Gospel Sermon &amp; Today</a:t>
            </a:r>
            <a:endParaRPr lang="en-US" sz="7600" b="1" dirty="0">
              <a:solidFill>
                <a:srgbClr val="FFFF00"/>
              </a:solidFill>
              <a:effectLst>
                <a:outerShdw blurRad="50800" dist="38100" dir="2700000" algn="tl" rotWithShape="0">
                  <a:schemeClr val="tx1">
                    <a:alpha val="43000"/>
                  </a:schemeClr>
                </a:outerShdw>
              </a:effectLst>
            </a:endParaRPr>
          </a:p>
        </p:txBody>
      </p:sp>
      <p:sp>
        <p:nvSpPr>
          <p:cNvPr id="3" name="Subtitle 2"/>
          <p:cNvSpPr>
            <a:spLocks noGrp="1"/>
          </p:cNvSpPr>
          <p:nvPr>
            <p:ph type="subTitle" idx="1"/>
          </p:nvPr>
        </p:nvSpPr>
        <p:spPr>
          <a:xfrm>
            <a:off x="1371600" y="5867400"/>
            <a:ext cx="6400800" cy="990600"/>
          </a:xfrm>
        </p:spPr>
        <p:txBody>
          <a:bodyPr anchor="ctr">
            <a:normAutofit/>
          </a:bodyPr>
          <a:lstStyle/>
          <a:p>
            <a:r>
              <a:rPr lang="en-US" sz="5200" b="1" i="1" dirty="0" smtClean="0">
                <a:solidFill>
                  <a:schemeClr val="bg1"/>
                </a:solidFill>
              </a:rPr>
              <a:t>Acts 2:22-41</a:t>
            </a:r>
          </a:p>
        </p:txBody>
      </p:sp>
      <p:pic>
        <p:nvPicPr>
          <p:cNvPr id="4" name="Picture 3" descr="Peter Preaching on Pentecos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3124200" cy="3686556"/>
          </a:xfrm>
          <a:prstGeom prst="rect">
            <a:avLst/>
          </a:prstGeom>
        </p:spPr>
      </p:pic>
      <p:pic>
        <p:nvPicPr>
          <p:cNvPr id="5" name="Picture 4" descr="Preaching Gospel.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2201" y="-76200"/>
            <a:ext cx="3001312" cy="3746798"/>
          </a:xfrm>
          <a:prstGeom prst="rect">
            <a:avLst/>
          </a:prstGeom>
        </p:spPr>
      </p:pic>
    </p:spTree>
    <p:extLst>
      <p:ext uri="{BB962C8B-B14F-4D97-AF65-F5344CB8AC3E}">
        <p14:creationId xmlns:p14="http://schemas.microsoft.com/office/powerpoint/2010/main" val="10513044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a:bodyPr>
          <a:lstStyle/>
          <a:p>
            <a:r>
              <a:rPr lang="en-US" sz="4000" b="1" dirty="0" smtClean="0">
                <a:solidFill>
                  <a:srgbClr val="FFFF00"/>
                </a:solidFill>
                <a:effectLst>
                  <a:outerShdw blurRad="38100" dist="38100" dir="2700000" algn="tl">
                    <a:srgbClr val="000000">
                      <a:alpha val="43137"/>
                    </a:srgbClr>
                  </a:outerShdw>
                </a:effectLst>
              </a:rPr>
              <a:t>Acts 2:22-41</a:t>
            </a:r>
            <a:endParaRPr lang="en-US" sz="4000" b="1" i="1"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152400" y="685800"/>
            <a:ext cx="8991600" cy="6186308"/>
          </a:xfrm>
          <a:prstGeom prst="rect">
            <a:avLst/>
          </a:prstGeom>
          <a:noFill/>
        </p:spPr>
        <p:txBody>
          <a:bodyPr wrap="square" rtlCol="0">
            <a:spAutoFit/>
          </a:bodyPr>
          <a:lstStyle/>
          <a:p>
            <a:r>
              <a:rPr lang="en-US" sz="2200" b="1" baseline="30000" dirty="0" smtClean="0">
                <a:solidFill>
                  <a:schemeClr val="bg1"/>
                </a:solidFill>
                <a:effectLst>
                  <a:outerShdw blurRad="50800" dist="38100" dir="2700000" algn="tl" rotWithShape="0">
                    <a:schemeClr val="tx1">
                      <a:alpha val="43000"/>
                    </a:schemeClr>
                  </a:outerShdw>
                </a:effectLst>
                <a:latin typeface="Times New Roman"/>
                <a:cs typeface="Times New Roman"/>
              </a:rPr>
              <a:t>22</a:t>
            </a:r>
            <a:r>
              <a:rPr lang="en-US" sz="2200" b="1" baseline="30000" dirty="0">
                <a:solidFill>
                  <a:schemeClr val="bg1"/>
                </a:solidFill>
                <a:effectLst>
                  <a:outerShdw blurRad="50800" dist="38100" dir="2700000" algn="tl" rotWithShape="0">
                    <a:schemeClr val="tx1">
                      <a:alpha val="43000"/>
                    </a:schemeClr>
                  </a:outerShdw>
                </a:effectLst>
                <a:latin typeface="Times New Roman"/>
                <a:cs typeface="Times New Roman"/>
              </a:rPr>
              <a:t> </a:t>
            </a:r>
            <a:r>
              <a:rPr lang="en-US" sz="2200" dirty="0">
                <a:solidFill>
                  <a:schemeClr val="bg1"/>
                </a:solidFill>
                <a:effectLst>
                  <a:outerShdw blurRad="50800" dist="38100" dir="2700000" algn="tl" rotWithShape="0">
                    <a:schemeClr val="tx1">
                      <a:alpha val="43000"/>
                    </a:schemeClr>
                  </a:outerShdw>
                </a:effectLst>
                <a:latin typeface="Times New Roman"/>
                <a:cs typeface="Times New Roman"/>
              </a:rPr>
              <a:t>“Men of Israel, hear these words: Jesus of Nazareth, a Man attested by God to you by miracles, wonders, and signs which God did through Him in your midst, as you yourselves also know — </a:t>
            </a:r>
            <a:r>
              <a:rPr lang="en-US" sz="2200" b="1" baseline="30000" dirty="0">
                <a:solidFill>
                  <a:schemeClr val="bg1"/>
                </a:solidFill>
                <a:effectLst>
                  <a:outerShdw blurRad="50800" dist="38100" dir="2700000" algn="tl" rotWithShape="0">
                    <a:schemeClr val="tx1">
                      <a:alpha val="43000"/>
                    </a:schemeClr>
                  </a:outerShdw>
                </a:effectLst>
                <a:latin typeface="Times New Roman"/>
                <a:cs typeface="Times New Roman"/>
              </a:rPr>
              <a:t>23 </a:t>
            </a:r>
            <a:r>
              <a:rPr lang="en-US" sz="2200" dirty="0">
                <a:solidFill>
                  <a:schemeClr val="bg1"/>
                </a:solidFill>
                <a:effectLst>
                  <a:outerShdw blurRad="50800" dist="38100" dir="2700000" algn="tl" rotWithShape="0">
                    <a:schemeClr val="tx1">
                      <a:alpha val="43000"/>
                    </a:schemeClr>
                  </a:outerShdw>
                </a:effectLst>
                <a:latin typeface="Times New Roman"/>
                <a:cs typeface="Times New Roman"/>
              </a:rPr>
              <a:t>Him, being delivered by the determined purpose and foreknowledge of God, you have taken by lawless hands, have crucified, and put to death; </a:t>
            </a:r>
            <a:r>
              <a:rPr lang="en-US" sz="2200" b="1" baseline="30000" dirty="0">
                <a:solidFill>
                  <a:schemeClr val="bg1"/>
                </a:solidFill>
                <a:effectLst>
                  <a:outerShdw blurRad="50800" dist="38100" dir="2700000" algn="tl" rotWithShape="0">
                    <a:schemeClr val="tx1">
                      <a:alpha val="43000"/>
                    </a:schemeClr>
                  </a:outerShdw>
                </a:effectLst>
                <a:latin typeface="Times New Roman"/>
                <a:cs typeface="Times New Roman"/>
              </a:rPr>
              <a:t>24 </a:t>
            </a:r>
            <a:r>
              <a:rPr lang="en-US" sz="2200" dirty="0">
                <a:solidFill>
                  <a:schemeClr val="bg1"/>
                </a:solidFill>
                <a:effectLst>
                  <a:outerShdw blurRad="50800" dist="38100" dir="2700000" algn="tl" rotWithShape="0">
                    <a:schemeClr val="tx1">
                      <a:alpha val="43000"/>
                    </a:schemeClr>
                  </a:outerShdw>
                </a:effectLst>
                <a:latin typeface="Times New Roman"/>
                <a:cs typeface="Times New Roman"/>
              </a:rPr>
              <a:t>whom God raised up, having loosed the pains of death, because it was not possible that He should be held </a:t>
            </a:r>
            <a:r>
              <a:rPr lang="en-US" sz="2200" dirty="0" smtClean="0">
                <a:solidFill>
                  <a:schemeClr val="bg1"/>
                </a:solidFill>
                <a:effectLst>
                  <a:outerShdw blurRad="50800" dist="38100" dir="2700000" algn="tl" rotWithShape="0">
                    <a:schemeClr val="tx1">
                      <a:alpha val="43000"/>
                    </a:schemeClr>
                  </a:outerShdw>
                </a:effectLst>
                <a:latin typeface="Times New Roman"/>
                <a:cs typeface="Times New Roman"/>
              </a:rPr>
              <a:t>by it. </a:t>
            </a:r>
            <a:r>
              <a:rPr lang="en-US" sz="2200" b="1" baseline="30000" dirty="0" smtClean="0">
                <a:solidFill>
                  <a:schemeClr val="bg1"/>
                </a:solidFill>
                <a:effectLst>
                  <a:outerShdw blurRad="50800" dist="38100" dir="2700000" algn="tl" rotWithShape="0">
                    <a:schemeClr val="tx1">
                      <a:alpha val="43000"/>
                    </a:schemeClr>
                  </a:outerShdw>
                </a:effectLst>
                <a:latin typeface="Times New Roman"/>
                <a:cs typeface="Times New Roman"/>
              </a:rPr>
              <a:t>25</a:t>
            </a:r>
            <a:r>
              <a:rPr lang="en-US" sz="2200" b="1" baseline="30000" dirty="0">
                <a:solidFill>
                  <a:schemeClr val="bg1"/>
                </a:solidFill>
                <a:effectLst>
                  <a:outerShdw blurRad="50800" dist="38100" dir="2700000" algn="tl" rotWithShape="0">
                    <a:schemeClr val="tx1">
                      <a:alpha val="43000"/>
                    </a:schemeClr>
                  </a:outerShdw>
                </a:effectLst>
                <a:latin typeface="Times New Roman"/>
                <a:cs typeface="Times New Roman"/>
              </a:rPr>
              <a:t> </a:t>
            </a:r>
            <a:r>
              <a:rPr lang="en-US" sz="2200" dirty="0">
                <a:solidFill>
                  <a:schemeClr val="bg1"/>
                </a:solidFill>
                <a:effectLst>
                  <a:outerShdw blurRad="50800" dist="38100" dir="2700000" algn="tl" rotWithShape="0">
                    <a:schemeClr val="tx1">
                      <a:alpha val="43000"/>
                    </a:schemeClr>
                  </a:outerShdw>
                </a:effectLst>
                <a:latin typeface="Times New Roman"/>
                <a:cs typeface="Times New Roman"/>
              </a:rPr>
              <a:t>For David says concerning Him: ‘I foresaw the Lord always before my face, for He is at my right hand, that I may not be shaken. </a:t>
            </a:r>
            <a:r>
              <a:rPr lang="en-US" sz="2200" b="1" baseline="30000" dirty="0">
                <a:solidFill>
                  <a:schemeClr val="bg1"/>
                </a:solidFill>
                <a:effectLst>
                  <a:outerShdw blurRad="50800" dist="38100" dir="2700000" algn="tl" rotWithShape="0">
                    <a:schemeClr val="tx1">
                      <a:alpha val="43000"/>
                    </a:schemeClr>
                  </a:outerShdw>
                </a:effectLst>
                <a:latin typeface="Times New Roman"/>
                <a:cs typeface="Times New Roman"/>
              </a:rPr>
              <a:t>26 </a:t>
            </a:r>
            <a:r>
              <a:rPr lang="en-US" sz="2200" dirty="0">
                <a:solidFill>
                  <a:schemeClr val="bg1"/>
                </a:solidFill>
                <a:effectLst>
                  <a:outerShdw blurRad="50800" dist="38100" dir="2700000" algn="tl" rotWithShape="0">
                    <a:schemeClr val="tx1">
                      <a:alpha val="43000"/>
                    </a:schemeClr>
                  </a:outerShdw>
                </a:effectLst>
                <a:latin typeface="Times New Roman"/>
                <a:cs typeface="Times New Roman"/>
              </a:rPr>
              <a:t>Therefore my heart rejoiced, and my tongue was glad; moreover my flesh also will rest in hope. </a:t>
            </a:r>
            <a:r>
              <a:rPr lang="en-US" sz="2200" b="1" baseline="30000" dirty="0">
                <a:solidFill>
                  <a:schemeClr val="bg1"/>
                </a:solidFill>
                <a:effectLst>
                  <a:outerShdw blurRad="50800" dist="38100" dir="2700000" algn="tl" rotWithShape="0">
                    <a:schemeClr val="tx1">
                      <a:alpha val="43000"/>
                    </a:schemeClr>
                  </a:outerShdw>
                </a:effectLst>
                <a:latin typeface="Times New Roman"/>
                <a:cs typeface="Times New Roman"/>
              </a:rPr>
              <a:t>27 </a:t>
            </a:r>
            <a:r>
              <a:rPr lang="en-US" sz="2200" dirty="0">
                <a:solidFill>
                  <a:schemeClr val="bg1"/>
                </a:solidFill>
                <a:effectLst>
                  <a:outerShdw blurRad="50800" dist="38100" dir="2700000" algn="tl" rotWithShape="0">
                    <a:schemeClr val="tx1">
                      <a:alpha val="43000"/>
                    </a:schemeClr>
                  </a:outerShdw>
                </a:effectLst>
                <a:latin typeface="Times New Roman"/>
                <a:cs typeface="Times New Roman"/>
              </a:rPr>
              <a:t>For You will not leave my soul in Hades, nor will You allow Your Holy One to see corruption. </a:t>
            </a:r>
            <a:r>
              <a:rPr lang="en-US" sz="2200" b="1" baseline="30000" dirty="0">
                <a:solidFill>
                  <a:schemeClr val="bg1"/>
                </a:solidFill>
                <a:effectLst>
                  <a:outerShdw blurRad="50800" dist="38100" dir="2700000" algn="tl" rotWithShape="0">
                    <a:schemeClr val="tx1">
                      <a:alpha val="43000"/>
                    </a:schemeClr>
                  </a:outerShdw>
                </a:effectLst>
                <a:latin typeface="Times New Roman"/>
                <a:cs typeface="Times New Roman"/>
              </a:rPr>
              <a:t>28 </a:t>
            </a:r>
            <a:r>
              <a:rPr lang="en-US" sz="2200" dirty="0">
                <a:solidFill>
                  <a:schemeClr val="bg1"/>
                </a:solidFill>
                <a:effectLst>
                  <a:outerShdw blurRad="50800" dist="38100" dir="2700000" algn="tl" rotWithShape="0">
                    <a:schemeClr val="tx1">
                      <a:alpha val="43000"/>
                    </a:schemeClr>
                  </a:outerShdw>
                </a:effectLst>
                <a:latin typeface="Times New Roman"/>
                <a:cs typeface="Times New Roman"/>
              </a:rPr>
              <a:t>You have made known to me the ways of life; You will make me full of joy in Your presence.’ </a:t>
            </a:r>
            <a:r>
              <a:rPr lang="en-US" sz="2200" b="1" baseline="30000" dirty="0">
                <a:solidFill>
                  <a:schemeClr val="bg1"/>
                </a:solidFill>
                <a:effectLst>
                  <a:outerShdw blurRad="50800" dist="38100" dir="2700000" algn="tl" rotWithShape="0">
                    <a:schemeClr val="tx1">
                      <a:alpha val="43000"/>
                    </a:schemeClr>
                  </a:outerShdw>
                </a:effectLst>
                <a:latin typeface="Times New Roman"/>
                <a:cs typeface="Times New Roman"/>
              </a:rPr>
              <a:t>29</a:t>
            </a:r>
            <a:r>
              <a:rPr lang="en-US" sz="2200" dirty="0">
                <a:solidFill>
                  <a:schemeClr val="bg1"/>
                </a:solidFill>
                <a:effectLst>
                  <a:outerShdw blurRad="50800" dist="38100" dir="2700000" algn="tl" rotWithShape="0">
                    <a:schemeClr val="tx1">
                      <a:alpha val="43000"/>
                    </a:schemeClr>
                  </a:outerShdw>
                </a:effectLst>
                <a:latin typeface="Times New Roman"/>
                <a:cs typeface="Times New Roman"/>
              </a:rPr>
              <a:t> Men and brethren, let me speak freely to you of the patriarch David, that he is both dead and buried, and his tomb is with us to this day. </a:t>
            </a:r>
            <a:r>
              <a:rPr lang="en-US" sz="2200" b="1" baseline="30000" dirty="0">
                <a:solidFill>
                  <a:schemeClr val="bg1"/>
                </a:solidFill>
                <a:effectLst>
                  <a:outerShdw blurRad="50800" dist="38100" dir="2700000" algn="tl" rotWithShape="0">
                    <a:schemeClr val="tx1">
                      <a:alpha val="43000"/>
                    </a:schemeClr>
                  </a:outerShdw>
                </a:effectLst>
                <a:latin typeface="Times New Roman"/>
                <a:cs typeface="Times New Roman"/>
              </a:rPr>
              <a:t>30 </a:t>
            </a:r>
            <a:r>
              <a:rPr lang="en-US" sz="2200" dirty="0">
                <a:solidFill>
                  <a:schemeClr val="bg1"/>
                </a:solidFill>
                <a:effectLst>
                  <a:outerShdw blurRad="50800" dist="38100" dir="2700000" algn="tl" rotWithShape="0">
                    <a:schemeClr val="tx1">
                      <a:alpha val="43000"/>
                    </a:schemeClr>
                  </a:outerShdw>
                </a:effectLst>
                <a:latin typeface="Times New Roman"/>
                <a:cs typeface="Times New Roman"/>
              </a:rPr>
              <a:t>Therefore, being a prophet, and knowing that God had sworn with an oath to him that of the fruit of his body, according to the flesh, He would raise up the Christ to sit on his throne, </a:t>
            </a:r>
            <a:r>
              <a:rPr lang="en-US" sz="2200" b="1" baseline="30000" dirty="0">
                <a:solidFill>
                  <a:schemeClr val="bg1"/>
                </a:solidFill>
                <a:effectLst>
                  <a:outerShdw blurRad="50800" dist="38100" dir="2700000" algn="tl" rotWithShape="0">
                    <a:schemeClr val="tx1">
                      <a:alpha val="43000"/>
                    </a:schemeClr>
                  </a:outerShdw>
                </a:effectLst>
                <a:latin typeface="Times New Roman"/>
                <a:cs typeface="Times New Roman"/>
              </a:rPr>
              <a:t>31 </a:t>
            </a:r>
            <a:r>
              <a:rPr lang="en-US" sz="2200" dirty="0">
                <a:solidFill>
                  <a:schemeClr val="bg1"/>
                </a:solidFill>
                <a:effectLst>
                  <a:outerShdw blurRad="50800" dist="38100" dir="2700000" algn="tl" rotWithShape="0">
                    <a:schemeClr val="tx1">
                      <a:alpha val="43000"/>
                    </a:schemeClr>
                  </a:outerShdw>
                </a:effectLst>
                <a:latin typeface="Times New Roman"/>
                <a:cs typeface="Times New Roman"/>
              </a:rPr>
              <a:t>he, foreseeing this, spoke concerning the resurrection of the Christ, that His soul was not left in Hades, nor did His flesh see corruption. </a:t>
            </a:r>
            <a:r>
              <a:rPr lang="en-US" sz="2200" b="1" baseline="30000" dirty="0">
                <a:solidFill>
                  <a:schemeClr val="bg1"/>
                </a:solidFill>
                <a:effectLst>
                  <a:outerShdw blurRad="50800" dist="38100" dir="2700000" algn="tl" rotWithShape="0">
                    <a:schemeClr val="tx1">
                      <a:alpha val="43000"/>
                    </a:schemeClr>
                  </a:outerShdw>
                </a:effectLst>
                <a:latin typeface="Times New Roman"/>
                <a:cs typeface="Times New Roman"/>
              </a:rPr>
              <a:t>32 </a:t>
            </a:r>
            <a:r>
              <a:rPr lang="en-US" sz="2200" dirty="0">
                <a:solidFill>
                  <a:schemeClr val="bg1"/>
                </a:solidFill>
                <a:effectLst>
                  <a:outerShdw blurRad="50800" dist="38100" dir="2700000" algn="tl" rotWithShape="0">
                    <a:schemeClr val="tx1">
                      <a:alpha val="43000"/>
                    </a:schemeClr>
                  </a:outerShdw>
                </a:effectLst>
                <a:latin typeface="Times New Roman"/>
                <a:cs typeface="Times New Roman"/>
              </a:rPr>
              <a:t>This Jesus God has raised up</a:t>
            </a:r>
            <a:r>
              <a:rPr lang="en-US" sz="2200" dirty="0" smtClean="0">
                <a:solidFill>
                  <a:schemeClr val="bg1"/>
                </a:solidFill>
                <a:effectLst>
                  <a:outerShdw blurRad="50800" dist="38100" dir="2700000" algn="tl" rotWithShape="0">
                    <a:schemeClr val="tx1">
                      <a:alpha val="43000"/>
                    </a:schemeClr>
                  </a:outerShdw>
                </a:effectLst>
                <a:latin typeface="Times New Roman"/>
                <a:cs typeface="Times New Roman"/>
              </a:rPr>
              <a:t>,   </a:t>
            </a:r>
            <a:endParaRPr lang="en-US" sz="2200" dirty="0">
              <a:solidFill>
                <a:schemeClr val="bg1"/>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08870814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76200"/>
            <a:ext cx="8991600" cy="6817250"/>
          </a:xfrm>
          <a:prstGeom prst="rect">
            <a:avLst/>
          </a:prstGeom>
          <a:noFill/>
        </p:spPr>
        <p:txBody>
          <a:bodyPr wrap="square" rtlCol="0">
            <a:spAutoFit/>
          </a:bodyPr>
          <a:lstStyle/>
          <a:p>
            <a:pPr>
              <a:spcAft>
                <a:spcPts val="600"/>
              </a:spcAft>
            </a:pPr>
            <a:r>
              <a:rPr lang="en-US" sz="2400" dirty="0" smtClean="0">
                <a:solidFill>
                  <a:schemeClr val="bg1"/>
                </a:solidFill>
                <a:effectLst>
                  <a:outerShdw blurRad="50800" dist="38100" dir="2700000" algn="tl" rotWithShape="0">
                    <a:schemeClr val="tx1">
                      <a:alpha val="43000"/>
                    </a:schemeClr>
                  </a:outerShdw>
                </a:effectLst>
                <a:latin typeface="Times New Roman"/>
                <a:cs typeface="Times New Roman"/>
              </a:rPr>
              <a:t>of </a:t>
            </a:r>
            <a:r>
              <a:rPr lang="en-US" sz="2400" dirty="0">
                <a:solidFill>
                  <a:schemeClr val="bg1"/>
                </a:solidFill>
                <a:effectLst>
                  <a:outerShdw blurRad="50800" dist="38100" dir="2700000" algn="tl" rotWithShape="0">
                    <a:schemeClr val="tx1">
                      <a:alpha val="43000"/>
                    </a:schemeClr>
                  </a:outerShdw>
                </a:effectLst>
                <a:latin typeface="Times New Roman"/>
                <a:cs typeface="Times New Roman"/>
              </a:rPr>
              <a:t>which we are all witnesses. </a:t>
            </a:r>
            <a:r>
              <a:rPr lang="en-US" sz="2400" b="1" baseline="30000" dirty="0">
                <a:solidFill>
                  <a:schemeClr val="bg1"/>
                </a:solidFill>
                <a:effectLst>
                  <a:outerShdw blurRad="50800" dist="38100" dir="2700000" algn="tl" rotWithShape="0">
                    <a:schemeClr val="tx1">
                      <a:alpha val="43000"/>
                    </a:schemeClr>
                  </a:outerShdw>
                </a:effectLst>
                <a:latin typeface="Times New Roman"/>
                <a:cs typeface="Times New Roman"/>
              </a:rPr>
              <a:t>33 </a:t>
            </a:r>
            <a:r>
              <a:rPr lang="en-US" sz="2400" dirty="0">
                <a:solidFill>
                  <a:schemeClr val="bg1"/>
                </a:solidFill>
                <a:effectLst>
                  <a:outerShdw blurRad="50800" dist="38100" dir="2700000" algn="tl" rotWithShape="0">
                    <a:schemeClr val="tx1">
                      <a:alpha val="43000"/>
                    </a:schemeClr>
                  </a:outerShdw>
                </a:effectLst>
                <a:latin typeface="Times New Roman"/>
                <a:cs typeface="Times New Roman"/>
              </a:rPr>
              <a:t>Therefore being exalted to the right hand of God, and having received from the Father the promise of the Holy Spirit, He poured out this which you now see and hear. </a:t>
            </a:r>
            <a:r>
              <a:rPr lang="en-US" sz="2400" b="1" baseline="30000" dirty="0">
                <a:solidFill>
                  <a:schemeClr val="bg1"/>
                </a:solidFill>
                <a:effectLst>
                  <a:outerShdw blurRad="50800" dist="38100" dir="2700000" algn="tl" rotWithShape="0">
                    <a:schemeClr val="tx1">
                      <a:alpha val="43000"/>
                    </a:schemeClr>
                  </a:outerShdw>
                </a:effectLst>
                <a:latin typeface="Times New Roman"/>
                <a:cs typeface="Times New Roman"/>
              </a:rPr>
              <a:t>34 </a:t>
            </a:r>
            <a:r>
              <a:rPr lang="en-US" sz="2400" dirty="0">
                <a:solidFill>
                  <a:schemeClr val="bg1"/>
                </a:solidFill>
                <a:effectLst>
                  <a:outerShdw blurRad="50800" dist="38100" dir="2700000" algn="tl" rotWithShape="0">
                    <a:schemeClr val="tx1">
                      <a:alpha val="43000"/>
                    </a:schemeClr>
                  </a:outerShdw>
                </a:effectLst>
                <a:latin typeface="Times New Roman"/>
                <a:cs typeface="Times New Roman"/>
              </a:rPr>
              <a:t>For David did not ascend into the heavens, but he says himself</a:t>
            </a:r>
            <a:r>
              <a:rPr lang="en-US" sz="2400" dirty="0" smtClean="0">
                <a:solidFill>
                  <a:schemeClr val="bg1"/>
                </a:solidFill>
                <a:effectLst>
                  <a:outerShdw blurRad="50800" dist="38100" dir="2700000" algn="tl" rotWithShape="0">
                    <a:schemeClr val="tx1">
                      <a:alpha val="43000"/>
                    </a:schemeClr>
                  </a:outerShdw>
                </a:effectLst>
                <a:latin typeface="Times New Roman"/>
                <a:cs typeface="Times New Roman"/>
              </a:rPr>
              <a:t>: ‘</a:t>
            </a:r>
            <a:r>
              <a:rPr lang="en-US" sz="2400" dirty="0">
                <a:solidFill>
                  <a:schemeClr val="bg1"/>
                </a:solidFill>
                <a:effectLst>
                  <a:outerShdw blurRad="50800" dist="38100" dir="2700000" algn="tl" rotWithShape="0">
                    <a:schemeClr val="tx1">
                      <a:alpha val="43000"/>
                    </a:schemeClr>
                  </a:outerShdw>
                </a:effectLst>
                <a:latin typeface="Times New Roman"/>
                <a:cs typeface="Times New Roman"/>
              </a:rPr>
              <a:t>The Lord said to my Lord, “Sit at My right hand, </a:t>
            </a:r>
            <a:r>
              <a:rPr lang="en-US" sz="2400" b="1" baseline="30000" dirty="0">
                <a:solidFill>
                  <a:schemeClr val="bg1"/>
                </a:solidFill>
                <a:effectLst>
                  <a:outerShdw blurRad="50800" dist="38100" dir="2700000" algn="tl" rotWithShape="0">
                    <a:schemeClr val="tx1">
                      <a:alpha val="43000"/>
                    </a:schemeClr>
                  </a:outerShdw>
                </a:effectLst>
                <a:latin typeface="Times New Roman"/>
                <a:cs typeface="Times New Roman"/>
              </a:rPr>
              <a:t>35 </a:t>
            </a:r>
            <a:r>
              <a:rPr lang="en-US" sz="2400" dirty="0">
                <a:solidFill>
                  <a:schemeClr val="bg1"/>
                </a:solidFill>
                <a:effectLst>
                  <a:outerShdw blurRad="50800" dist="38100" dir="2700000" algn="tl" rotWithShape="0">
                    <a:schemeClr val="tx1">
                      <a:alpha val="43000"/>
                    </a:schemeClr>
                  </a:outerShdw>
                </a:effectLst>
                <a:latin typeface="Times New Roman"/>
                <a:cs typeface="Times New Roman"/>
              </a:rPr>
              <a:t>till I make Your enemies Your footstool.” ’ </a:t>
            </a:r>
            <a:r>
              <a:rPr lang="en-US" sz="2400" b="1" baseline="30000" dirty="0">
                <a:solidFill>
                  <a:schemeClr val="bg1"/>
                </a:solidFill>
                <a:effectLst>
                  <a:outerShdw blurRad="50800" dist="38100" dir="2700000" algn="tl" rotWithShape="0">
                    <a:schemeClr val="tx1">
                      <a:alpha val="43000"/>
                    </a:schemeClr>
                  </a:outerShdw>
                </a:effectLst>
                <a:latin typeface="Times New Roman"/>
                <a:cs typeface="Times New Roman"/>
              </a:rPr>
              <a:t>36 </a:t>
            </a:r>
            <a:r>
              <a:rPr lang="en-US" sz="2400" dirty="0">
                <a:solidFill>
                  <a:schemeClr val="bg1"/>
                </a:solidFill>
                <a:effectLst>
                  <a:outerShdw blurRad="50800" dist="38100" dir="2700000" algn="tl" rotWithShape="0">
                    <a:schemeClr val="tx1">
                      <a:alpha val="43000"/>
                    </a:schemeClr>
                  </a:outerShdw>
                </a:effectLst>
                <a:latin typeface="Times New Roman"/>
                <a:cs typeface="Times New Roman"/>
              </a:rPr>
              <a:t>Therefore let all the house of Israel know assuredly that God has made this Jesus, whom you crucified, both Lord and Christ.</a:t>
            </a:r>
            <a:r>
              <a:rPr lang="en-US" sz="2400" dirty="0" smtClean="0">
                <a:solidFill>
                  <a:schemeClr val="bg1"/>
                </a:solidFill>
                <a:effectLst>
                  <a:outerShdw blurRad="50800" dist="38100" dir="2700000" algn="tl" rotWithShape="0">
                    <a:schemeClr val="tx1">
                      <a:alpha val="43000"/>
                    </a:schemeClr>
                  </a:outerShdw>
                </a:effectLst>
                <a:latin typeface="Times New Roman"/>
                <a:cs typeface="Times New Roman"/>
              </a:rPr>
              <a:t>”</a:t>
            </a:r>
          </a:p>
          <a:p>
            <a:pPr>
              <a:spcAft>
                <a:spcPts val="600"/>
              </a:spcAft>
            </a:pPr>
            <a:r>
              <a:rPr lang="en-US" sz="2400" b="1" baseline="30000" dirty="0" smtClean="0">
                <a:solidFill>
                  <a:schemeClr val="bg1"/>
                </a:solidFill>
                <a:effectLst>
                  <a:outerShdw blurRad="50800" dist="38100" dir="2700000" algn="tl" rotWithShape="0">
                    <a:schemeClr val="tx1">
                      <a:alpha val="43000"/>
                    </a:schemeClr>
                  </a:outerShdw>
                </a:effectLst>
                <a:latin typeface="Times New Roman"/>
                <a:cs typeface="Times New Roman"/>
              </a:rPr>
              <a:t>37</a:t>
            </a:r>
            <a:r>
              <a:rPr lang="en-US" sz="2400" b="1" baseline="30000" dirty="0">
                <a:solidFill>
                  <a:schemeClr val="bg1"/>
                </a:solidFill>
                <a:effectLst>
                  <a:outerShdw blurRad="50800" dist="38100" dir="2700000" algn="tl" rotWithShape="0">
                    <a:schemeClr val="tx1">
                      <a:alpha val="43000"/>
                    </a:schemeClr>
                  </a:outerShdw>
                </a:effectLst>
                <a:latin typeface="Times New Roman"/>
                <a:cs typeface="Times New Roman"/>
              </a:rPr>
              <a:t> </a:t>
            </a:r>
            <a:r>
              <a:rPr lang="en-US" sz="2400" dirty="0">
                <a:solidFill>
                  <a:schemeClr val="bg1"/>
                </a:solidFill>
                <a:effectLst>
                  <a:outerShdw blurRad="50800" dist="38100" dir="2700000" algn="tl" rotWithShape="0">
                    <a:schemeClr val="tx1">
                      <a:alpha val="43000"/>
                    </a:schemeClr>
                  </a:outerShdw>
                </a:effectLst>
                <a:latin typeface="Times New Roman"/>
                <a:cs typeface="Times New Roman"/>
              </a:rPr>
              <a:t>Now when they heard this, they were cut to the heart, and said to Peter and the rest of the apostles, “Men and brethren, what shall we do?” </a:t>
            </a:r>
            <a:r>
              <a:rPr lang="en-US" sz="2400" b="1" baseline="30000" dirty="0">
                <a:solidFill>
                  <a:schemeClr val="bg1"/>
                </a:solidFill>
                <a:effectLst>
                  <a:outerShdw blurRad="50800" dist="38100" dir="2700000" algn="tl" rotWithShape="0">
                    <a:schemeClr val="tx1">
                      <a:alpha val="43000"/>
                    </a:schemeClr>
                  </a:outerShdw>
                </a:effectLst>
                <a:latin typeface="Times New Roman"/>
                <a:cs typeface="Times New Roman"/>
              </a:rPr>
              <a:t>38 </a:t>
            </a:r>
            <a:r>
              <a:rPr lang="en-US" sz="2400" dirty="0">
                <a:solidFill>
                  <a:schemeClr val="bg1"/>
                </a:solidFill>
                <a:effectLst>
                  <a:outerShdw blurRad="50800" dist="38100" dir="2700000" algn="tl" rotWithShape="0">
                    <a:schemeClr val="tx1">
                      <a:alpha val="43000"/>
                    </a:schemeClr>
                  </a:outerShdw>
                </a:effectLst>
                <a:latin typeface="Times New Roman"/>
                <a:cs typeface="Times New Roman"/>
              </a:rPr>
              <a:t>Then Peter said to them, “Repent, and let every one of you be baptized in the name of Jesus Christ for the remission of sins; and you shall receive the gift of the Holy Spirit. </a:t>
            </a:r>
            <a:r>
              <a:rPr lang="en-US" sz="2400" b="1" baseline="30000" dirty="0">
                <a:solidFill>
                  <a:schemeClr val="bg1"/>
                </a:solidFill>
                <a:effectLst>
                  <a:outerShdw blurRad="50800" dist="38100" dir="2700000" algn="tl" rotWithShape="0">
                    <a:schemeClr val="tx1">
                      <a:alpha val="43000"/>
                    </a:schemeClr>
                  </a:outerShdw>
                </a:effectLst>
                <a:latin typeface="Times New Roman"/>
                <a:cs typeface="Times New Roman"/>
              </a:rPr>
              <a:t>39 </a:t>
            </a:r>
            <a:r>
              <a:rPr lang="en-US" sz="2400" dirty="0">
                <a:solidFill>
                  <a:schemeClr val="bg1"/>
                </a:solidFill>
                <a:effectLst>
                  <a:outerShdw blurRad="50800" dist="38100" dir="2700000" algn="tl" rotWithShape="0">
                    <a:schemeClr val="tx1">
                      <a:alpha val="43000"/>
                    </a:schemeClr>
                  </a:outerShdw>
                </a:effectLst>
                <a:latin typeface="Times New Roman"/>
                <a:cs typeface="Times New Roman"/>
              </a:rPr>
              <a:t>For the promise is to you and to your children, and to all who are afar off, as many as the Lord our God will call.” </a:t>
            </a:r>
            <a:r>
              <a:rPr lang="en-US" sz="2400" b="1" baseline="30000" dirty="0">
                <a:solidFill>
                  <a:schemeClr val="bg1"/>
                </a:solidFill>
                <a:effectLst>
                  <a:outerShdw blurRad="50800" dist="38100" dir="2700000" algn="tl" rotWithShape="0">
                    <a:schemeClr val="tx1">
                      <a:alpha val="43000"/>
                    </a:schemeClr>
                  </a:outerShdw>
                </a:effectLst>
                <a:latin typeface="Times New Roman"/>
                <a:cs typeface="Times New Roman"/>
              </a:rPr>
              <a:t>40 </a:t>
            </a:r>
            <a:r>
              <a:rPr lang="en-US" sz="2400" dirty="0">
                <a:solidFill>
                  <a:schemeClr val="bg1"/>
                </a:solidFill>
                <a:effectLst>
                  <a:outerShdw blurRad="50800" dist="38100" dir="2700000" algn="tl" rotWithShape="0">
                    <a:schemeClr val="tx1">
                      <a:alpha val="43000"/>
                    </a:schemeClr>
                  </a:outerShdw>
                </a:effectLst>
                <a:latin typeface="Times New Roman"/>
                <a:cs typeface="Times New Roman"/>
              </a:rPr>
              <a:t>And with many other words he testified and exhorted them, saying, “Be saved from this perverse generation.” </a:t>
            </a:r>
            <a:r>
              <a:rPr lang="en-US" sz="2400" b="1" baseline="30000" dirty="0">
                <a:solidFill>
                  <a:schemeClr val="bg1"/>
                </a:solidFill>
                <a:effectLst>
                  <a:outerShdw blurRad="50800" dist="38100" dir="2700000" algn="tl" rotWithShape="0">
                    <a:schemeClr val="tx1">
                      <a:alpha val="43000"/>
                    </a:schemeClr>
                  </a:outerShdw>
                </a:effectLst>
                <a:latin typeface="Times New Roman"/>
                <a:cs typeface="Times New Roman"/>
              </a:rPr>
              <a:t>41 </a:t>
            </a:r>
            <a:r>
              <a:rPr lang="en-US" sz="2400" dirty="0">
                <a:solidFill>
                  <a:schemeClr val="bg1"/>
                </a:solidFill>
                <a:effectLst>
                  <a:outerShdw blurRad="50800" dist="38100" dir="2700000" algn="tl" rotWithShape="0">
                    <a:schemeClr val="tx1">
                      <a:alpha val="43000"/>
                    </a:schemeClr>
                  </a:outerShdw>
                </a:effectLst>
                <a:latin typeface="Times New Roman"/>
                <a:cs typeface="Times New Roman"/>
              </a:rPr>
              <a:t>Then those who gladly received his word were baptized; and that day about three thousand souls were added to them</a:t>
            </a:r>
            <a:r>
              <a:rPr lang="en-US" sz="2400" dirty="0" smtClean="0">
                <a:solidFill>
                  <a:schemeClr val="bg1"/>
                </a:solidFill>
                <a:effectLst>
                  <a:outerShdw blurRad="50800" dist="38100" dir="2700000" algn="tl" rotWithShape="0">
                    <a:schemeClr val="tx1">
                      <a:alpha val="43000"/>
                    </a:schemeClr>
                  </a:outerShdw>
                </a:effectLst>
                <a:latin typeface="Times New Roman"/>
                <a:cs typeface="Times New Roman"/>
              </a:rPr>
              <a:t>.</a:t>
            </a:r>
            <a:endParaRPr lang="en-US" sz="2400" dirty="0">
              <a:solidFill>
                <a:schemeClr val="bg1"/>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6275696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38200"/>
          </a:xfrm>
        </p:spPr>
        <p:txBody>
          <a:bodyPr/>
          <a:lstStyle/>
          <a:p>
            <a:r>
              <a:rPr lang="en-US" b="1" dirty="0" smtClean="0">
                <a:solidFill>
                  <a:srgbClr val="FFFF00"/>
                </a:solidFill>
                <a:effectLst>
                  <a:outerShdw blurRad="50800" dist="38100" dir="2700000" algn="tl" rotWithShape="0">
                    <a:srgbClr val="000000">
                      <a:alpha val="43000"/>
                    </a:srgbClr>
                  </a:outerShdw>
                </a:effectLst>
              </a:rPr>
              <a:t>1</a:t>
            </a:r>
            <a:r>
              <a:rPr lang="en-US" b="1" baseline="30000" dirty="0" smtClean="0">
                <a:solidFill>
                  <a:srgbClr val="FFFF00"/>
                </a:solidFill>
                <a:effectLst>
                  <a:outerShdw blurRad="50800" dist="38100" dir="2700000" algn="tl" rotWithShape="0">
                    <a:srgbClr val="000000">
                      <a:alpha val="43000"/>
                    </a:srgbClr>
                  </a:outerShdw>
                </a:effectLst>
              </a:rPr>
              <a:t>st</a:t>
            </a:r>
            <a:r>
              <a:rPr lang="en-US" b="1" dirty="0" smtClean="0">
                <a:solidFill>
                  <a:srgbClr val="FFFF00"/>
                </a:solidFill>
                <a:effectLst>
                  <a:outerShdw blurRad="50800" dist="38100" dir="2700000" algn="tl" rotWithShape="0">
                    <a:srgbClr val="000000">
                      <a:alpha val="43000"/>
                    </a:srgbClr>
                  </a:outerShdw>
                </a:effectLst>
              </a:rPr>
              <a:t> </a:t>
            </a:r>
            <a:r>
              <a:rPr lang="en-US" b="1" dirty="0" smtClean="0">
                <a:solidFill>
                  <a:srgbClr val="FFFF00"/>
                </a:solidFill>
                <a:effectLst>
                  <a:outerShdw blurRad="50800" dist="38100" dir="2700000" algn="tl" rotWithShape="0">
                    <a:srgbClr val="000000">
                      <a:alpha val="43000"/>
                    </a:srgbClr>
                  </a:outerShdw>
                </a:effectLst>
              </a:rPr>
              <a:t>Gospel Sermon Is</a:t>
            </a:r>
            <a:r>
              <a:rPr lang="en-US" b="1" dirty="0" smtClean="0">
                <a:solidFill>
                  <a:srgbClr val="FFFF00"/>
                </a:solidFill>
                <a:effectLst>
                  <a:outerShdw blurRad="50800" dist="38100" dir="2700000" algn="tl" rotWithShape="0">
                    <a:srgbClr val="000000">
                      <a:alpha val="43000"/>
                    </a:srgbClr>
                  </a:outerShdw>
                </a:effectLst>
              </a:rPr>
              <a:t> </a:t>
            </a:r>
            <a:r>
              <a:rPr lang="en-US" b="1" dirty="0" smtClean="0">
                <a:solidFill>
                  <a:srgbClr val="FFFF00"/>
                </a:solidFill>
                <a:effectLst>
                  <a:outerShdw blurRad="50800" dist="38100" dir="2700000" algn="tl" rotWithShape="0">
                    <a:srgbClr val="000000">
                      <a:alpha val="43000"/>
                    </a:srgbClr>
                  </a:outerShdw>
                </a:effectLst>
              </a:rPr>
              <a:t>Needed Today</a:t>
            </a:r>
            <a:endParaRPr lang="en-US" b="1" dirty="0">
              <a:solidFill>
                <a:srgbClr val="FFFF00"/>
              </a:solidFill>
              <a:effectLst>
                <a:outerShdw blurRad="50800" dist="38100" dir="2700000" algn="tl" rotWithShape="0">
                  <a:srgbClr val="000000">
                    <a:alpha val="43000"/>
                  </a:srgbClr>
                </a:outerShdw>
              </a:effectLst>
            </a:endParaRPr>
          </a:p>
        </p:txBody>
      </p:sp>
      <p:sp>
        <p:nvSpPr>
          <p:cNvPr id="4" name="Content Placeholder 3"/>
          <p:cNvSpPr>
            <a:spLocks noGrp="1"/>
          </p:cNvSpPr>
          <p:nvPr>
            <p:ph idx="1"/>
          </p:nvPr>
        </p:nvSpPr>
        <p:spPr>
          <a:xfrm>
            <a:off x="0" y="838200"/>
            <a:ext cx="9144000" cy="6019800"/>
          </a:xfrm>
        </p:spPr>
        <p:txBody>
          <a:bodyPr>
            <a:normAutofit/>
          </a:bodyPr>
          <a:lstStyle/>
          <a:p>
            <a:pPr>
              <a:buClr>
                <a:srgbClr val="FFFF00"/>
              </a:buClr>
            </a:pPr>
            <a:r>
              <a:rPr lang="en-US" dirty="0" smtClean="0">
                <a:solidFill>
                  <a:schemeClr val="bg1"/>
                </a:solidFill>
                <a:effectLst>
                  <a:outerShdw blurRad="50800" dist="38100" dir="2700000" algn="tl" rotWithShape="0">
                    <a:schemeClr val="tx1">
                      <a:alpha val="43000"/>
                    </a:schemeClr>
                  </a:outerShdw>
                </a:effectLst>
              </a:rPr>
              <a:t>The same basic message of Peter is relevant today</a:t>
            </a:r>
          </a:p>
          <a:p>
            <a:pPr>
              <a:buClr>
                <a:srgbClr val="FFFF00"/>
              </a:buClr>
            </a:pPr>
            <a:r>
              <a:rPr lang="en-US" dirty="0" smtClean="0">
                <a:solidFill>
                  <a:schemeClr val="bg1"/>
                </a:solidFill>
                <a:effectLst>
                  <a:outerShdw blurRad="50800" dist="38100" dir="2700000" algn="tl" rotWithShape="0">
                    <a:schemeClr val="tx1">
                      <a:alpha val="43000"/>
                    </a:schemeClr>
                  </a:outerShdw>
                </a:effectLst>
              </a:rPr>
              <a:t>Jesus of Nazareth was approved by God</a:t>
            </a:r>
          </a:p>
          <a:p>
            <a:pPr lvl="1">
              <a:buClr>
                <a:schemeClr val="bg1"/>
              </a:buClr>
            </a:pPr>
            <a:r>
              <a:rPr lang="en-US" dirty="0" smtClean="0">
                <a:solidFill>
                  <a:srgbClr val="66FFFF"/>
                </a:solidFill>
                <a:effectLst>
                  <a:outerShdw blurRad="50800" dist="38100" dir="2700000" algn="tl" rotWithShape="0">
                    <a:schemeClr val="tx1">
                      <a:alpha val="43000"/>
                    </a:schemeClr>
                  </a:outerShdw>
                </a:effectLst>
              </a:rPr>
              <a:t>Approved by miracles </a:t>
            </a:r>
            <a:r>
              <a:rPr lang="en-US" sz="2600" dirty="0" smtClean="0">
                <a:solidFill>
                  <a:srgbClr val="66FFFF"/>
                </a:solidFill>
                <a:effectLst>
                  <a:outerShdw blurRad="50800" dist="38100" dir="2700000" algn="tl" rotWithShape="0">
                    <a:schemeClr val="tx1">
                      <a:alpha val="43000"/>
                    </a:schemeClr>
                  </a:outerShdw>
                </a:effectLst>
              </a:rPr>
              <a:t>(</a:t>
            </a:r>
            <a:r>
              <a:rPr lang="en-US" sz="2600" b="1" i="1" dirty="0" smtClean="0">
                <a:solidFill>
                  <a:srgbClr val="FFFF66"/>
                </a:solidFill>
                <a:effectLst>
                  <a:outerShdw blurRad="50800" dist="38100" dir="2700000" algn="tl" rotWithShape="0">
                    <a:schemeClr val="tx1">
                      <a:alpha val="43000"/>
                    </a:schemeClr>
                  </a:outerShdw>
                </a:effectLst>
              </a:rPr>
              <a:t>Jn.</a:t>
            </a:r>
            <a:r>
              <a:rPr lang="en-US" sz="2000" b="1" i="1" dirty="0" smtClean="0">
                <a:solidFill>
                  <a:srgbClr val="FFFF66"/>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20:30-31</a:t>
            </a:r>
            <a:r>
              <a:rPr lang="en-US" sz="2600" dirty="0" smtClean="0">
                <a:solidFill>
                  <a:srgbClr val="66FFFF"/>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2:11</a:t>
            </a:r>
            <a:r>
              <a:rPr lang="en-US" sz="2600" dirty="0" smtClean="0">
                <a:solidFill>
                  <a:srgbClr val="66FFFF"/>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3:1-2</a:t>
            </a:r>
            <a:r>
              <a:rPr lang="en-US" sz="2600" dirty="0" smtClean="0">
                <a:solidFill>
                  <a:srgbClr val="66FFFF"/>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10:37-38</a:t>
            </a:r>
            <a:r>
              <a:rPr lang="en-US" sz="2600" dirty="0" smtClean="0">
                <a:solidFill>
                  <a:srgbClr val="66FFFF"/>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Matt.</a:t>
            </a:r>
            <a:r>
              <a:rPr lang="en-US" sz="2000" b="1" i="1" dirty="0" smtClean="0">
                <a:solidFill>
                  <a:srgbClr val="FFFF66"/>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11:2-6</a:t>
            </a:r>
            <a:r>
              <a:rPr lang="en-US" sz="2600" dirty="0" smtClean="0">
                <a:solidFill>
                  <a:srgbClr val="66FFFF"/>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Mark</a:t>
            </a:r>
            <a:r>
              <a:rPr lang="en-US" sz="2000" b="1" i="1" dirty="0" smtClean="0">
                <a:solidFill>
                  <a:srgbClr val="FFFF66"/>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16:15-20</a:t>
            </a:r>
            <a:r>
              <a:rPr lang="en-US" sz="2600" dirty="0" smtClean="0">
                <a:solidFill>
                  <a:srgbClr val="66FFFF"/>
                </a:solidFill>
                <a:effectLst>
                  <a:outerShdw blurRad="50800" dist="38100" dir="2700000" algn="tl" rotWithShape="0">
                    <a:schemeClr val="tx1">
                      <a:alpha val="43000"/>
                    </a:schemeClr>
                  </a:outerShdw>
                </a:effectLst>
              </a:rPr>
              <a:t>)</a:t>
            </a:r>
          </a:p>
          <a:p>
            <a:pPr lvl="1">
              <a:buClr>
                <a:schemeClr val="bg1"/>
              </a:buClr>
            </a:pPr>
            <a:r>
              <a:rPr lang="en-US" dirty="0" smtClean="0">
                <a:solidFill>
                  <a:srgbClr val="66FFFF"/>
                </a:solidFill>
                <a:effectLst>
                  <a:outerShdw blurRad="50800" dist="38100" dir="2700000" algn="tl" rotWithShape="0">
                    <a:schemeClr val="tx1">
                      <a:alpha val="43000"/>
                    </a:schemeClr>
                  </a:outerShdw>
                </a:effectLst>
              </a:rPr>
              <a:t>Died according to God’s plan </a:t>
            </a:r>
            <a:r>
              <a:rPr lang="en-US" sz="2600" dirty="0" smtClean="0">
                <a:solidFill>
                  <a:srgbClr val="66FFFF"/>
                </a:solidFill>
                <a:effectLst>
                  <a:outerShdw blurRad="50800" dist="38100" dir="2700000" algn="tl" rotWithShape="0">
                    <a:schemeClr val="tx1">
                      <a:alpha val="43000"/>
                    </a:schemeClr>
                  </a:outerShdw>
                </a:effectLst>
              </a:rPr>
              <a:t>(</a:t>
            </a:r>
            <a:r>
              <a:rPr lang="en-US" sz="2600" b="1" i="1" dirty="0" smtClean="0">
                <a:solidFill>
                  <a:srgbClr val="FFFF66"/>
                </a:solidFill>
                <a:effectLst>
                  <a:outerShdw blurRad="50800" dist="38100" dir="2700000" algn="tl" rotWithShape="0">
                    <a:schemeClr val="tx1">
                      <a:alpha val="43000"/>
                    </a:schemeClr>
                  </a:outerShdw>
                </a:effectLst>
              </a:rPr>
              <a:t>Luke 22:22</a:t>
            </a:r>
            <a:r>
              <a:rPr lang="en-US" sz="2600" dirty="0" smtClean="0">
                <a:solidFill>
                  <a:srgbClr val="66FFFF"/>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Eph</a:t>
            </a:r>
            <a:r>
              <a:rPr lang="en-US" sz="2600" b="1" i="1" dirty="0" smtClean="0">
                <a:solidFill>
                  <a:srgbClr val="FFFF66"/>
                </a:solidFill>
                <a:effectLst>
                  <a:outerShdw blurRad="50800" dist="38100" dir="2700000" algn="tl" rotWithShape="0">
                    <a:schemeClr val="tx1">
                      <a:alpha val="43000"/>
                    </a:schemeClr>
                  </a:outerShdw>
                </a:effectLst>
              </a:rPr>
              <a:t>.</a:t>
            </a:r>
            <a:r>
              <a:rPr lang="en-US" sz="2000" b="1" i="1" dirty="0" smtClean="0">
                <a:solidFill>
                  <a:srgbClr val="FFFF66"/>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1</a:t>
            </a:r>
            <a:r>
              <a:rPr lang="en-US" sz="2600" b="1" i="1" dirty="0" smtClean="0">
                <a:solidFill>
                  <a:srgbClr val="FFFF66"/>
                </a:solidFill>
                <a:effectLst>
                  <a:outerShdw blurRad="50800" dist="38100" dir="2700000" algn="tl" rotWithShape="0">
                    <a:schemeClr val="tx1">
                      <a:alpha val="43000"/>
                    </a:schemeClr>
                  </a:outerShdw>
                </a:effectLst>
              </a:rPr>
              <a:t>:7-</a:t>
            </a:r>
            <a:r>
              <a:rPr lang="en-US" sz="2600" b="1" i="1" dirty="0" smtClean="0">
                <a:solidFill>
                  <a:srgbClr val="FFFF66"/>
                </a:solidFill>
                <a:effectLst>
                  <a:outerShdw blurRad="50800" dist="38100" dir="2700000" algn="tl" rotWithShape="0">
                    <a:schemeClr val="tx1">
                      <a:alpha val="43000"/>
                    </a:schemeClr>
                  </a:outerShdw>
                </a:effectLst>
              </a:rPr>
              <a:t>11</a:t>
            </a:r>
            <a:r>
              <a:rPr lang="en-US" sz="2600" dirty="0" smtClean="0">
                <a:solidFill>
                  <a:srgbClr val="66FFFF"/>
                </a:solidFill>
                <a:effectLst>
                  <a:outerShdw blurRad="50800" dist="38100" dir="2700000" algn="tl" rotWithShape="0">
                    <a:schemeClr val="tx1">
                      <a:alpha val="43000"/>
                    </a:schemeClr>
                  </a:outerShdw>
                </a:effectLst>
              </a:rPr>
              <a:t>)</a:t>
            </a:r>
          </a:p>
          <a:p>
            <a:pPr lvl="1">
              <a:buClr>
                <a:schemeClr val="bg1"/>
              </a:buClr>
            </a:pPr>
            <a:r>
              <a:rPr lang="en-US" dirty="0" smtClean="0">
                <a:solidFill>
                  <a:srgbClr val="66FFFF"/>
                </a:solidFill>
                <a:effectLst>
                  <a:outerShdw blurRad="50800" dist="38100" dir="2700000" algn="tl" rotWithShape="0">
                    <a:schemeClr val="tx1">
                      <a:alpha val="43000"/>
                    </a:schemeClr>
                  </a:outerShdw>
                </a:effectLst>
              </a:rPr>
              <a:t>Resurrected from dead </a:t>
            </a:r>
            <a:r>
              <a:rPr lang="en-US" sz="2600" dirty="0" smtClean="0">
                <a:solidFill>
                  <a:srgbClr val="66FFFF"/>
                </a:solidFill>
                <a:effectLst>
                  <a:outerShdw blurRad="50800" dist="38100" dir="2700000" algn="tl" rotWithShape="0">
                    <a:schemeClr val="tx1">
                      <a:alpha val="43000"/>
                    </a:schemeClr>
                  </a:outerShdw>
                </a:effectLst>
              </a:rPr>
              <a:t>(</a:t>
            </a:r>
            <a:r>
              <a:rPr lang="en-US" sz="2600" b="1" i="1" dirty="0" smtClean="0">
                <a:solidFill>
                  <a:srgbClr val="FFFF66"/>
                </a:solidFill>
                <a:effectLst>
                  <a:outerShdw blurRad="50800" dist="38100" dir="2700000" algn="tl" rotWithShape="0">
                    <a:schemeClr val="tx1">
                      <a:alpha val="43000"/>
                    </a:schemeClr>
                  </a:outerShdw>
                </a:effectLst>
              </a:rPr>
              <a:t>Rom.</a:t>
            </a:r>
            <a:r>
              <a:rPr lang="en-US" sz="2000" b="1" i="1" dirty="0" smtClean="0">
                <a:solidFill>
                  <a:srgbClr val="FFFF66"/>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1:1-4</a:t>
            </a:r>
            <a:r>
              <a:rPr lang="en-US" sz="2600" dirty="0" smtClean="0">
                <a:solidFill>
                  <a:srgbClr val="66FFFF"/>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1</a:t>
            </a:r>
            <a:r>
              <a:rPr lang="en-US" sz="2000" b="1" i="1" dirty="0" smtClean="0">
                <a:solidFill>
                  <a:srgbClr val="FFFF66"/>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Cor.</a:t>
            </a:r>
            <a:r>
              <a:rPr lang="en-US" sz="2000" b="1" i="1" dirty="0" smtClean="0">
                <a:solidFill>
                  <a:srgbClr val="FFFF66"/>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15:12-23</a:t>
            </a:r>
            <a:r>
              <a:rPr lang="en-US" sz="2600" dirty="0" smtClean="0">
                <a:solidFill>
                  <a:srgbClr val="66FFFF"/>
                </a:solidFill>
                <a:effectLst>
                  <a:outerShdw blurRad="50800" dist="38100" dir="2700000" algn="tl" rotWithShape="0">
                    <a:schemeClr val="tx1">
                      <a:alpha val="43000"/>
                    </a:schemeClr>
                  </a:outerShdw>
                </a:effectLst>
              </a:rPr>
              <a:t>)</a:t>
            </a:r>
          </a:p>
          <a:p>
            <a:pPr lvl="1">
              <a:buClr>
                <a:schemeClr val="bg1"/>
              </a:buClr>
            </a:pPr>
            <a:r>
              <a:rPr lang="en-US" dirty="0" smtClean="0">
                <a:solidFill>
                  <a:srgbClr val="66FFFF"/>
                </a:solidFill>
                <a:effectLst>
                  <a:outerShdw blurRad="50800" dist="38100" dir="2700000" algn="tl" rotWithShape="0">
                    <a:schemeClr val="tx1">
                      <a:alpha val="43000"/>
                    </a:schemeClr>
                  </a:outerShdw>
                </a:effectLst>
              </a:rPr>
              <a:t>Exalted as Lord &amp; Christ </a:t>
            </a:r>
            <a:r>
              <a:rPr lang="en-US" sz="2600" dirty="0" smtClean="0">
                <a:solidFill>
                  <a:srgbClr val="66FFFF"/>
                </a:solidFill>
                <a:effectLst>
                  <a:outerShdw blurRad="50800" dist="38100" dir="2700000" algn="tl" rotWithShape="0">
                    <a:schemeClr val="tx1">
                      <a:alpha val="43000"/>
                    </a:schemeClr>
                  </a:outerShdw>
                </a:effectLst>
              </a:rPr>
              <a:t>(</a:t>
            </a:r>
            <a:r>
              <a:rPr lang="en-US" sz="2600" b="1" i="1" dirty="0" smtClean="0">
                <a:solidFill>
                  <a:srgbClr val="FFFF66"/>
                </a:solidFill>
                <a:effectLst>
                  <a:outerShdw blurRad="50800" dist="38100" dir="2700000" algn="tl" rotWithShape="0">
                    <a:schemeClr val="tx1">
                      <a:alpha val="43000"/>
                    </a:schemeClr>
                  </a:outerShdw>
                </a:effectLst>
              </a:rPr>
              <a:t>Phil.</a:t>
            </a:r>
            <a:r>
              <a:rPr lang="en-US" sz="2000" b="1" i="1" dirty="0" smtClean="0">
                <a:solidFill>
                  <a:srgbClr val="FFFF66"/>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2:5-11</a:t>
            </a:r>
            <a:r>
              <a:rPr lang="en-US" sz="2600" dirty="0" smtClean="0">
                <a:solidFill>
                  <a:srgbClr val="66FFFF"/>
                </a:solidFill>
                <a:effectLst>
                  <a:outerShdw blurRad="50800" dist="38100" dir="2700000" algn="tl" rotWithShape="0">
                    <a:schemeClr val="tx1">
                      <a:alpha val="43000"/>
                    </a:schemeClr>
                  </a:outerShdw>
                </a:effectLst>
              </a:rPr>
              <a:t>)</a:t>
            </a:r>
          </a:p>
          <a:p>
            <a:pPr>
              <a:buClr>
                <a:srgbClr val="FFFF00"/>
              </a:buClr>
            </a:pPr>
            <a:r>
              <a:rPr lang="en-US" dirty="0" smtClean="0">
                <a:solidFill>
                  <a:schemeClr val="bg1"/>
                </a:solidFill>
                <a:effectLst>
                  <a:outerShdw blurRad="50800" dist="38100" dir="2700000" algn="tl" rotWithShape="0">
                    <a:schemeClr val="tx1">
                      <a:alpha val="43000"/>
                    </a:schemeClr>
                  </a:outerShdw>
                </a:effectLst>
              </a:rPr>
              <a:t>Man has sinned and stands condemned by God</a:t>
            </a:r>
            <a:endParaRPr lang="en-US" dirty="0">
              <a:solidFill>
                <a:schemeClr val="bg1"/>
              </a:solidFill>
              <a:effectLst>
                <a:outerShdw blurRad="50800" dist="38100" dir="2700000" algn="tl" rotWithShape="0">
                  <a:schemeClr val="tx1">
                    <a:alpha val="43000"/>
                  </a:schemeClr>
                </a:outerShdw>
              </a:effectLst>
            </a:endParaRPr>
          </a:p>
          <a:p>
            <a:pPr lvl="1">
              <a:buClr>
                <a:schemeClr val="bg1"/>
              </a:buClr>
            </a:pPr>
            <a:r>
              <a:rPr lang="en-US" b="1" i="1" dirty="0" smtClean="0">
                <a:solidFill>
                  <a:srgbClr val="FFFF66"/>
                </a:solidFill>
                <a:effectLst>
                  <a:outerShdw blurRad="50800" dist="38100" dir="2700000" algn="tl" rotWithShape="0">
                    <a:schemeClr val="tx1">
                      <a:alpha val="43000"/>
                    </a:schemeClr>
                  </a:outerShdw>
                </a:effectLst>
              </a:rPr>
              <a:t>Rom.</a:t>
            </a:r>
            <a:r>
              <a:rPr lang="en-US" sz="2000" b="1" i="1" dirty="0" smtClean="0">
                <a:solidFill>
                  <a:srgbClr val="FFFF66"/>
                </a:solidFill>
                <a:effectLst>
                  <a:outerShdw blurRad="50800" dist="38100" dir="2700000" algn="tl" rotWithShape="0">
                    <a:schemeClr val="tx1">
                      <a:alpha val="43000"/>
                    </a:schemeClr>
                  </a:outerShdw>
                </a:effectLst>
              </a:rPr>
              <a:t> </a:t>
            </a:r>
            <a:r>
              <a:rPr lang="en-US" b="1" i="1" dirty="0" smtClean="0">
                <a:solidFill>
                  <a:srgbClr val="FFFF66"/>
                </a:solidFill>
                <a:effectLst>
                  <a:outerShdw blurRad="50800" dist="38100" dir="2700000" algn="tl" rotWithShape="0">
                    <a:schemeClr val="tx1">
                      <a:alpha val="43000"/>
                    </a:schemeClr>
                  </a:outerShdw>
                </a:effectLst>
              </a:rPr>
              <a:t>3:23</a:t>
            </a:r>
            <a:r>
              <a:rPr lang="en-US" sz="2400" b="1" i="1" dirty="0" smtClean="0">
                <a:solidFill>
                  <a:srgbClr val="FFFF66"/>
                </a:solidFill>
                <a:effectLst>
                  <a:outerShdw blurRad="50800" dist="38100" dir="2700000" algn="tl" rotWithShape="0">
                    <a:schemeClr val="tx1">
                      <a:alpha val="43000"/>
                    </a:schemeClr>
                  </a:outerShdw>
                </a:effectLst>
              </a:rPr>
              <a:t>  </a:t>
            </a:r>
            <a:r>
              <a:rPr lang="en-US" dirty="0" smtClean="0">
                <a:solidFill>
                  <a:srgbClr val="66FFFF"/>
                </a:solidFill>
                <a:effectLst>
                  <a:outerShdw blurRad="50800" dist="38100" dir="2700000" algn="tl" rotWithShape="0">
                    <a:schemeClr val="tx1">
                      <a:alpha val="43000"/>
                    </a:schemeClr>
                  </a:outerShdw>
                </a:effectLst>
              </a:rPr>
              <a:t>All have sinned &amp; are condemned </a:t>
            </a:r>
            <a:r>
              <a:rPr lang="en-US" sz="2600" dirty="0" smtClean="0">
                <a:solidFill>
                  <a:srgbClr val="66FFFF"/>
                </a:solidFill>
                <a:effectLst>
                  <a:outerShdw blurRad="50800" dist="38100" dir="2700000" algn="tl" rotWithShape="0">
                    <a:schemeClr val="tx1">
                      <a:alpha val="43000"/>
                    </a:schemeClr>
                  </a:outerShdw>
                </a:effectLst>
              </a:rPr>
              <a:t>(</a:t>
            </a:r>
            <a:r>
              <a:rPr lang="en-US" sz="2600" b="1" i="1" dirty="0" smtClean="0">
                <a:solidFill>
                  <a:srgbClr val="FFFF66"/>
                </a:solidFill>
                <a:effectLst>
                  <a:outerShdw blurRad="50800" dist="38100" dir="2700000" algn="tl" rotWithShape="0">
                    <a:schemeClr val="tx1">
                      <a:alpha val="43000"/>
                    </a:schemeClr>
                  </a:outerShdw>
                </a:effectLst>
              </a:rPr>
              <a:t>Rom.</a:t>
            </a:r>
            <a:r>
              <a:rPr lang="en-US" sz="1400" b="1" i="1" dirty="0" smtClean="0">
                <a:solidFill>
                  <a:srgbClr val="FFFF66"/>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6:23</a:t>
            </a:r>
            <a:r>
              <a:rPr lang="en-US" sz="2600" dirty="0" smtClean="0">
                <a:solidFill>
                  <a:srgbClr val="66FFFF"/>
                </a:solidFill>
                <a:effectLst>
                  <a:outerShdw blurRad="50800" dist="38100" dir="2700000" algn="tl" rotWithShape="0">
                    <a:schemeClr val="tx1">
                      <a:alpha val="43000"/>
                    </a:schemeClr>
                  </a:outerShdw>
                </a:effectLst>
              </a:rPr>
              <a:t>)</a:t>
            </a:r>
            <a:endParaRPr lang="en-US" sz="2600" b="1" i="1" dirty="0" smtClean="0">
              <a:solidFill>
                <a:srgbClr val="FFFF66"/>
              </a:solidFill>
              <a:effectLst>
                <a:outerShdw blurRad="50800" dist="38100" dir="2700000" algn="tl" rotWithShape="0">
                  <a:schemeClr val="tx1">
                    <a:alpha val="43000"/>
                  </a:schemeClr>
                </a:outerShdw>
              </a:effectLst>
            </a:endParaRPr>
          </a:p>
          <a:p>
            <a:pPr>
              <a:buClr>
                <a:srgbClr val="FFFF00"/>
              </a:buClr>
            </a:pPr>
            <a:r>
              <a:rPr lang="en-US" dirty="0" smtClean="0">
                <a:solidFill>
                  <a:schemeClr val="bg1"/>
                </a:solidFill>
                <a:effectLst>
                  <a:outerShdw blurRad="50800" dist="38100" dir="2700000" algn="tl" rotWithShape="0">
                    <a:schemeClr val="tx1">
                      <a:alpha val="43000"/>
                    </a:schemeClr>
                  </a:outerShdw>
                </a:effectLst>
              </a:rPr>
              <a:t>God offers salvation </a:t>
            </a:r>
            <a:r>
              <a:rPr lang="en-US" dirty="0" smtClean="0">
                <a:solidFill>
                  <a:schemeClr val="bg1"/>
                </a:solidFill>
                <a:effectLst>
                  <a:outerShdw blurRad="50800" dist="38100" dir="2700000" algn="tl" rotWithShape="0">
                    <a:schemeClr val="tx1">
                      <a:alpha val="43000"/>
                    </a:schemeClr>
                  </a:outerShdw>
                </a:effectLst>
              </a:rPr>
              <a:t>only through </a:t>
            </a:r>
            <a:r>
              <a:rPr lang="en-US" dirty="0">
                <a:solidFill>
                  <a:schemeClr val="bg1"/>
                </a:solidFill>
                <a:effectLst>
                  <a:outerShdw blurRad="50800" dist="38100" dir="2700000" algn="tl" rotWithShape="0">
                    <a:schemeClr val="tx1">
                      <a:alpha val="43000"/>
                    </a:schemeClr>
                  </a:outerShdw>
                </a:effectLst>
              </a:rPr>
              <a:t>Jesus Christ</a:t>
            </a:r>
          </a:p>
          <a:p>
            <a:pPr lvl="1">
              <a:buClr>
                <a:schemeClr val="bg1"/>
              </a:buClr>
            </a:pPr>
            <a:r>
              <a:rPr lang="en-US" b="1" i="1" dirty="0" smtClean="0">
                <a:solidFill>
                  <a:srgbClr val="FFFF66"/>
                </a:solidFill>
                <a:effectLst>
                  <a:outerShdw blurRad="50800" dist="38100" dir="2700000" algn="tl" rotWithShape="0">
                    <a:schemeClr val="tx1">
                      <a:alpha val="43000"/>
                    </a:schemeClr>
                  </a:outerShdw>
                </a:effectLst>
              </a:rPr>
              <a:t>Acts</a:t>
            </a:r>
            <a:r>
              <a:rPr lang="en-US" sz="2000" b="1" i="1" dirty="0" smtClean="0">
                <a:solidFill>
                  <a:srgbClr val="FFFF66"/>
                </a:solidFill>
                <a:effectLst>
                  <a:outerShdw blurRad="50800" dist="38100" dir="2700000" algn="tl" rotWithShape="0">
                    <a:schemeClr val="tx1">
                      <a:alpha val="43000"/>
                    </a:schemeClr>
                  </a:outerShdw>
                </a:effectLst>
              </a:rPr>
              <a:t> </a:t>
            </a:r>
            <a:r>
              <a:rPr lang="en-US" b="1" i="1" dirty="0" smtClean="0">
                <a:solidFill>
                  <a:srgbClr val="FFFF66"/>
                </a:solidFill>
                <a:effectLst>
                  <a:outerShdw blurRad="50800" dist="38100" dir="2700000" algn="tl" rotWithShape="0">
                    <a:schemeClr val="tx1">
                      <a:alpha val="43000"/>
                    </a:schemeClr>
                  </a:outerShdw>
                </a:effectLst>
              </a:rPr>
              <a:t>4:10-12</a:t>
            </a:r>
            <a:r>
              <a:rPr lang="en-US" dirty="0" smtClean="0">
                <a:solidFill>
                  <a:srgbClr val="FFFF66"/>
                </a:solidFill>
                <a:effectLst>
                  <a:outerShdw blurRad="50800" dist="38100" dir="2700000" algn="tl" rotWithShape="0">
                    <a:schemeClr val="tx1">
                      <a:alpha val="43000"/>
                    </a:schemeClr>
                  </a:outerShdw>
                </a:effectLst>
              </a:rPr>
              <a:t>  </a:t>
            </a:r>
            <a:r>
              <a:rPr lang="en-US" dirty="0" smtClean="0">
                <a:solidFill>
                  <a:srgbClr val="66FFFF"/>
                </a:solidFill>
                <a:effectLst>
                  <a:outerShdw blurRad="50800" dist="38100" dir="2700000" algn="tl" rotWithShape="0">
                    <a:schemeClr val="tx1">
                      <a:alpha val="43000"/>
                    </a:schemeClr>
                  </a:outerShdw>
                </a:effectLst>
              </a:rPr>
              <a:t>Salvation </a:t>
            </a:r>
            <a:r>
              <a:rPr lang="en-US" dirty="0" smtClean="0">
                <a:solidFill>
                  <a:srgbClr val="66FFFF"/>
                </a:solidFill>
                <a:effectLst>
                  <a:outerShdw blurRad="50800" dist="38100" dir="2700000" algn="tl" rotWithShape="0">
                    <a:schemeClr val="tx1">
                      <a:alpha val="43000"/>
                    </a:schemeClr>
                  </a:outerShdw>
                </a:effectLst>
              </a:rPr>
              <a:t>only in Christ (</a:t>
            </a:r>
            <a:r>
              <a:rPr lang="en-US" b="1" i="1" dirty="0" smtClean="0">
                <a:solidFill>
                  <a:srgbClr val="FFFF66"/>
                </a:solidFill>
                <a:effectLst>
                  <a:outerShdw blurRad="50800" dist="38100" dir="2700000" algn="tl" rotWithShape="0">
                    <a:schemeClr val="tx1">
                      <a:alpha val="43000"/>
                    </a:schemeClr>
                  </a:outerShdw>
                </a:effectLst>
              </a:rPr>
              <a:t>1</a:t>
            </a:r>
            <a:r>
              <a:rPr lang="en-US" sz="2000" b="1" i="1" dirty="0" smtClean="0">
                <a:solidFill>
                  <a:srgbClr val="FFFF66"/>
                </a:solidFill>
                <a:effectLst>
                  <a:outerShdw blurRad="50800" dist="38100" dir="2700000" algn="tl" rotWithShape="0">
                    <a:schemeClr val="tx1">
                      <a:alpha val="43000"/>
                    </a:schemeClr>
                  </a:outerShdw>
                </a:effectLst>
              </a:rPr>
              <a:t> </a:t>
            </a:r>
            <a:r>
              <a:rPr lang="en-US" b="1" i="1" dirty="0" smtClean="0">
                <a:solidFill>
                  <a:srgbClr val="FFFF66"/>
                </a:solidFill>
                <a:effectLst>
                  <a:outerShdw blurRad="50800" dist="38100" dir="2700000" algn="tl" rotWithShape="0">
                    <a:schemeClr val="tx1">
                      <a:alpha val="43000"/>
                    </a:schemeClr>
                  </a:outerShdw>
                </a:effectLst>
              </a:rPr>
              <a:t>Thess.</a:t>
            </a:r>
            <a:r>
              <a:rPr lang="en-US" sz="2000" b="1" i="1" dirty="0" smtClean="0">
                <a:solidFill>
                  <a:srgbClr val="FFFF66"/>
                </a:solidFill>
                <a:effectLst>
                  <a:outerShdw blurRad="50800" dist="38100" dir="2700000" algn="tl" rotWithShape="0">
                    <a:schemeClr val="tx1">
                      <a:alpha val="43000"/>
                    </a:schemeClr>
                  </a:outerShdw>
                </a:effectLst>
              </a:rPr>
              <a:t> </a:t>
            </a:r>
            <a:r>
              <a:rPr lang="en-US" b="1" i="1" dirty="0" smtClean="0">
                <a:solidFill>
                  <a:srgbClr val="FFFF66"/>
                </a:solidFill>
                <a:effectLst>
                  <a:outerShdw blurRad="50800" dist="38100" dir="2700000" algn="tl" rotWithShape="0">
                    <a:schemeClr val="tx1">
                      <a:alpha val="43000"/>
                    </a:schemeClr>
                  </a:outerShdw>
                </a:effectLst>
              </a:rPr>
              <a:t>5:9-10</a:t>
            </a:r>
            <a:r>
              <a:rPr lang="en-US" dirty="0" smtClean="0">
                <a:solidFill>
                  <a:srgbClr val="66FFFF"/>
                </a:solidFill>
                <a:effectLst>
                  <a:outerShdw blurRad="50800" dist="38100" dir="2700000" algn="tl" rotWithShape="0">
                    <a:schemeClr val="tx1">
                      <a:alpha val="43000"/>
                    </a:schemeClr>
                  </a:outerShdw>
                </a:effectLst>
              </a:rPr>
              <a:t>)</a:t>
            </a:r>
            <a:endParaRPr lang="en-US" dirty="0">
              <a:solidFill>
                <a:srgbClr val="FFFF66"/>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18652644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40460</TotalTime>
  <Words>197</Words>
  <Application>Microsoft Macintosh PowerPoint</Application>
  <PresentationFormat>On-screen Show (4:3)</PresentationFormat>
  <Paragraphs>17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First Gospel Sermon &amp; Today</vt:lpstr>
      <vt:lpstr>Acts 2:22-41</vt:lpstr>
      <vt:lpstr>PowerPoint Presentation</vt:lpstr>
      <vt:lpstr>1st Gospel Sermon Is Needed Today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22</cp:revision>
  <dcterms:created xsi:type="dcterms:W3CDTF">2017-02-11T14:18:26Z</dcterms:created>
  <dcterms:modified xsi:type="dcterms:W3CDTF">2018-08-05T12:15:17Z</dcterms:modified>
</cp:coreProperties>
</file>