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1" r:id="rId4"/>
    <p:sldId id="270" r:id="rId5"/>
    <p:sldId id="271" r:id="rId6"/>
    <p:sldId id="265" r:id="rId7"/>
    <p:sldId id="266" r:id="rId8"/>
    <p:sldId id="260" r:id="rId9"/>
    <p:sldId id="268" r:id="rId10"/>
    <p:sldId id="267" r:id="rId11"/>
    <p:sldId id="262" r:id="rId12"/>
    <p:sldId id="272" r:id="rId13"/>
    <p:sldId id="273" r:id="rId14"/>
    <p:sldId id="274" r:id="rId15"/>
    <p:sldId id="257" r:id="rId16"/>
    <p:sldId id="259" r:id="rId17"/>
    <p:sldId id="258"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B0E6EB"/>
    <a:srgbClr val="091625"/>
    <a:srgbClr val="1626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3" autoAdjust="0"/>
    <p:restoredTop sz="99829" autoAdjust="0"/>
  </p:normalViewPr>
  <p:slideViewPr>
    <p:cSldViewPr>
      <p:cViewPr varScale="1">
        <p:scale>
          <a:sx n="74" d="100"/>
          <a:sy n="74" d="100"/>
        </p:scale>
        <p:origin x="66" y="738"/>
      </p:cViewPr>
      <p:guideLst>
        <p:guide orient="horz" pos="2160"/>
        <p:guide pos="2880"/>
      </p:guideLst>
    </p:cSldViewPr>
  </p:slideViewPr>
  <p:outlineViewPr>
    <p:cViewPr>
      <p:scale>
        <a:sx n="33" d="100"/>
        <a:sy n="33" d="100"/>
      </p:scale>
      <p:origin x="0" y="2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DA55B8-B31E-4464-931A-579783C51DA1}"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129198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A55B8-B31E-4464-931A-579783C51DA1}"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1726442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A55B8-B31E-4464-931A-579783C51DA1}"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2578055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DA55B8-B31E-4464-931A-579783C51DA1}"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3197909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DA55B8-B31E-4464-931A-579783C51DA1}"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263548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DA55B8-B31E-4464-931A-579783C51DA1}"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222082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DA55B8-B31E-4464-931A-579783C51DA1}"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3956862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DA55B8-B31E-4464-931A-579783C51DA1}"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91645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A55B8-B31E-4464-931A-579783C51DA1}"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140540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A55B8-B31E-4464-931A-579783C51DA1}"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2035692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DA55B8-B31E-4464-931A-579783C51DA1}"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68E46-7F4B-4EF9-BBB3-76DBA9C23C41}" type="slidenum">
              <a:rPr lang="en-US" smtClean="0"/>
              <a:t>‹#›</a:t>
            </a:fld>
            <a:endParaRPr lang="en-US"/>
          </a:p>
        </p:txBody>
      </p:sp>
    </p:spTree>
    <p:extLst>
      <p:ext uri="{BB962C8B-B14F-4D97-AF65-F5344CB8AC3E}">
        <p14:creationId xmlns:p14="http://schemas.microsoft.com/office/powerpoint/2010/main" val="2519050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50000"/>
              </a:schemeClr>
            </a:gs>
            <a:gs pos="50000">
              <a:srgbClr val="091625"/>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fld id="{98DA55B8-B31E-4464-931A-579783C51DA1}" type="datetimeFigureOut">
              <a:rPr lang="en-US" smtClean="0"/>
              <a:pPr/>
              <a:t>9/2/2018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E6368E46-7F4B-4EF9-BBB3-76DBA9C23C41}" type="slidenum">
              <a:rPr lang="en-US" smtClean="0"/>
              <a:pPr/>
              <a:t>‹#›</a:t>
            </a:fld>
            <a:endParaRPr lang="en-US" dirty="0"/>
          </a:p>
        </p:txBody>
      </p:sp>
    </p:spTree>
    <p:extLst>
      <p:ext uri="{BB962C8B-B14F-4D97-AF65-F5344CB8AC3E}">
        <p14:creationId xmlns:p14="http://schemas.microsoft.com/office/powerpoint/2010/main" val="2905604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Times New Roman" panose="02020603050405020304"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Times New Roman" panose="02020603050405020304"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Times New Roman" panose="02020603050405020304"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4495800"/>
          </a:xfrm>
        </p:spPr>
        <p:txBody>
          <a:bodyPr>
            <a:noAutofit/>
          </a:bodyPr>
          <a:lstStyle/>
          <a:p>
            <a:r>
              <a:rPr lang="en-US" sz="8600" b="1" dirty="0">
                <a:solidFill>
                  <a:srgbClr val="FFFF00"/>
                </a:solidFill>
                <a:effectLst>
                  <a:outerShdw blurRad="50800" dist="38100" dir="2700000" algn="tl" rotWithShape="0">
                    <a:schemeClr val="tx1">
                      <a:alpha val="43000"/>
                    </a:schemeClr>
                  </a:outerShdw>
                </a:effectLst>
              </a:rPr>
              <a:t>Why All Men Everywhere Must Repent</a:t>
            </a:r>
          </a:p>
        </p:txBody>
      </p:sp>
      <p:sp>
        <p:nvSpPr>
          <p:cNvPr id="3" name="Subtitle 2"/>
          <p:cNvSpPr>
            <a:spLocks noGrp="1"/>
          </p:cNvSpPr>
          <p:nvPr>
            <p:ph type="subTitle" idx="1"/>
          </p:nvPr>
        </p:nvSpPr>
        <p:spPr>
          <a:xfrm>
            <a:off x="1371600" y="5257800"/>
            <a:ext cx="6400800" cy="990600"/>
          </a:xfrm>
        </p:spPr>
        <p:txBody>
          <a:bodyPr>
            <a:normAutofit/>
          </a:bodyPr>
          <a:lstStyle/>
          <a:p>
            <a:r>
              <a:rPr lang="en-US" sz="5400" b="1" i="1" dirty="0">
                <a:solidFill>
                  <a:schemeClr val="bg1"/>
                </a:solidFill>
                <a:effectLst>
                  <a:outerShdw blurRad="50800" dist="38100" dir="2700000" algn="tl" rotWithShape="0">
                    <a:srgbClr val="000000">
                      <a:alpha val="43000"/>
                    </a:srgbClr>
                  </a:outerShdw>
                </a:effectLst>
              </a:rPr>
              <a:t>Acts 17:24-31</a:t>
            </a:r>
          </a:p>
        </p:txBody>
      </p:sp>
    </p:spTree>
    <p:extLst>
      <p:ext uri="{BB962C8B-B14F-4D97-AF65-F5344CB8AC3E}">
        <p14:creationId xmlns:p14="http://schemas.microsoft.com/office/powerpoint/2010/main" val="1898293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ilippines - centr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38966"/>
            <a:ext cx="7273713" cy="6013700"/>
          </a:xfrm>
          <a:prstGeom prst="rect">
            <a:avLst/>
          </a:prstGeom>
        </p:spPr>
      </p:pic>
      <p:sp>
        <p:nvSpPr>
          <p:cNvPr id="6" name="Title 3"/>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mj-cs"/>
              </a:defRPr>
            </a:lvl1pPr>
          </a:lstStyle>
          <a:p>
            <a:r>
              <a:rPr lang="en-US" b="1" dirty="0">
                <a:solidFill>
                  <a:srgbClr val="FFFF00"/>
                </a:solidFill>
                <a:effectLst>
                  <a:outerShdw blurRad="50800" dist="38100" dir="2700000" algn="tl" rotWithShape="0">
                    <a:schemeClr val="tx1">
                      <a:alpha val="43000"/>
                    </a:schemeClr>
                  </a:outerShdw>
                </a:effectLst>
              </a:rPr>
              <a:t>Travel in Philippine This Trip</a:t>
            </a:r>
          </a:p>
        </p:txBody>
      </p:sp>
      <p:cxnSp>
        <p:nvCxnSpPr>
          <p:cNvPr id="8" name="Straight Arrow Connector 7"/>
          <p:cNvCxnSpPr/>
          <p:nvPr/>
        </p:nvCxnSpPr>
        <p:spPr>
          <a:xfrm>
            <a:off x="3352800" y="1219200"/>
            <a:ext cx="1752600" cy="28194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73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5400" b="1" dirty="0">
                <a:solidFill>
                  <a:srgbClr val="FFFF00"/>
                </a:solidFill>
                <a:effectLst>
                  <a:outerShdw blurRad="50800" dist="38100" dir="2700000" algn="tl" rotWithShape="0">
                    <a:schemeClr val="tx1">
                      <a:alpha val="43000"/>
                    </a:schemeClr>
                  </a:outerShdw>
                </a:effectLst>
              </a:rPr>
              <a:t>Classes in Cebu (9/10-14)</a:t>
            </a:r>
          </a:p>
        </p:txBody>
      </p:sp>
      <p:pic>
        <p:nvPicPr>
          <p:cNvPr id="5" name="Picture 4" descr="17-11-17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66800"/>
            <a:ext cx="4470400" cy="3352800"/>
          </a:xfrm>
          <a:prstGeom prst="rect">
            <a:avLst/>
          </a:prstGeom>
        </p:spPr>
      </p:pic>
      <p:pic>
        <p:nvPicPr>
          <p:cNvPr id="2" name="Picture 1" descr="17-11-16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3086100"/>
            <a:ext cx="5029200" cy="3771900"/>
          </a:xfrm>
          <a:prstGeom prst="rect">
            <a:avLst/>
          </a:prstGeom>
        </p:spPr>
      </p:pic>
      <p:sp>
        <p:nvSpPr>
          <p:cNvPr id="3" name="TextBox 2"/>
          <p:cNvSpPr txBox="1"/>
          <p:nvPr/>
        </p:nvSpPr>
        <p:spPr>
          <a:xfrm>
            <a:off x="228600" y="4572000"/>
            <a:ext cx="3657600" cy="1938992"/>
          </a:xfrm>
          <a:prstGeom prst="rect">
            <a:avLst/>
          </a:prstGeom>
          <a:noFill/>
        </p:spPr>
        <p:txBody>
          <a:bodyPr wrap="square" rtlCol="0">
            <a:spAutoFit/>
          </a:bodyPr>
          <a:lstStyle/>
          <a:p>
            <a:pPr algn="ctr"/>
            <a:r>
              <a:rPr lang="en-US" sz="4000" dirty="0">
                <a:solidFill>
                  <a:schemeClr val="bg1"/>
                </a:solidFill>
                <a:latin typeface="Times New Roman"/>
                <a:cs typeface="Times New Roman"/>
              </a:rPr>
              <a:t>Studying the Book of Matthew</a:t>
            </a:r>
          </a:p>
        </p:txBody>
      </p:sp>
    </p:spTree>
    <p:extLst>
      <p:ext uri="{BB962C8B-B14F-4D97-AF65-F5344CB8AC3E}">
        <p14:creationId xmlns:p14="http://schemas.microsoft.com/office/powerpoint/2010/main" val="287298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ilippines - centr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838966"/>
            <a:ext cx="7273713" cy="6013700"/>
          </a:xfrm>
          <a:prstGeom prst="rect">
            <a:avLst/>
          </a:prstGeom>
        </p:spPr>
      </p:pic>
      <p:sp>
        <p:nvSpPr>
          <p:cNvPr id="6" name="Title 3"/>
          <p:cNvSpPr txBox="1">
            <a:spLocks/>
          </p:cNvSpPr>
          <p:nvPr/>
        </p:nvSpPr>
        <p:spPr>
          <a:xfrm>
            <a:off x="457200" y="0"/>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mj-cs"/>
              </a:defRPr>
            </a:lvl1pPr>
          </a:lstStyle>
          <a:p>
            <a:r>
              <a:rPr lang="en-US" b="1" dirty="0">
                <a:solidFill>
                  <a:srgbClr val="FFFF00"/>
                </a:solidFill>
                <a:effectLst>
                  <a:outerShdw blurRad="50800" dist="38100" dir="2700000" algn="tl" rotWithShape="0">
                    <a:schemeClr val="tx1">
                      <a:alpha val="43000"/>
                    </a:schemeClr>
                  </a:outerShdw>
                </a:effectLst>
              </a:rPr>
              <a:t>Travel in Philippine This Trip</a:t>
            </a:r>
          </a:p>
        </p:txBody>
      </p:sp>
      <p:cxnSp>
        <p:nvCxnSpPr>
          <p:cNvPr id="4" name="Straight Arrow Connector 3"/>
          <p:cNvCxnSpPr/>
          <p:nvPr/>
        </p:nvCxnSpPr>
        <p:spPr>
          <a:xfrm flipH="1" flipV="1">
            <a:off x="3276600" y="1371600"/>
            <a:ext cx="1600200" cy="2743200"/>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3429000" y="1219200"/>
            <a:ext cx="1676400" cy="2819400"/>
          </a:xfrm>
          <a:prstGeom prst="straightConnector1">
            <a:avLst/>
          </a:prstGeom>
          <a:ln w="762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H="1" flipV="1">
            <a:off x="3276600" y="1371600"/>
            <a:ext cx="1676400" cy="2819400"/>
          </a:xfrm>
          <a:prstGeom prst="straightConnector1">
            <a:avLst/>
          </a:prstGeom>
          <a:ln w="76200" cmpd="sng">
            <a:solidFill>
              <a:srgbClr val="000090"/>
            </a:solidFill>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6629400" y="3352800"/>
            <a:ext cx="2514600" cy="1384995"/>
          </a:xfrm>
          <a:prstGeom prst="rect">
            <a:avLst/>
          </a:prstGeom>
          <a:noFill/>
        </p:spPr>
        <p:txBody>
          <a:bodyPr wrap="square" rtlCol="0">
            <a:spAutoFit/>
          </a:bodyPr>
          <a:lstStyle/>
          <a:p>
            <a:pPr algn="r"/>
            <a:r>
              <a:rPr lang="en-US" sz="2800" b="1" dirty="0">
                <a:solidFill>
                  <a:srgbClr val="FF0000"/>
                </a:solidFill>
                <a:latin typeface="Times New Roman"/>
                <a:cs typeface="Times New Roman"/>
              </a:rPr>
              <a:t>Preach for Baptist Church </a:t>
            </a:r>
            <a:r>
              <a:rPr lang="en-US" sz="2800" b="1" dirty="0">
                <a:solidFill>
                  <a:srgbClr val="FFFF66"/>
                </a:solidFill>
                <a:latin typeface="Times New Roman"/>
                <a:cs typeface="Times New Roman"/>
              </a:rPr>
              <a:t>(9/16)</a:t>
            </a:r>
          </a:p>
        </p:txBody>
      </p:sp>
    </p:spTree>
    <p:extLst>
      <p:ext uri="{BB962C8B-B14F-4D97-AF65-F5344CB8AC3E}">
        <p14:creationId xmlns:p14="http://schemas.microsoft.com/office/powerpoint/2010/main" val="146434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1000" fill="hold"/>
                                        <p:tgtEl>
                                          <p:spTgt spid="19"/>
                                        </p:tgtEl>
                                        <p:attrNameLst>
                                          <p:attrName>ppt_w</p:attrName>
                                        </p:attrNameLst>
                                      </p:cBhvr>
                                      <p:tavLst>
                                        <p:tav tm="0">
                                          <p:val>
                                            <p:strVal val="#ppt_w*0.70"/>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animEffect transition="in" filter="fade">
                                      <p:cBhvr>
                                        <p:cTn id="19" dur="1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etro_manila_map.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121920"/>
            <a:ext cx="2057400" cy="3703320"/>
          </a:xfrm>
          <a:prstGeom prst="rect">
            <a:avLst/>
          </a:prstGeom>
        </p:spPr>
      </p:pic>
      <p:sp>
        <p:nvSpPr>
          <p:cNvPr id="4" name="Title 3"/>
          <p:cNvSpPr>
            <a:spLocks noGrp="1"/>
          </p:cNvSpPr>
          <p:nvPr>
            <p:ph type="title"/>
          </p:nvPr>
        </p:nvSpPr>
        <p:spPr>
          <a:xfrm>
            <a:off x="0" y="0"/>
            <a:ext cx="6248400" cy="1143000"/>
          </a:xfrm>
        </p:spPr>
        <p:txBody>
          <a:bodyPr>
            <a:normAutofit/>
          </a:bodyPr>
          <a:lstStyle/>
          <a:p>
            <a:r>
              <a:rPr lang="en-US" sz="5400" b="1" dirty="0">
                <a:solidFill>
                  <a:srgbClr val="FFFF00"/>
                </a:solidFill>
                <a:effectLst>
                  <a:outerShdw blurRad="50800" dist="38100" dir="2700000" algn="tl" rotWithShape="0">
                    <a:schemeClr val="tx1">
                      <a:alpha val="43000"/>
                    </a:schemeClr>
                  </a:outerShdw>
                </a:effectLst>
              </a:rPr>
              <a:t>Classes in Pasay</a:t>
            </a:r>
          </a:p>
        </p:txBody>
      </p:sp>
      <p:sp>
        <p:nvSpPr>
          <p:cNvPr id="3" name="TextBox 2"/>
          <p:cNvSpPr txBox="1"/>
          <p:nvPr/>
        </p:nvSpPr>
        <p:spPr>
          <a:xfrm>
            <a:off x="228600" y="5001161"/>
            <a:ext cx="3505200" cy="1323439"/>
          </a:xfrm>
          <a:prstGeom prst="rect">
            <a:avLst/>
          </a:prstGeom>
          <a:noFill/>
        </p:spPr>
        <p:txBody>
          <a:bodyPr wrap="square" rtlCol="0">
            <a:spAutoFit/>
          </a:bodyPr>
          <a:lstStyle/>
          <a:p>
            <a:pPr algn="ctr"/>
            <a:r>
              <a:rPr lang="en-US" sz="4000" dirty="0">
                <a:solidFill>
                  <a:schemeClr val="bg1"/>
                </a:solidFill>
                <a:latin typeface="Times New Roman"/>
                <a:cs typeface="Times New Roman"/>
              </a:rPr>
              <a:t>“Leaning to Use the Bible”</a:t>
            </a:r>
          </a:p>
        </p:txBody>
      </p:sp>
      <p:pic>
        <p:nvPicPr>
          <p:cNvPr id="7" name="Picture 6" descr="IMG_946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95400"/>
            <a:ext cx="4686300" cy="3124200"/>
          </a:xfrm>
          <a:prstGeom prst="rect">
            <a:avLst/>
          </a:prstGeom>
        </p:spPr>
      </p:pic>
      <p:pic>
        <p:nvPicPr>
          <p:cNvPr id="6" name="Picture 5" descr="IMG_945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3581400"/>
            <a:ext cx="4953000" cy="3302000"/>
          </a:xfrm>
          <a:prstGeom prst="rect">
            <a:avLst/>
          </a:prstGeom>
        </p:spPr>
      </p:pic>
    </p:spTree>
    <p:extLst>
      <p:ext uri="{BB962C8B-B14F-4D97-AF65-F5344CB8AC3E}">
        <p14:creationId xmlns:p14="http://schemas.microsoft.com/office/powerpoint/2010/main" val="1110764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1143000"/>
          </a:xfrm>
        </p:spPr>
        <p:txBody>
          <a:bodyPr>
            <a:noAutofit/>
          </a:bodyPr>
          <a:lstStyle/>
          <a:p>
            <a:r>
              <a:rPr lang="en-US" sz="5400" b="1" dirty="0">
                <a:solidFill>
                  <a:srgbClr val="FFFF00"/>
                </a:solidFill>
                <a:effectLst>
                  <a:outerShdw blurRad="50800" dist="38100" dir="2700000" algn="tl" rotWithShape="0">
                    <a:schemeClr val="tx1">
                      <a:alpha val="43000"/>
                    </a:schemeClr>
                  </a:outerShdw>
                </a:effectLst>
              </a:rPr>
              <a:t>Please Pray for This Effort!</a:t>
            </a:r>
          </a:p>
        </p:txBody>
      </p:sp>
    </p:spTree>
    <p:extLst>
      <p:ext uri="{BB962C8B-B14F-4D97-AF65-F5344CB8AC3E}">
        <p14:creationId xmlns:p14="http://schemas.microsoft.com/office/powerpoint/2010/main" val="1856682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b="1" dirty="0">
                <a:solidFill>
                  <a:srgbClr val="FFFF00"/>
                </a:solidFill>
              </a:rPr>
              <a:t>Acts 17:24-29</a:t>
            </a:r>
          </a:p>
        </p:txBody>
      </p:sp>
      <p:sp>
        <p:nvSpPr>
          <p:cNvPr id="5" name="TextBox 4"/>
          <p:cNvSpPr txBox="1"/>
          <p:nvPr/>
        </p:nvSpPr>
        <p:spPr>
          <a:xfrm>
            <a:off x="76200" y="790281"/>
            <a:ext cx="8991600" cy="6108237"/>
          </a:xfrm>
          <a:prstGeom prst="rect">
            <a:avLst/>
          </a:prstGeom>
          <a:noFill/>
        </p:spPr>
        <p:txBody>
          <a:bodyPr wrap="square" rtlCol="0">
            <a:spAutoFit/>
          </a:bodyPr>
          <a:lstStyle/>
          <a:p>
            <a:pPr>
              <a:lnSpc>
                <a:spcPct val="93000"/>
              </a:lnSpc>
            </a:pPr>
            <a:r>
              <a:rPr lang="en-US" sz="2800" b="1" baseline="300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24</a:t>
            </a:r>
            <a:r>
              <a:rPr lang="en-US" sz="28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 God, who made the world and everything in it, since He is Lord of heaven and earth, does not dwell in temples made with hands. </a:t>
            </a:r>
            <a:r>
              <a:rPr lang="en-US" sz="2800" b="1" baseline="300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25</a:t>
            </a:r>
            <a:r>
              <a:rPr lang="en-US" sz="28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 Nor is He worshiped with men’s hands, as though He needed anything, since He gives to all life, breath, and all things. </a:t>
            </a:r>
            <a:r>
              <a:rPr lang="en-US" sz="2800" b="1" baseline="300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26</a:t>
            </a:r>
            <a:r>
              <a:rPr lang="en-US" sz="28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 And He has made from one blood every nation of men to dwell on all the face of the earth, and has determined their </a:t>
            </a:r>
            <a:r>
              <a:rPr lang="en-US" sz="2800" dirty="0" err="1">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preappointed</a:t>
            </a:r>
            <a:r>
              <a:rPr lang="en-US" sz="28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 times and the boundaries of their dwellings, </a:t>
            </a:r>
            <a:r>
              <a:rPr lang="en-US" sz="2800" b="1" baseline="300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27</a:t>
            </a:r>
            <a:r>
              <a:rPr lang="en-US" sz="28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 so that they should seek the Lord, in the hope that they might grope for Him and find Him, though He is not far from each one of us; </a:t>
            </a:r>
            <a:r>
              <a:rPr lang="en-US" sz="2800" b="1" baseline="300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28</a:t>
            </a:r>
            <a:r>
              <a:rPr lang="en-US" sz="28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 for in Him we live and move and have our being, as also some of your own poets have said, ‘For we are also His offspring.’ </a:t>
            </a:r>
            <a:r>
              <a:rPr lang="en-US" sz="2800" b="1" baseline="300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29</a:t>
            </a:r>
            <a:r>
              <a:rPr lang="en-US" sz="28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 Therefore, since we are the offspring of God, we ought not to think that the Divine Nature is like gold or silver or stone, something shaped by art and man’s devising. </a:t>
            </a:r>
            <a:endParaRPr lang="en-US" sz="2800" dirty="0">
              <a:solidFill>
                <a:schemeClr val="bg1"/>
              </a:solidFill>
              <a:effectLst>
                <a:outerShdw blurRad="50800" dist="38100" dir="2700000" algn="tl" rotWithShape="0">
                  <a:schemeClr val="tx1">
                    <a:alpha val="43000"/>
                  </a:schemeClr>
                </a:outerShdw>
              </a:effectLst>
              <a:latin typeface="Times New Roman"/>
              <a:cs typeface="Times New Roman"/>
            </a:endParaRPr>
          </a:p>
        </p:txBody>
      </p:sp>
    </p:spTree>
    <p:extLst>
      <p:ext uri="{BB962C8B-B14F-4D97-AF65-F5344CB8AC3E}">
        <p14:creationId xmlns:p14="http://schemas.microsoft.com/office/powerpoint/2010/main" val="285779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b="1" dirty="0">
                <a:solidFill>
                  <a:srgbClr val="FFFF00"/>
                </a:solidFill>
              </a:rPr>
              <a:t>Acts 17:30-31</a:t>
            </a:r>
          </a:p>
        </p:txBody>
      </p:sp>
      <p:sp>
        <p:nvSpPr>
          <p:cNvPr id="5" name="TextBox 4"/>
          <p:cNvSpPr txBox="1"/>
          <p:nvPr/>
        </p:nvSpPr>
        <p:spPr>
          <a:xfrm>
            <a:off x="152400" y="1001589"/>
            <a:ext cx="8915400" cy="3046988"/>
          </a:xfrm>
          <a:prstGeom prst="rect">
            <a:avLst/>
          </a:prstGeom>
          <a:noFill/>
        </p:spPr>
        <p:txBody>
          <a:bodyPr wrap="square" rtlCol="0">
            <a:spAutoFit/>
          </a:bodyPr>
          <a:lstStyle/>
          <a:p>
            <a:r>
              <a:rPr lang="en-US" sz="3200" b="1" baseline="300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30</a:t>
            </a:r>
            <a:r>
              <a:rPr lang="en-US" sz="32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 Truly, these times of ignorance God overlooked, but now commands all men everywhere to repent, </a:t>
            </a:r>
            <a:r>
              <a:rPr lang="en-US" sz="3200" b="1" baseline="300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31</a:t>
            </a:r>
            <a:r>
              <a:rPr lang="en-US" sz="3200" dirty="0">
                <a:solidFill>
                  <a:srgbClr val="FFFFFF"/>
                </a:solidFill>
                <a:effectLst>
                  <a:outerShdw blurRad="50800" dist="38100" dir="2700000" algn="tl" rotWithShape="0">
                    <a:schemeClr val="tx1">
                      <a:alpha val="43000"/>
                    </a:schemeClr>
                  </a:outerShdw>
                </a:effectLst>
                <a:latin typeface="Times New Roman" pitchFamily="18" charset="0"/>
                <a:cs typeface="Times New Roman" pitchFamily="18" charset="0"/>
              </a:rPr>
              <a:t> because He has appointed a day on which He will judge the world in righteousness by the Man whom He has ordained. He has given assurance of this to all by raising Him from the dead.”</a:t>
            </a:r>
            <a:endParaRPr lang="en-US" sz="3200" dirty="0">
              <a:solidFill>
                <a:schemeClr val="bg1"/>
              </a:solidFill>
              <a:effectLst>
                <a:outerShdw blurRad="50800" dist="38100" dir="2700000" algn="tl" rotWithShape="0">
                  <a:schemeClr val="tx1">
                    <a:alpha val="43000"/>
                  </a:schemeClr>
                </a:outerShdw>
              </a:effectLst>
              <a:latin typeface="Times New Roman"/>
              <a:cs typeface="Times New Roman"/>
            </a:endParaRPr>
          </a:p>
        </p:txBody>
      </p:sp>
    </p:spTree>
    <p:extLst>
      <p:ext uri="{BB962C8B-B14F-4D97-AF65-F5344CB8AC3E}">
        <p14:creationId xmlns:p14="http://schemas.microsoft.com/office/powerpoint/2010/main" val="2803127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Autofit/>
          </a:bodyPr>
          <a:lstStyle/>
          <a:p>
            <a:r>
              <a:rPr lang="en-US" sz="4000" b="1" dirty="0">
                <a:solidFill>
                  <a:srgbClr val="FFFF00"/>
                </a:solidFill>
                <a:effectLst>
                  <a:outerShdw blurRad="50800" dist="38100" dir="2700000" algn="tl" rotWithShape="0">
                    <a:schemeClr val="tx1">
                      <a:alpha val="43000"/>
                    </a:schemeClr>
                  </a:outerShdw>
                </a:effectLst>
              </a:rPr>
              <a:t>Why All Men Everywhere Must Repent</a:t>
            </a:r>
          </a:p>
        </p:txBody>
      </p:sp>
      <p:sp>
        <p:nvSpPr>
          <p:cNvPr id="4" name="Content Placeholder 3"/>
          <p:cNvSpPr>
            <a:spLocks noGrp="1"/>
          </p:cNvSpPr>
          <p:nvPr>
            <p:ph idx="1"/>
          </p:nvPr>
        </p:nvSpPr>
        <p:spPr>
          <a:xfrm>
            <a:off x="152400" y="838200"/>
            <a:ext cx="8991600" cy="6019800"/>
          </a:xfrm>
        </p:spPr>
        <p:txBody>
          <a:bodyPr>
            <a:normAutofit lnSpcReduction="10000"/>
          </a:bodyPr>
          <a:lstStyle/>
          <a:p>
            <a:pPr>
              <a:buClr>
                <a:srgbClr val="FFFF00"/>
              </a:buClr>
            </a:pPr>
            <a:r>
              <a:rPr lang="en-US" dirty="0">
                <a:solidFill>
                  <a:schemeClr val="bg1"/>
                </a:solidFill>
                <a:effectLst>
                  <a:outerShdw blurRad="50800" dist="38100" dir="2700000" algn="tl" rotWithShape="0">
                    <a:schemeClr val="tx1">
                      <a:alpha val="43000"/>
                    </a:schemeClr>
                  </a:outerShdw>
                </a:effectLst>
              </a:rPr>
              <a:t>Day of Judgment is appointed</a:t>
            </a:r>
          </a:p>
          <a:p>
            <a:pPr lvl="1">
              <a:buClr>
                <a:schemeClr val="bg1"/>
              </a:buClr>
            </a:pPr>
            <a:r>
              <a:rPr lang="en-US" b="1" i="1" dirty="0">
                <a:solidFill>
                  <a:srgbClr val="FFFF66"/>
                </a:solidFill>
                <a:effectLst>
                  <a:outerShdw blurRad="50800" dist="38100" dir="2700000" algn="tl" rotWithShape="0">
                    <a:schemeClr val="tx1">
                      <a:alpha val="43000"/>
                    </a:schemeClr>
                  </a:outerShdw>
                </a:effectLst>
              </a:rPr>
              <a:t>Heb. 9:27</a:t>
            </a:r>
            <a:r>
              <a:rPr lang="en-US" dirty="0">
                <a:solidFill>
                  <a:schemeClr val="bg1"/>
                </a:solidFill>
                <a:effectLst>
                  <a:outerShdw blurRad="50800" dist="38100" dir="2700000" algn="tl" rotWithShape="0">
                    <a:schemeClr val="tx1">
                      <a:alpha val="43000"/>
                    </a:schemeClr>
                  </a:outerShdw>
                </a:effectLst>
              </a:rPr>
              <a:t>  Both death &amp; Judgment are certain</a:t>
            </a:r>
          </a:p>
          <a:p>
            <a:pPr lvl="1">
              <a:buClr>
                <a:schemeClr val="bg1"/>
              </a:buClr>
            </a:pPr>
            <a:r>
              <a:rPr lang="en-US" b="1" i="1" dirty="0">
                <a:solidFill>
                  <a:srgbClr val="FFFF66"/>
                </a:solidFill>
                <a:effectLst>
                  <a:outerShdw blurRad="50800" dist="38100" dir="2700000" algn="tl" rotWithShape="0">
                    <a:schemeClr val="tx1">
                      <a:alpha val="43000"/>
                    </a:schemeClr>
                  </a:outerShdw>
                </a:effectLst>
              </a:rPr>
              <a:t>1 Thess. 5:2-3</a:t>
            </a:r>
            <a:r>
              <a:rPr lang="en-US" dirty="0">
                <a:solidFill>
                  <a:schemeClr val="bg1"/>
                </a:solidFill>
                <a:effectLst>
                  <a:outerShdw blurRad="50800" dist="38100" dir="2700000" algn="tl" rotWithShape="0">
                    <a:schemeClr val="tx1">
                      <a:alpha val="43000"/>
                    </a:schemeClr>
                  </a:outerShdw>
                </a:effectLst>
              </a:rPr>
              <a:t>  Will come as a thief in the night</a:t>
            </a:r>
          </a:p>
          <a:p>
            <a:pPr lvl="1">
              <a:buClr>
                <a:schemeClr val="bg1"/>
              </a:buClr>
            </a:pPr>
            <a:r>
              <a:rPr lang="en-US" b="1" i="1" dirty="0">
                <a:solidFill>
                  <a:srgbClr val="FFFF66"/>
                </a:solidFill>
                <a:effectLst>
                  <a:outerShdw blurRad="50800" dist="38100" dir="2700000" algn="tl" rotWithShape="0">
                    <a:schemeClr val="tx1">
                      <a:alpha val="43000"/>
                    </a:schemeClr>
                  </a:outerShdw>
                </a:effectLst>
              </a:rPr>
              <a:t>2 Pet. 3:3-4, 10</a:t>
            </a:r>
            <a:r>
              <a:rPr lang="en-US" dirty="0">
                <a:solidFill>
                  <a:schemeClr val="bg1"/>
                </a:solidFill>
                <a:effectLst>
                  <a:outerShdw blurRad="50800" dist="38100" dir="2700000" algn="tl" rotWithShape="0">
                    <a:schemeClr val="tx1">
                      <a:alpha val="43000"/>
                    </a:schemeClr>
                  </a:outerShdw>
                </a:effectLst>
              </a:rPr>
              <a:t>  Scoffers deny it, but it is a reality</a:t>
            </a:r>
          </a:p>
          <a:p>
            <a:pPr>
              <a:buClr>
                <a:srgbClr val="FFFF00"/>
              </a:buClr>
            </a:pPr>
            <a:r>
              <a:rPr lang="en-US" dirty="0">
                <a:solidFill>
                  <a:schemeClr val="bg1"/>
                </a:solidFill>
                <a:effectLst>
                  <a:outerShdw blurRad="50800" dist="38100" dir="2700000" algn="tl" rotWithShape="0">
                    <a:schemeClr val="tx1">
                      <a:alpha val="43000"/>
                    </a:schemeClr>
                  </a:outerShdw>
                </a:effectLst>
              </a:rPr>
              <a:t>Day of Judgment is universal</a:t>
            </a:r>
          </a:p>
          <a:p>
            <a:pPr lvl="1">
              <a:buClr>
                <a:schemeClr val="bg1"/>
              </a:buClr>
            </a:pPr>
            <a:r>
              <a:rPr lang="en-US" b="1" i="1" dirty="0">
                <a:solidFill>
                  <a:srgbClr val="FFFF66"/>
                </a:solidFill>
                <a:effectLst>
                  <a:outerShdw blurRad="50800" dist="38100" dir="2700000" algn="tl" rotWithShape="0">
                    <a:schemeClr val="tx1">
                      <a:alpha val="43000"/>
                    </a:schemeClr>
                  </a:outerShdw>
                </a:effectLst>
              </a:rPr>
              <a:t>Matt. 25:32</a:t>
            </a:r>
            <a:r>
              <a:rPr lang="en-US" dirty="0">
                <a:solidFill>
                  <a:schemeClr val="bg1"/>
                </a:solidFill>
                <a:effectLst>
                  <a:outerShdw blurRad="50800" dist="38100" dir="2700000" algn="tl" rotWithShape="0">
                    <a:schemeClr val="tx1">
                      <a:alpha val="43000"/>
                    </a:schemeClr>
                  </a:outerShdw>
                </a:effectLst>
              </a:rPr>
              <a:t>  Christ will gather all nations to separate</a:t>
            </a:r>
          </a:p>
          <a:p>
            <a:pPr lvl="1">
              <a:buClr>
                <a:schemeClr val="bg1"/>
              </a:buClr>
            </a:pPr>
            <a:r>
              <a:rPr lang="en-US" b="1" i="1" dirty="0">
                <a:solidFill>
                  <a:srgbClr val="FFFF66"/>
                </a:solidFill>
                <a:effectLst>
                  <a:outerShdw blurRad="50800" dist="38100" dir="2700000" algn="tl" rotWithShape="0">
                    <a:schemeClr val="tx1">
                      <a:alpha val="43000"/>
                    </a:schemeClr>
                  </a:outerShdw>
                </a:effectLst>
              </a:rPr>
              <a:t>2 Cor. 5:10</a:t>
            </a:r>
            <a:r>
              <a:rPr lang="en-US" dirty="0">
                <a:solidFill>
                  <a:schemeClr val="bg1"/>
                </a:solidFill>
                <a:effectLst>
                  <a:outerShdw blurRad="50800" dist="38100" dir="2700000" algn="tl" rotWithShape="0">
                    <a:schemeClr val="tx1">
                      <a:alpha val="43000"/>
                    </a:schemeClr>
                  </a:outerShdw>
                </a:effectLst>
              </a:rPr>
              <a:t>  All to appear before Christ’s judgment seat</a:t>
            </a:r>
          </a:p>
          <a:p>
            <a:pPr lvl="1">
              <a:buClr>
                <a:schemeClr val="bg1"/>
              </a:buClr>
            </a:pPr>
            <a:r>
              <a:rPr lang="en-US" b="1" i="1" dirty="0">
                <a:solidFill>
                  <a:srgbClr val="FFFF66"/>
                </a:solidFill>
                <a:effectLst>
                  <a:outerShdw blurRad="50800" dist="38100" dir="2700000" algn="tl" rotWithShape="0">
                    <a:schemeClr val="tx1">
                      <a:alpha val="43000"/>
                    </a:schemeClr>
                  </a:outerShdw>
                </a:effectLst>
              </a:rPr>
              <a:t>Rev. 20:12</a:t>
            </a:r>
            <a:r>
              <a:rPr lang="en-US" dirty="0">
                <a:solidFill>
                  <a:schemeClr val="bg1"/>
                </a:solidFill>
                <a:effectLst>
                  <a:outerShdw blurRad="50800" dist="38100" dir="2700000" algn="tl" rotWithShape="0">
                    <a:schemeClr val="tx1">
                      <a:alpha val="43000"/>
                    </a:schemeClr>
                  </a:outerShdw>
                </a:effectLst>
              </a:rPr>
              <a:t>  Both small &amp; great must give answer</a:t>
            </a:r>
          </a:p>
          <a:p>
            <a:pPr>
              <a:buClr>
                <a:srgbClr val="FFFF00"/>
              </a:buClr>
            </a:pPr>
            <a:r>
              <a:rPr lang="en-US" dirty="0">
                <a:solidFill>
                  <a:schemeClr val="bg1"/>
                </a:solidFill>
                <a:effectLst>
                  <a:outerShdw blurRad="50800" dist="38100" dir="2700000" algn="tl" rotWithShape="0">
                    <a:schemeClr val="tx1">
                      <a:alpha val="43000"/>
                    </a:schemeClr>
                  </a:outerShdw>
                </a:effectLst>
              </a:rPr>
              <a:t>Standard of that Judgment is God’s righteousness</a:t>
            </a:r>
          </a:p>
          <a:p>
            <a:pPr lvl="1">
              <a:buClr>
                <a:schemeClr val="bg1"/>
              </a:buClr>
            </a:pPr>
            <a:r>
              <a:rPr lang="en-US" b="1" i="1" dirty="0">
                <a:solidFill>
                  <a:srgbClr val="FFFF66"/>
                </a:solidFill>
                <a:effectLst>
                  <a:outerShdw blurRad="50800" dist="38100" dir="2700000" algn="tl" rotWithShape="0">
                    <a:schemeClr val="tx1">
                      <a:alpha val="43000"/>
                    </a:schemeClr>
                  </a:outerShdw>
                </a:effectLst>
              </a:rPr>
              <a:t>Rom. 2:16</a:t>
            </a:r>
            <a:r>
              <a:rPr lang="en-US" dirty="0">
                <a:solidFill>
                  <a:schemeClr val="bg1"/>
                </a:solidFill>
                <a:effectLst>
                  <a:outerShdw blurRad="50800" dist="38100" dir="2700000" algn="tl" rotWithShape="0">
                    <a:schemeClr val="tx1">
                      <a:alpha val="43000"/>
                    </a:schemeClr>
                  </a:outerShdw>
                </a:effectLst>
              </a:rPr>
              <a:t>  Gospel is the standard for the Judgment</a:t>
            </a:r>
          </a:p>
          <a:p>
            <a:pPr lvl="1">
              <a:buClr>
                <a:schemeClr val="bg1"/>
              </a:buClr>
            </a:pPr>
            <a:r>
              <a:rPr lang="en-US" b="1" i="1" dirty="0">
                <a:solidFill>
                  <a:srgbClr val="FFFF66"/>
                </a:solidFill>
                <a:effectLst>
                  <a:outerShdw blurRad="50800" dist="38100" dir="2700000" algn="tl" rotWithShape="0">
                    <a:schemeClr val="tx1">
                      <a:alpha val="43000"/>
                    </a:schemeClr>
                  </a:outerShdw>
                </a:effectLst>
              </a:rPr>
              <a:t>2 Pet. 3:11-13</a:t>
            </a:r>
            <a:r>
              <a:rPr lang="en-US" dirty="0">
                <a:solidFill>
                  <a:schemeClr val="bg1"/>
                </a:solidFill>
                <a:effectLst>
                  <a:outerShdw blurRad="50800" dist="38100" dir="2700000" algn="tl" rotWithShape="0">
                    <a:schemeClr val="tx1">
                      <a:alpha val="43000"/>
                    </a:schemeClr>
                  </a:outerShdw>
                </a:effectLst>
              </a:rPr>
              <a:t>  Should bring sobriety in manner of life</a:t>
            </a:r>
          </a:p>
          <a:p>
            <a:pPr lvl="1">
              <a:buClr>
                <a:schemeClr val="bg1"/>
              </a:buClr>
            </a:pPr>
            <a:r>
              <a:rPr lang="en-US" b="1" i="1" dirty="0">
                <a:solidFill>
                  <a:srgbClr val="FFFF66"/>
                </a:solidFill>
                <a:effectLst>
                  <a:outerShdw blurRad="50800" dist="38100" dir="2700000" algn="tl" rotWithShape="0">
                    <a:schemeClr val="tx1">
                      <a:alpha val="43000"/>
                    </a:schemeClr>
                  </a:outerShdw>
                </a:effectLst>
              </a:rPr>
              <a:t>Rev. 20:11-15</a:t>
            </a:r>
            <a:r>
              <a:rPr lang="en-US" dirty="0">
                <a:solidFill>
                  <a:schemeClr val="bg1"/>
                </a:solidFill>
                <a:effectLst>
                  <a:outerShdw blurRad="50800" dist="38100" dir="2700000" algn="tl" rotWithShape="0">
                    <a:schemeClr val="tx1">
                      <a:alpha val="43000"/>
                    </a:schemeClr>
                  </a:outerShdw>
                </a:effectLst>
              </a:rPr>
              <a:t>  Will be eternal consequences for all </a:t>
            </a:r>
          </a:p>
        </p:txBody>
      </p:sp>
    </p:spTree>
    <p:extLst>
      <p:ext uri="{BB962C8B-B14F-4D97-AF65-F5344CB8AC3E}">
        <p14:creationId xmlns:p14="http://schemas.microsoft.com/office/powerpoint/2010/main" val="207546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left)">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left)">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left)">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left)">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left)">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ipe(left)">
                                      <p:cBhvr>
                                        <p:cTn id="62"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2209800"/>
          </a:xfrm>
        </p:spPr>
        <p:txBody>
          <a:bodyPr>
            <a:noAutofit/>
          </a:bodyPr>
          <a:lstStyle/>
          <a:p>
            <a:r>
              <a:rPr lang="en-US" sz="7200" b="1" dirty="0">
                <a:solidFill>
                  <a:srgbClr val="FFFF00"/>
                </a:solidFill>
              </a:rPr>
              <a:t>Are You Ready for the Judgment Day?</a:t>
            </a:r>
          </a:p>
        </p:txBody>
      </p:sp>
      <p:pic>
        <p:nvPicPr>
          <p:cNvPr id="5" name="Picture 4" descr="Judgement seat 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2336450"/>
            <a:ext cx="7467601" cy="4521549"/>
          </a:xfrm>
          <a:prstGeom prst="rect">
            <a:avLst/>
          </a:prstGeom>
        </p:spPr>
      </p:pic>
    </p:spTree>
    <p:extLst>
      <p:ext uri="{BB962C8B-B14F-4D97-AF65-F5344CB8AC3E}">
        <p14:creationId xmlns:p14="http://schemas.microsoft.com/office/powerpoint/2010/main" val="1146633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yphoon-Jebi_Japan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6932" y="990600"/>
            <a:ext cx="10430932" cy="5867400"/>
          </a:xfrm>
          <a:prstGeom prst="rect">
            <a:avLst/>
          </a:prstGeom>
        </p:spPr>
      </p:pic>
      <p:sp>
        <p:nvSpPr>
          <p:cNvPr id="4" name="Title 3"/>
          <p:cNvSpPr txBox="1">
            <a:spLocks/>
          </p:cNvSpPr>
          <p:nvPr/>
        </p:nvSpPr>
        <p:spPr>
          <a:xfrm>
            <a:off x="0" y="0"/>
            <a:ext cx="9144000" cy="1143000"/>
          </a:xfrm>
          <a:prstGeom prst="rect">
            <a:avLst/>
          </a:prstGeom>
        </p:spPr>
        <p:txBody>
          <a:bodyPr/>
          <a:lstStyle>
            <a:lvl1pPr algn="ctr" defTabSz="914400" rtl="0" eaLnBrk="1" latinLnBrk="0" hangingPunct="1">
              <a:spcBef>
                <a:spcPct val="0"/>
              </a:spcBef>
              <a:buNone/>
              <a:defRPr sz="4400" kern="1200">
                <a:solidFill>
                  <a:schemeClr val="tx1"/>
                </a:solidFill>
                <a:latin typeface="Times New Roman" panose="02020603050405020304" pitchFamily="18" charset="0"/>
                <a:ea typeface="+mj-ea"/>
                <a:cs typeface="+mj-cs"/>
              </a:defRPr>
            </a:lvl1pPr>
          </a:lstStyle>
          <a:p>
            <a:r>
              <a:rPr lang="en-US" b="1">
                <a:solidFill>
                  <a:srgbClr val="FFFF00"/>
                </a:solidFill>
                <a:effectLst>
                  <a:outerShdw blurRad="50800" dist="38100" dir="2700000" algn="tl" rotWithShape="0">
                    <a:schemeClr val="tx1">
                      <a:alpha val="43000"/>
                    </a:schemeClr>
                  </a:outerShdw>
                </a:effectLst>
              </a:rPr>
              <a:t>Preview of Philippine Trip - Prayers</a:t>
            </a:r>
            <a:endParaRPr lang="en-US" b="1" dirty="0">
              <a:solidFill>
                <a:srgbClr val="FFFF00"/>
              </a:solidFill>
              <a:effectLst>
                <a:outerShdw blurRad="50800" dist="38100" dir="2700000" algn="tl" rotWithShape="0">
                  <a:schemeClr val="tx1">
                    <a:alpha val="43000"/>
                  </a:schemeClr>
                </a:outerShdw>
              </a:effectLst>
            </a:endParaRPr>
          </a:p>
        </p:txBody>
      </p:sp>
    </p:spTree>
    <p:extLst>
      <p:ext uri="{BB962C8B-B14F-4D97-AF65-F5344CB8AC3E}">
        <p14:creationId xmlns:p14="http://schemas.microsoft.com/office/powerpoint/2010/main" val="30483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pan-map-physical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193800"/>
            <a:ext cx="5323496" cy="5664200"/>
          </a:xfrm>
          <a:prstGeom prst="rect">
            <a:avLst/>
          </a:prstGeom>
        </p:spPr>
      </p:pic>
      <p:pic>
        <p:nvPicPr>
          <p:cNvPr id="6" name="Picture 5" descr="Nagoya Airpo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3460588"/>
            <a:ext cx="5105400" cy="3397412"/>
          </a:xfrm>
          <a:prstGeom prst="rect">
            <a:avLst/>
          </a:prstGeom>
        </p:spPr>
      </p:pic>
      <p:cxnSp>
        <p:nvCxnSpPr>
          <p:cNvPr id="7" name="Straight Arrow Connector 6"/>
          <p:cNvCxnSpPr/>
          <p:nvPr/>
        </p:nvCxnSpPr>
        <p:spPr>
          <a:xfrm flipH="1" flipV="1">
            <a:off x="2768859" y="4800600"/>
            <a:ext cx="1447800" cy="457200"/>
          </a:xfrm>
          <a:prstGeom prst="straightConnector1">
            <a:avLst/>
          </a:prstGeom>
          <a:ln w="762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038600" y="6400800"/>
            <a:ext cx="5105400" cy="461665"/>
          </a:xfrm>
          <a:prstGeom prst="rect">
            <a:avLst/>
          </a:prstGeom>
          <a:noFill/>
        </p:spPr>
        <p:txBody>
          <a:bodyPr wrap="square" rtlCol="0">
            <a:spAutoFit/>
          </a:bodyPr>
          <a:lstStyle/>
          <a:p>
            <a:pPr algn="ctr"/>
            <a:r>
              <a:rPr lang="en-US" sz="2400" dirty="0">
                <a:solidFill>
                  <a:schemeClr val="bg1"/>
                </a:solidFill>
              </a:rPr>
              <a:t>Tokyo Narita Airport</a:t>
            </a:r>
          </a:p>
        </p:txBody>
      </p:sp>
      <p:sp>
        <p:nvSpPr>
          <p:cNvPr id="12" name="Title 11"/>
          <p:cNvSpPr>
            <a:spLocks noGrp="1"/>
          </p:cNvSpPr>
          <p:nvPr>
            <p:ph type="title"/>
          </p:nvPr>
        </p:nvSpPr>
        <p:spPr>
          <a:xfrm>
            <a:off x="457200" y="0"/>
            <a:ext cx="8229600" cy="1143000"/>
          </a:xfrm>
        </p:spPr>
        <p:txBody>
          <a:bodyPr/>
          <a:lstStyle/>
          <a:p>
            <a:r>
              <a:rPr lang="en-US" b="1" dirty="0">
                <a:solidFill>
                  <a:srgbClr val="FFFF00"/>
                </a:solidFill>
              </a:rPr>
              <a:t>Due to Fly through Japan</a:t>
            </a:r>
          </a:p>
        </p:txBody>
      </p:sp>
    </p:spTree>
    <p:extLst>
      <p:ext uri="{BB962C8B-B14F-4D97-AF65-F5344CB8AC3E}">
        <p14:creationId xmlns:p14="http://schemas.microsoft.com/office/powerpoint/2010/main" val="125526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yphoon-Jebi_Japan4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114" y="0"/>
            <a:ext cx="7353408" cy="6858000"/>
          </a:xfrm>
          <a:prstGeom prst="rect">
            <a:avLst/>
          </a:prstGeom>
        </p:spPr>
      </p:pic>
    </p:spTree>
    <p:extLst>
      <p:ext uri="{BB962C8B-B14F-4D97-AF65-F5344CB8AC3E}">
        <p14:creationId xmlns:p14="http://schemas.microsoft.com/office/powerpoint/2010/main" val="406400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japan-map-physical3.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917" y="-12037"/>
            <a:ext cx="8610600" cy="7038230"/>
          </a:xfrm>
          <a:prstGeom prst="rect">
            <a:avLst/>
          </a:prstGeom>
        </p:spPr>
      </p:pic>
      <p:sp>
        <p:nvSpPr>
          <p:cNvPr id="5" name="TextBox 4"/>
          <p:cNvSpPr txBox="1"/>
          <p:nvPr/>
        </p:nvSpPr>
        <p:spPr>
          <a:xfrm>
            <a:off x="2362200" y="2971800"/>
            <a:ext cx="2514600" cy="954107"/>
          </a:xfrm>
          <a:prstGeom prst="rect">
            <a:avLst/>
          </a:prstGeom>
          <a:noFill/>
        </p:spPr>
        <p:txBody>
          <a:bodyPr wrap="square" rtlCol="0">
            <a:spAutoFit/>
          </a:bodyPr>
          <a:lstStyle/>
          <a:p>
            <a:r>
              <a:rPr lang="en-US" sz="2800" dirty="0">
                <a:latin typeface="Times New Roman"/>
                <a:cs typeface="Times New Roman"/>
              </a:rPr>
              <a:t>May fly through South Korea</a:t>
            </a:r>
          </a:p>
        </p:txBody>
      </p:sp>
      <p:cxnSp>
        <p:nvCxnSpPr>
          <p:cNvPr id="7" name="Straight Arrow Connector 6"/>
          <p:cNvCxnSpPr>
            <a:stCxn id="5" idx="1"/>
          </p:cNvCxnSpPr>
          <p:nvPr/>
        </p:nvCxnSpPr>
        <p:spPr>
          <a:xfrm flipH="1">
            <a:off x="1143000" y="3448854"/>
            <a:ext cx="1219200" cy="513546"/>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45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409670"/>
            <a:ext cx="7215277" cy="7572469"/>
          </a:xfrm>
          <a:prstGeom prst="rect">
            <a:avLst/>
          </a:prstGeom>
        </p:spPr>
      </p:pic>
      <p:sp>
        <p:nvSpPr>
          <p:cNvPr id="3" name="Rectangle 2"/>
          <p:cNvSpPr/>
          <p:nvPr/>
        </p:nvSpPr>
        <p:spPr>
          <a:xfrm>
            <a:off x="6400800" y="6477000"/>
            <a:ext cx="914400" cy="1524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General</a:t>
            </a:r>
          </a:p>
        </p:txBody>
      </p:sp>
      <p:sp>
        <p:nvSpPr>
          <p:cNvPr id="4" name="Rectangle 3"/>
          <p:cNvSpPr/>
          <p:nvPr/>
        </p:nvSpPr>
        <p:spPr>
          <a:xfrm>
            <a:off x="6400800" y="6629400"/>
            <a:ext cx="1143000" cy="228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Santos City</a:t>
            </a:r>
          </a:p>
        </p:txBody>
      </p:sp>
      <p:cxnSp>
        <p:nvCxnSpPr>
          <p:cNvPr id="6" name="Straight Connector 5"/>
          <p:cNvCxnSpPr/>
          <p:nvPr/>
        </p:nvCxnSpPr>
        <p:spPr>
          <a:xfrm>
            <a:off x="1676400" y="3086100"/>
            <a:ext cx="5638800" cy="38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05000" y="4267200"/>
            <a:ext cx="5410200" cy="1676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400800" y="457200"/>
            <a:ext cx="1524000" cy="646331"/>
          </a:xfrm>
          <a:prstGeom prst="rect">
            <a:avLst/>
          </a:prstGeom>
          <a:noFill/>
        </p:spPr>
        <p:txBody>
          <a:bodyPr wrap="square" rtlCol="0">
            <a:spAutoFit/>
          </a:bodyPr>
          <a:lstStyle/>
          <a:p>
            <a:r>
              <a:rPr lang="en-US" sz="3600" b="1" dirty="0">
                <a:solidFill>
                  <a:srgbClr val="C00000"/>
                </a:solidFill>
                <a:latin typeface="Times New Roman" pitchFamily="18" charset="0"/>
                <a:cs typeface="Times New Roman" pitchFamily="18" charset="0"/>
              </a:rPr>
              <a:t>Luzon</a:t>
            </a:r>
          </a:p>
        </p:txBody>
      </p:sp>
      <p:sp>
        <p:nvSpPr>
          <p:cNvPr id="18" name="TextBox 17"/>
          <p:cNvSpPr txBox="1"/>
          <p:nvPr/>
        </p:nvSpPr>
        <p:spPr>
          <a:xfrm>
            <a:off x="1219200" y="3239869"/>
            <a:ext cx="1752600" cy="646331"/>
          </a:xfrm>
          <a:prstGeom prst="rect">
            <a:avLst/>
          </a:prstGeom>
          <a:noFill/>
        </p:spPr>
        <p:txBody>
          <a:bodyPr wrap="square" rtlCol="0">
            <a:spAutoFit/>
          </a:bodyPr>
          <a:lstStyle/>
          <a:p>
            <a:r>
              <a:rPr lang="en-US" sz="3600" b="1" dirty="0" err="1">
                <a:solidFill>
                  <a:srgbClr val="C00000"/>
                </a:solidFill>
                <a:latin typeface="Times New Roman" pitchFamily="18" charset="0"/>
                <a:cs typeface="Times New Roman" pitchFamily="18" charset="0"/>
              </a:rPr>
              <a:t>Visayas</a:t>
            </a:r>
            <a:endParaRPr lang="en-US" sz="3600" b="1" dirty="0">
              <a:solidFill>
                <a:srgbClr val="C00000"/>
              </a:solidFill>
              <a:latin typeface="Times New Roman" pitchFamily="18" charset="0"/>
              <a:cs typeface="Times New Roman" pitchFamily="18" charset="0"/>
            </a:endParaRPr>
          </a:p>
        </p:txBody>
      </p:sp>
      <p:sp>
        <p:nvSpPr>
          <p:cNvPr id="19" name="TextBox 18"/>
          <p:cNvSpPr txBox="1"/>
          <p:nvPr/>
        </p:nvSpPr>
        <p:spPr>
          <a:xfrm>
            <a:off x="6705600" y="5029200"/>
            <a:ext cx="2286000" cy="646331"/>
          </a:xfrm>
          <a:prstGeom prst="rect">
            <a:avLst/>
          </a:prstGeom>
          <a:noFill/>
        </p:spPr>
        <p:txBody>
          <a:bodyPr wrap="square" rtlCol="0">
            <a:spAutoFit/>
          </a:bodyPr>
          <a:lstStyle/>
          <a:p>
            <a:r>
              <a:rPr lang="en-US" sz="3600" b="1" dirty="0">
                <a:solidFill>
                  <a:srgbClr val="C00000"/>
                </a:solidFill>
                <a:latin typeface="Times New Roman" pitchFamily="18" charset="0"/>
                <a:cs typeface="Times New Roman" pitchFamily="18" charset="0"/>
              </a:rPr>
              <a:t>Mindanao</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 y="-9525"/>
            <a:ext cx="3790950" cy="2575902"/>
          </a:xfrm>
          <a:prstGeom prst="rect">
            <a:avLst/>
          </a:prstGeom>
        </p:spPr>
      </p:pic>
    </p:spTree>
    <p:extLst>
      <p:ext uri="{BB962C8B-B14F-4D97-AF65-F5344CB8AC3E}">
        <p14:creationId xmlns:p14="http://schemas.microsoft.com/office/powerpoint/2010/main" val="836951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157" y="0"/>
            <a:ext cx="6855843" cy="7195241"/>
          </a:xfrm>
          <a:prstGeom prst="rect">
            <a:avLst/>
          </a:prstGeom>
        </p:spPr>
      </p:pic>
      <p:sp>
        <p:nvSpPr>
          <p:cNvPr id="4" name="Rectangle 3"/>
          <p:cNvSpPr/>
          <p:nvPr/>
        </p:nvSpPr>
        <p:spPr>
          <a:xfrm>
            <a:off x="7467600" y="6705601"/>
            <a:ext cx="1219200" cy="1523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a:cs typeface="Arial"/>
              </a:rPr>
              <a:t>Santos City</a:t>
            </a:r>
          </a:p>
        </p:txBody>
      </p:sp>
      <p:sp>
        <p:nvSpPr>
          <p:cNvPr id="3" name="Rectangle 2"/>
          <p:cNvSpPr/>
          <p:nvPr/>
        </p:nvSpPr>
        <p:spPr>
          <a:xfrm>
            <a:off x="7467600" y="6477000"/>
            <a:ext cx="914400" cy="228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Arial"/>
                <a:cs typeface="Arial"/>
              </a:rPr>
              <a:t>General</a:t>
            </a:r>
          </a:p>
        </p:txBody>
      </p:sp>
      <p:sp>
        <p:nvSpPr>
          <p:cNvPr id="5" name="TextBox 4"/>
          <p:cNvSpPr txBox="1"/>
          <p:nvPr/>
        </p:nvSpPr>
        <p:spPr>
          <a:xfrm>
            <a:off x="0" y="1531247"/>
            <a:ext cx="2286000" cy="2507353"/>
          </a:xfrm>
          <a:prstGeom prst="rect">
            <a:avLst/>
          </a:prstGeom>
          <a:noFill/>
        </p:spPr>
        <p:txBody>
          <a:bodyPr wrap="square" rtlCol="0">
            <a:spAutoFit/>
          </a:bodyPr>
          <a:lstStyle/>
          <a:p>
            <a:pPr algn="ctr">
              <a:lnSpc>
                <a:spcPct val="120000"/>
              </a:lnSpc>
            </a:pPr>
            <a:r>
              <a:rPr lang="en-US" sz="4400" b="1" dirty="0">
                <a:solidFill>
                  <a:srgbClr val="FFFF00"/>
                </a:solidFill>
                <a:effectLst>
                  <a:outerShdw blurRad="50800" dist="38100" dir="2700000" algn="tl" rotWithShape="0">
                    <a:schemeClr val="tx1">
                      <a:alpha val="43000"/>
                    </a:schemeClr>
                  </a:outerShdw>
                </a:effectLst>
                <a:latin typeface="Times New Roman"/>
                <a:cs typeface="Times New Roman"/>
              </a:rPr>
              <a:t>Original Areas of Work</a:t>
            </a:r>
          </a:p>
        </p:txBody>
      </p:sp>
      <p:sp>
        <p:nvSpPr>
          <p:cNvPr id="7" name="TextBox 6"/>
          <p:cNvSpPr txBox="1"/>
          <p:nvPr/>
        </p:nvSpPr>
        <p:spPr>
          <a:xfrm>
            <a:off x="0" y="4648200"/>
            <a:ext cx="2286000" cy="1077218"/>
          </a:xfrm>
          <a:prstGeom prst="rect">
            <a:avLst/>
          </a:prstGeom>
          <a:noFill/>
        </p:spPr>
        <p:txBody>
          <a:bodyPr wrap="square" rtlCol="0">
            <a:spAutoFit/>
          </a:bodyPr>
          <a:lstStyle/>
          <a:p>
            <a:pPr algn="ctr"/>
            <a:r>
              <a:rPr lang="en-US" sz="3200" b="1" i="1" dirty="0">
                <a:solidFill>
                  <a:schemeClr val="bg1"/>
                </a:solidFill>
                <a:latin typeface="Times New Roman"/>
                <a:cs typeface="Times New Roman"/>
              </a:rPr>
              <a:t>All over the country</a:t>
            </a:r>
          </a:p>
        </p:txBody>
      </p:sp>
    </p:spTree>
    <p:extLst>
      <p:ext uri="{BB962C8B-B14F-4D97-AF65-F5344CB8AC3E}">
        <p14:creationId xmlns:p14="http://schemas.microsoft.com/office/powerpoint/2010/main" val="82596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14400"/>
          </a:xfrm>
        </p:spPr>
        <p:txBody>
          <a:bodyPr/>
          <a:lstStyle/>
          <a:p>
            <a:r>
              <a:rPr lang="en-US" b="1" dirty="0" err="1">
                <a:solidFill>
                  <a:srgbClr val="FFFF00"/>
                </a:solidFill>
                <a:effectLst>
                  <a:outerShdw blurRad="50800" dist="38100" dir="2700000" algn="tl" rotWithShape="0">
                    <a:schemeClr val="tx1">
                      <a:alpha val="43000"/>
                    </a:schemeClr>
                  </a:outerShdw>
                </a:effectLst>
              </a:rPr>
              <a:t>Visayas</a:t>
            </a:r>
            <a:endParaRPr lang="en-US" b="1" dirty="0">
              <a:solidFill>
                <a:srgbClr val="FFFF00"/>
              </a:solidFill>
              <a:effectLst>
                <a:outerShdw blurRad="50800" dist="38100" dir="2700000" algn="tl" rotWithShape="0">
                  <a:schemeClr val="tx1">
                    <a:alpha val="43000"/>
                  </a:schemeClr>
                </a:outerShdw>
              </a:effectLst>
            </a:endParaRPr>
          </a:p>
        </p:txBody>
      </p:sp>
      <p:pic>
        <p:nvPicPr>
          <p:cNvPr id="6" name="Picture 5" descr="map - visaya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054099"/>
            <a:ext cx="7772400" cy="5666428"/>
          </a:xfrm>
          <a:prstGeom prst="rect">
            <a:avLst/>
          </a:prstGeom>
        </p:spPr>
      </p:pic>
    </p:spTree>
    <p:extLst>
      <p:ext uri="{BB962C8B-B14F-4D97-AF65-F5344CB8AC3E}">
        <p14:creationId xmlns:p14="http://schemas.microsoft.com/office/powerpoint/2010/main" val="260291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1600200"/>
            <a:ext cx="3505200" cy="914400"/>
          </a:xfrm>
        </p:spPr>
        <p:txBody>
          <a:bodyPr>
            <a:noAutofit/>
          </a:bodyPr>
          <a:lstStyle/>
          <a:p>
            <a:r>
              <a:rPr lang="en-US" sz="5400" b="1" dirty="0">
                <a:solidFill>
                  <a:srgbClr val="FFFF00"/>
                </a:solidFill>
                <a:effectLst>
                  <a:outerShdw blurRad="50800" dist="38100" dir="2700000" algn="tl" rotWithShape="0">
                    <a:schemeClr val="tx1">
                      <a:alpha val="43000"/>
                    </a:schemeClr>
                  </a:outerShdw>
                </a:effectLst>
              </a:rPr>
              <a:t>Luzon</a:t>
            </a:r>
          </a:p>
        </p:txBody>
      </p:sp>
      <p:pic>
        <p:nvPicPr>
          <p:cNvPr id="2" name="Picture 1" descr="Luzo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2500" y="13244"/>
            <a:ext cx="5651500" cy="6818812"/>
          </a:xfrm>
          <a:prstGeom prst="rect">
            <a:avLst/>
          </a:prstGeom>
        </p:spPr>
      </p:pic>
      <p:sp>
        <p:nvSpPr>
          <p:cNvPr id="5" name="Rectangle 4"/>
          <p:cNvSpPr/>
          <p:nvPr/>
        </p:nvSpPr>
        <p:spPr>
          <a:xfrm>
            <a:off x="3505200" y="5334000"/>
            <a:ext cx="20574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a:cs typeface="Arial"/>
              </a:rPr>
              <a:t>Angles City</a:t>
            </a:r>
          </a:p>
        </p:txBody>
      </p:sp>
      <p:sp>
        <p:nvSpPr>
          <p:cNvPr id="7" name="Rectangle 6"/>
          <p:cNvSpPr/>
          <p:nvPr/>
        </p:nvSpPr>
        <p:spPr>
          <a:xfrm>
            <a:off x="7010400" y="304800"/>
            <a:ext cx="20574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err="1">
                <a:latin typeface="Arial"/>
                <a:cs typeface="Arial"/>
              </a:rPr>
              <a:t>Tuguegarao</a:t>
            </a:r>
            <a:endParaRPr lang="en-US" sz="2400" dirty="0">
              <a:latin typeface="Arial"/>
              <a:cs typeface="Arial"/>
            </a:endParaRPr>
          </a:p>
        </p:txBody>
      </p:sp>
      <p:cxnSp>
        <p:nvCxnSpPr>
          <p:cNvPr id="9" name="Straight Arrow Connector 8"/>
          <p:cNvCxnSpPr>
            <a:stCxn id="7" idx="2"/>
          </p:cNvCxnSpPr>
          <p:nvPr/>
        </p:nvCxnSpPr>
        <p:spPr>
          <a:xfrm flipH="1">
            <a:off x="7239000" y="914400"/>
            <a:ext cx="800100" cy="1295400"/>
          </a:xfrm>
          <a:prstGeom prst="straightConnector1">
            <a:avLst/>
          </a:prstGeom>
          <a:ln w="762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7086600" y="4114800"/>
            <a:ext cx="2057400" cy="609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latin typeface="Arial"/>
                <a:cs typeface="Arial"/>
              </a:rPr>
              <a:t>Manila</a:t>
            </a:r>
          </a:p>
        </p:txBody>
      </p:sp>
      <p:cxnSp>
        <p:nvCxnSpPr>
          <p:cNvPr id="12" name="Straight Arrow Connector 11"/>
          <p:cNvCxnSpPr/>
          <p:nvPr/>
        </p:nvCxnSpPr>
        <p:spPr>
          <a:xfrm flipH="1">
            <a:off x="6553200" y="4724400"/>
            <a:ext cx="1371600" cy="685800"/>
          </a:xfrm>
          <a:prstGeom prst="straightConnector1">
            <a:avLst/>
          </a:prstGeom>
          <a:ln w="762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800600" y="4953000"/>
            <a:ext cx="1143000" cy="381000"/>
          </a:xfrm>
          <a:prstGeom prst="straightConnector1">
            <a:avLst/>
          </a:prstGeom>
          <a:ln w="76200" cmpd="sng">
            <a:solidFill>
              <a:srgbClr val="800000"/>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7620000" y="1143000"/>
            <a:ext cx="1600200" cy="1569660"/>
          </a:xfrm>
          <a:prstGeom prst="rect">
            <a:avLst/>
          </a:prstGeom>
          <a:noFill/>
        </p:spPr>
        <p:txBody>
          <a:bodyPr wrap="square" rtlCol="0">
            <a:spAutoFit/>
          </a:bodyPr>
          <a:lstStyle/>
          <a:p>
            <a:pPr algn="r"/>
            <a:r>
              <a:rPr lang="en-US" sz="2400" dirty="0">
                <a:solidFill>
                  <a:srgbClr val="800000"/>
                </a:solidFill>
                <a:latin typeface="Times New Roman"/>
                <a:cs typeface="Times New Roman"/>
              </a:rPr>
              <a:t>Many new churches started in this area</a:t>
            </a:r>
          </a:p>
        </p:txBody>
      </p:sp>
    </p:spTree>
    <p:extLst>
      <p:ext uri="{BB962C8B-B14F-4D97-AF65-F5344CB8AC3E}">
        <p14:creationId xmlns:p14="http://schemas.microsoft.com/office/powerpoint/2010/main" val="3287944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235</Words>
  <Application>Microsoft Office PowerPoint</Application>
  <PresentationFormat>On-screen Show (4:3)</PresentationFormat>
  <Paragraphs>47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Times New Roman</vt:lpstr>
      <vt:lpstr>Office Theme</vt:lpstr>
      <vt:lpstr>Why All Men Everywhere Must Repent</vt:lpstr>
      <vt:lpstr>PowerPoint Presentation</vt:lpstr>
      <vt:lpstr>Due to Fly through Japan</vt:lpstr>
      <vt:lpstr>PowerPoint Presentation</vt:lpstr>
      <vt:lpstr>PowerPoint Presentation</vt:lpstr>
      <vt:lpstr>PowerPoint Presentation</vt:lpstr>
      <vt:lpstr>PowerPoint Presentation</vt:lpstr>
      <vt:lpstr>Visayas</vt:lpstr>
      <vt:lpstr>Luzon</vt:lpstr>
      <vt:lpstr>PowerPoint Presentation</vt:lpstr>
      <vt:lpstr>Classes in Cebu (9/10-14)</vt:lpstr>
      <vt:lpstr>PowerPoint Presentation</vt:lpstr>
      <vt:lpstr>Classes in Pasay</vt:lpstr>
      <vt:lpstr>Please Pray for This Effort!</vt:lpstr>
      <vt:lpstr>Acts 17:24-29</vt:lpstr>
      <vt:lpstr>Acts 17:30-31</vt:lpstr>
      <vt:lpstr>Why All Men Everywhere Must Repent</vt:lpstr>
      <vt:lpstr>Are You Ready for the Judgment Day?</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Harry</dc:creator>
  <cp:lastModifiedBy>84th Street Church Of Christ</cp:lastModifiedBy>
  <cp:revision>26</cp:revision>
  <dcterms:created xsi:type="dcterms:W3CDTF">2017-02-11T14:18:26Z</dcterms:created>
  <dcterms:modified xsi:type="dcterms:W3CDTF">2018-09-02T13:04:41Z</dcterms:modified>
</cp:coreProperties>
</file>