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78E7A-C662-41BB-A48F-811F066FCAB3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6D728-37FB-4A40-A54A-7794EA784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2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F451-F4E7-489F-8EBF-57E5E6E884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B240-F801-4150-A5BD-E2F9140F696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F451-F4E7-489F-8EBF-57E5E6E884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B240-F801-4150-A5BD-E2F9140F6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F451-F4E7-489F-8EBF-57E5E6E884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B240-F801-4150-A5BD-E2F9140F6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F451-F4E7-489F-8EBF-57E5E6E884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B240-F801-4150-A5BD-E2F9140F69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F451-F4E7-489F-8EBF-57E5E6E884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B240-F801-4150-A5BD-E2F9140F6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F451-F4E7-489F-8EBF-57E5E6E884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B240-F801-4150-A5BD-E2F9140F69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F451-F4E7-489F-8EBF-57E5E6E884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B240-F801-4150-A5BD-E2F9140F69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F451-F4E7-489F-8EBF-57E5E6E884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B240-F801-4150-A5BD-E2F9140F6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F451-F4E7-489F-8EBF-57E5E6E884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B240-F801-4150-A5BD-E2F9140F6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F451-F4E7-489F-8EBF-57E5E6E884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B240-F801-4150-A5BD-E2F9140F6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F451-F4E7-489F-8EBF-57E5E6E884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B240-F801-4150-A5BD-E2F9140F696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C71F451-F4E7-489F-8EBF-57E5E6E884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06B240-F801-4150-A5BD-E2F9140F69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6600" dirty="0"/>
              <a:t>Sin Of Drinking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95425"/>
            <a:ext cx="3962400" cy="26445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0"/>
            <a:ext cx="3810000" cy="26445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140012"/>
            <a:ext cx="3810001" cy="26445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168588"/>
            <a:ext cx="3810000" cy="264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89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512511" cy="1143000"/>
          </a:xfrm>
        </p:spPr>
        <p:txBody>
          <a:bodyPr/>
          <a:lstStyle/>
          <a:p>
            <a:pPr algn="ctr"/>
            <a:r>
              <a:rPr lang="en-US" dirty="0"/>
              <a:t>Galatians 5:19-23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219200"/>
            <a:ext cx="8305800" cy="3474720"/>
          </a:xfrm>
        </p:spPr>
        <p:txBody>
          <a:bodyPr>
            <a:noAutofit/>
          </a:bodyPr>
          <a:lstStyle/>
          <a:p>
            <a:r>
              <a:rPr lang="en-US" sz="2800" dirty="0"/>
              <a:t>Drunkenness, revelries, and the like </a:t>
            </a:r>
            <a:r>
              <a:rPr lang="en-US" sz="2800" b="1" i="1" u="sng" dirty="0"/>
              <a:t>WILL NOT </a:t>
            </a:r>
            <a:r>
              <a:rPr lang="en-US" sz="2800" dirty="0"/>
              <a:t>inherit the kingdom of God!</a:t>
            </a:r>
          </a:p>
          <a:p>
            <a:r>
              <a:rPr lang="en-US" sz="2800" dirty="0"/>
              <a:t>Those Who Will:</a:t>
            </a:r>
          </a:p>
          <a:p>
            <a:r>
              <a:rPr lang="en-US" sz="2800" dirty="0"/>
              <a:t>Posses </a:t>
            </a:r>
            <a:r>
              <a:rPr lang="en-US" sz="2800" dirty="0">
                <a:latin typeface="Bahnschrift Light" panose="020B0502040204020203" pitchFamily="34" charset="0"/>
              </a:rPr>
              <a:t>Love, Joy, Peace, Longsuffering, Kindness, Goodness, Faithfulness, Gentleness, and Self-Control</a:t>
            </a:r>
          </a:p>
          <a:p>
            <a:r>
              <a:rPr lang="en-US" sz="2800" dirty="0"/>
              <a:t>Works of flesh separate us from God, keeping us from Heaven</a:t>
            </a:r>
          </a:p>
          <a:p>
            <a:r>
              <a:rPr lang="en-US" sz="2800" dirty="0"/>
              <a:t>Possessing fruits of the Spirit allows us to be close to God, and therefore getting us to Heaven</a:t>
            </a:r>
          </a:p>
        </p:txBody>
      </p:sp>
    </p:spTree>
    <p:extLst>
      <p:ext uri="{BB962C8B-B14F-4D97-AF65-F5344CB8AC3E}">
        <p14:creationId xmlns:p14="http://schemas.microsoft.com/office/powerpoint/2010/main" val="19821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512511" cy="1143000"/>
          </a:xfrm>
        </p:spPr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371600"/>
            <a:ext cx="7086600" cy="4876800"/>
          </a:xfrm>
        </p:spPr>
        <p:txBody>
          <a:bodyPr/>
          <a:lstStyle/>
          <a:p>
            <a:r>
              <a:rPr lang="en-US" sz="3600" dirty="0">
                <a:latin typeface="Ink Free" panose="03080402000500000000" pitchFamily="66" charset="0"/>
              </a:rPr>
              <a:t>Drinking, even the smallest amount is a sin against God!</a:t>
            </a:r>
          </a:p>
          <a:p>
            <a:r>
              <a:rPr lang="en-US" sz="2800" dirty="0"/>
              <a:t>Those who sin depart </a:t>
            </a:r>
            <a:r>
              <a:rPr lang="en-US" sz="2800" dirty="0">
                <a:solidFill>
                  <a:srgbClr val="C00000"/>
                </a:solidFill>
              </a:rPr>
              <a:t>(Matthew 7:23)</a:t>
            </a:r>
          </a:p>
          <a:p>
            <a:r>
              <a:rPr lang="en-US" sz="2800" dirty="0"/>
              <a:t>There is an outlet:</a:t>
            </a:r>
          </a:p>
          <a:p>
            <a:pPr lvl="1"/>
            <a:r>
              <a:rPr lang="en-US" sz="2800" dirty="0"/>
              <a:t>Forgiveness of sins </a:t>
            </a:r>
            <a:r>
              <a:rPr lang="en-US" sz="2800" dirty="0">
                <a:solidFill>
                  <a:srgbClr val="C00000"/>
                </a:solidFill>
              </a:rPr>
              <a:t>(1 John 1:9)</a:t>
            </a:r>
          </a:p>
          <a:p>
            <a:pPr lvl="1"/>
            <a:r>
              <a:rPr lang="en-US" sz="2800" dirty="0"/>
              <a:t>Baptism </a:t>
            </a:r>
            <a:r>
              <a:rPr lang="en-US" sz="2800" dirty="0">
                <a:solidFill>
                  <a:srgbClr val="C00000"/>
                </a:solidFill>
              </a:rPr>
              <a:t>(1 Peter 3:21)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31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1 Peter 4:3-4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447800"/>
            <a:ext cx="640080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Referring to their lives before becoming Christians</a:t>
            </a:r>
          </a:p>
          <a:p>
            <a:r>
              <a:rPr lang="en-US" sz="2800" dirty="0"/>
              <a:t>Actions Characterizing Sinful Life:</a:t>
            </a:r>
          </a:p>
          <a:p>
            <a:pPr marL="365760" lvl="1" indent="0">
              <a:buNone/>
            </a:pPr>
            <a:r>
              <a:rPr lang="en-US" sz="2800" dirty="0"/>
              <a:t>     - Lewdness</a:t>
            </a:r>
          </a:p>
          <a:p>
            <a:pPr marL="365760" lvl="1" indent="0">
              <a:buNone/>
            </a:pPr>
            <a:r>
              <a:rPr lang="en-US" sz="2800" dirty="0"/>
              <a:t>     - Lusts</a:t>
            </a:r>
          </a:p>
          <a:p>
            <a:pPr marL="365760" lvl="1" indent="0">
              <a:buNone/>
            </a:pPr>
            <a:r>
              <a:rPr lang="en-US" sz="2800" dirty="0"/>
              <a:t>	- Drunkenness</a:t>
            </a:r>
          </a:p>
          <a:p>
            <a:pPr marL="365760" lvl="1" indent="0">
              <a:buNone/>
            </a:pPr>
            <a:r>
              <a:rPr lang="en-US" sz="2800" dirty="0"/>
              <a:t>	- Revelries</a:t>
            </a:r>
          </a:p>
          <a:p>
            <a:pPr marL="365760" lvl="1" indent="0">
              <a:buNone/>
            </a:pPr>
            <a:r>
              <a:rPr lang="en-US" sz="2800" dirty="0"/>
              <a:t>	- Drinking Parties</a:t>
            </a:r>
          </a:p>
          <a:p>
            <a:pPr marL="365760" lvl="1" indent="0">
              <a:buNone/>
            </a:pPr>
            <a:r>
              <a:rPr lang="en-US" sz="2800" dirty="0"/>
              <a:t>	- Abominable Idolatries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3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0" r="12350"/>
          <a:stretch>
            <a:fillRect/>
          </a:stretch>
        </p:blipFill>
        <p:spPr>
          <a:xfrm>
            <a:off x="4800600" y="1143000"/>
            <a:ext cx="4114800" cy="3127375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04800" y="762000"/>
            <a:ext cx="4953000" cy="3352800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i="1" dirty="0"/>
              <a:t>Drunkenness (Oinophlogia) </a:t>
            </a:r>
          </a:p>
          <a:p>
            <a:pPr marL="0" indent="0">
              <a:buNone/>
            </a:pPr>
            <a:r>
              <a:rPr lang="en-US" sz="3000" dirty="0"/>
              <a:t>To be completely drunk due to excess of wine or strong drink…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/>
              <a:t>- Passed out, loss of thought or consciousness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75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96" b="11496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04801" y="1010486"/>
            <a:ext cx="4648200" cy="287571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000" b="1" i="1" dirty="0"/>
              <a:t>Revelries (Komos)</a:t>
            </a:r>
          </a:p>
          <a:p>
            <a:pPr marL="0" indent="0">
              <a:buNone/>
            </a:pPr>
            <a:r>
              <a:rPr lang="en-US" sz="3100" dirty="0"/>
              <a:t>Letting loose of oneself; opening to use of a drink.</a:t>
            </a:r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3100" dirty="0"/>
              <a:t>To get a sort of “buzz” feeling it brings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67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685800"/>
            <a:ext cx="2766060" cy="4038600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81000" y="228600"/>
            <a:ext cx="4953000" cy="333291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600" b="1" i="1" dirty="0"/>
              <a:t>Drinking Parties (Potos) </a:t>
            </a:r>
          </a:p>
          <a:p>
            <a:pPr marL="0" indent="0">
              <a:buNone/>
            </a:pPr>
            <a:r>
              <a:rPr lang="en-US" sz="3100" dirty="0"/>
              <a:t>“To drink” or </a:t>
            </a:r>
            <a:r>
              <a:rPr lang="en-US" sz="3100"/>
              <a:t>partake of any amount </a:t>
            </a:r>
            <a:r>
              <a:rPr lang="en-US" sz="3100" dirty="0"/>
              <a:t>of strong drink</a:t>
            </a:r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3100" dirty="0"/>
              <a:t>Same word would have been used for taking drink of water. Context shows us that it is talking about stiff drink</a:t>
            </a:r>
          </a:p>
        </p:txBody>
      </p:sp>
    </p:spTree>
    <p:extLst>
      <p:ext uri="{BB962C8B-B14F-4D97-AF65-F5344CB8AC3E}">
        <p14:creationId xmlns:p14="http://schemas.microsoft.com/office/powerpoint/2010/main" val="198684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8275" y="179457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Bauhaus 93" panose="04030905020B02020C02" pitchFamily="82" charset="0"/>
              </a:rPr>
              <a:t>THREE FORMS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366" y="1143000"/>
            <a:ext cx="2585065" cy="14794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9" y="2730263"/>
            <a:ext cx="1752600" cy="17297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333" y="4469528"/>
            <a:ext cx="1421130" cy="22360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7675" y="1467227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Playbill" panose="040506030A0602020202" pitchFamily="82" charset="0"/>
              </a:rPr>
              <a:t>Drunkenness</a:t>
            </a:r>
            <a:r>
              <a:rPr lang="en-US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1037" y="3179634"/>
            <a:ext cx="2200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Playbill" panose="040506030A0602020202" pitchFamily="82" charset="0"/>
              </a:rPr>
              <a:t>Revelries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775" y="5172051"/>
            <a:ext cx="2590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Playbill" panose="040506030A0602020202" pitchFamily="82" charset="0"/>
              </a:rPr>
              <a:t>Drinking Parties</a:t>
            </a:r>
          </a:p>
        </p:txBody>
      </p:sp>
    </p:spTree>
    <p:extLst>
      <p:ext uri="{BB962C8B-B14F-4D97-AF65-F5344CB8AC3E}">
        <p14:creationId xmlns:p14="http://schemas.microsoft.com/office/powerpoint/2010/main" val="72928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512511" cy="1143000"/>
          </a:xfrm>
        </p:spPr>
        <p:txBody>
          <a:bodyPr/>
          <a:lstStyle/>
          <a:p>
            <a:pPr algn="ctr"/>
            <a:r>
              <a:rPr lang="en-US" dirty="0"/>
              <a:t>Ephesians 5:18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98986"/>
            <a:ext cx="7543800" cy="4197013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/>
              <a:t>We are to fully put on Christ</a:t>
            </a:r>
          </a:p>
          <a:p>
            <a:r>
              <a:rPr lang="en-US" sz="3300" dirty="0"/>
              <a:t>Not fulfill desires of flesh </a:t>
            </a:r>
            <a:r>
              <a:rPr lang="en-US" sz="3300" dirty="0">
                <a:solidFill>
                  <a:srgbClr val="C00000"/>
                </a:solidFill>
              </a:rPr>
              <a:t>(Romans 13:14)</a:t>
            </a:r>
          </a:p>
          <a:p>
            <a:pPr lvl="1"/>
            <a:r>
              <a:rPr lang="en-US" sz="3300" dirty="0"/>
              <a:t>Therefore, no place is made to be filled with wine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3300" dirty="0"/>
              <a:t>Contrast:</a:t>
            </a:r>
          </a:p>
          <a:p>
            <a:pPr marL="45720" indent="0">
              <a:buNone/>
            </a:pPr>
            <a:r>
              <a:rPr lang="en-US" sz="3300" dirty="0">
                <a:latin typeface="Bauhaus 93" panose="04030905020B02020C02" pitchFamily="82" charset="0"/>
              </a:rPr>
              <a:t>Drunk With Wine</a:t>
            </a:r>
          </a:p>
          <a:p>
            <a:pPr marL="45720" indent="0">
              <a:buNone/>
            </a:pPr>
            <a:r>
              <a:rPr lang="en-US" sz="3300" dirty="0">
                <a:latin typeface="Bauhaus 93" panose="04030905020B02020C02" pitchFamily="82" charset="0"/>
              </a:rPr>
              <a:t>Filled with Spirit</a:t>
            </a:r>
          </a:p>
        </p:txBody>
      </p:sp>
      <p:sp>
        <p:nvSpPr>
          <p:cNvPr id="6" name="Chevron 5"/>
          <p:cNvSpPr/>
          <p:nvPr/>
        </p:nvSpPr>
        <p:spPr>
          <a:xfrm>
            <a:off x="3581400" y="5181600"/>
            <a:ext cx="1219200" cy="381000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1550" y="46482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Impossible to be both at the same time!</a:t>
            </a:r>
          </a:p>
        </p:txBody>
      </p:sp>
    </p:spTree>
    <p:extLst>
      <p:ext uri="{BB962C8B-B14F-4D97-AF65-F5344CB8AC3E}">
        <p14:creationId xmlns:p14="http://schemas.microsoft.com/office/powerpoint/2010/main" val="254516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512511" cy="1143000"/>
          </a:xfrm>
        </p:spPr>
        <p:txBody>
          <a:bodyPr/>
          <a:lstStyle/>
          <a:p>
            <a:pPr algn="ctr"/>
            <a:r>
              <a:rPr lang="en-US" dirty="0"/>
              <a:t>Proverbs 20:1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371600"/>
            <a:ext cx="6400800" cy="3474720"/>
          </a:xfrm>
        </p:spPr>
        <p:txBody>
          <a:bodyPr>
            <a:noAutofit/>
          </a:bodyPr>
          <a:lstStyle/>
          <a:p>
            <a:r>
              <a:rPr lang="en-US" sz="3200" dirty="0"/>
              <a:t>One who is wise does not partake</a:t>
            </a:r>
          </a:p>
          <a:p>
            <a:r>
              <a:rPr lang="en-US" sz="3200" dirty="0"/>
              <a:t>OT is for our learning </a:t>
            </a:r>
          </a:p>
          <a:p>
            <a:pPr lvl="1"/>
            <a:r>
              <a:rPr lang="en-US" sz="3200" dirty="0"/>
              <a:t>Shows God’s hatred for sin</a:t>
            </a:r>
          </a:p>
          <a:p>
            <a:pPr lvl="2"/>
            <a:r>
              <a:rPr lang="en-US" sz="2800" dirty="0"/>
              <a:t>Cursed Adam and Eve to death</a:t>
            </a:r>
          </a:p>
          <a:p>
            <a:pPr lvl="2"/>
            <a:r>
              <a:rPr lang="en-US" sz="2800" dirty="0"/>
              <a:t>Flooded world due to immorality</a:t>
            </a:r>
          </a:p>
          <a:p>
            <a:pPr lvl="1"/>
            <a:r>
              <a:rPr lang="en-US" sz="3200" dirty="0"/>
              <a:t>Were unwise in disobeying God… We need to be wise</a:t>
            </a:r>
          </a:p>
        </p:txBody>
      </p:sp>
    </p:spTree>
    <p:extLst>
      <p:ext uri="{BB962C8B-B14F-4D97-AF65-F5344CB8AC3E}">
        <p14:creationId xmlns:p14="http://schemas.microsoft.com/office/powerpoint/2010/main" val="1884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512511" cy="1143000"/>
          </a:xfrm>
        </p:spPr>
        <p:txBody>
          <a:bodyPr/>
          <a:lstStyle/>
          <a:p>
            <a:pPr algn="ctr"/>
            <a:r>
              <a:rPr lang="en-US" dirty="0"/>
              <a:t>Proverbs 23:31-32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371600"/>
            <a:ext cx="6400800" cy="3474720"/>
          </a:xfrm>
        </p:spPr>
        <p:txBody>
          <a:bodyPr/>
          <a:lstStyle/>
          <a:p>
            <a:r>
              <a:rPr lang="en-US" sz="2800" dirty="0"/>
              <a:t>Warns against partaking in such drink</a:t>
            </a:r>
          </a:p>
          <a:p>
            <a:r>
              <a:rPr lang="en-US" sz="2800" dirty="0"/>
              <a:t>Facts:</a:t>
            </a:r>
          </a:p>
          <a:p>
            <a:pPr marL="822960" lvl="1" indent="-457200">
              <a:buAutoNum type="arabicPeriod"/>
            </a:pPr>
            <a:r>
              <a:rPr lang="en-US" sz="2800" dirty="0"/>
              <a:t>Will </a:t>
            </a:r>
            <a:r>
              <a:rPr lang="en-US" sz="2800" i="1" u="sng" dirty="0"/>
              <a:t>sparkle</a:t>
            </a:r>
            <a:r>
              <a:rPr lang="en-US" sz="2800" dirty="0"/>
              <a:t> in the cup</a:t>
            </a:r>
          </a:p>
          <a:p>
            <a:pPr marL="822960" lvl="1" indent="-457200">
              <a:buAutoNum type="arabicPeriod"/>
            </a:pPr>
            <a:r>
              <a:rPr lang="en-US" sz="2800" dirty="0"/>
              <a:t>Will </a:t>
            </a:r>
            <a:r>
              <a:rPr lang="en-US" sz="2800" i="1" u="sng" dirty="0"/>
              <a:t>swirl</a:t>
            </a:r>
            <a:r>
              <a:rPr lang="en-US" sz="2800" dirty="0"/>
              <a:t> around smoothly</a:t>
            </a:r>
          </a:p>
          <a:p>
            <a:pPr marL="822960" lvl="1" indent="-457200">
              <a:buAutoNum type="arabicPeriod"/>
            </a:pPr>
            <a:r>
              <a:rPr lang="en-US" sz="2800" dirty="0"/>
              <a:t>Will </a:t>
            </a:r>
            <a:r>
              <a:rPr lang="en-US" sz="2800" i="1" u="sng" dirty="0"/>
              <a:t>bite</a:t>
            </a:r>
            <a:r>
              <a:rPr lang="en-US" sz="2800" dirty="0"/>
              <a:t> like a serpent </a:t>
            </a:r>
          </a:p>
          <a:p>
            <a:pPr marL="822960" lvl="1" indent="-457200">
              <a:buAutoNum type="arabicPeriod"/>
            </a:pPr>
            <a:r>
              <a:rPr lang="en-US" sz="2800" dirty="0"/>
              <a:t>Will </a:t>
            </a:r>
            <a:r>
              <a:rPr lang="en-US" sz="2800" i="1" u="sng" dirty="0"/>
              <a:t>sting</a:t>
            </a:r>
            <a:r>
              <a:rPr lang="en-US" sz="2800" dirty="0"/>
              <a:t> like a viper</a:t>
            </a:r>
          </a:p>
          <a:p>
            <a:pPr marL="822960" lvl="1" indent="-457200">
              <a:buAutoNum type="arabicPeriod"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5290065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Will face that bite and sting </a:t>
            </a:r>
            <a:r>
              <a:rPr lang="en-US" sz="2800" i="1" u="sng" dirty="0"/>
              <a:t>eventually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(Matthew 7:23; Revelation 20:16)</a:t>
            </a:r>
          </a:p>
        </p:txBody>
      </p:sp>
    </p:spTree>
    <p:extLst>
      <p:ext uri="{BB962C8B-B14F-4D97-AF65-F5344CB8AC3E}">
        <p14:creationId xmlns:p14="http://schemas.microsoft.com/office/powerpoint/2010/main" val="80156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159</TotalTime>
  <Words>363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Bahnschrift Light</vt:lpstr>
      <vt:lpstr>Bauhaus 93</vt:lpstr>
      <vt:lpstr>Calibri</vt:lpstr>
      <vt:lpstr>Georgia</vt:lpstr>
      <vt:lpstr>Ink Free</vt:lpstr>
      <vt:lpstr>Playbill</vt:lpstr>
      <vt:lpstr>Trebuchet MS</vt:lpstr>
      <vt:lpstr>Slipstream</vt:lpstr>
      <vt:lpstr>Sin Of Drinking</vt:lpstr>
      <vt:lpstr>1 Peter 4:3-4</vt:lpstr>
      <vt:lpstr>PowerPoint Presentation</vt:lpstr>
      <vt:lpstr>PowerPoint Presentation</vt:lpstr>
      <vt:lpstr>PowerPoint Presentation</vt:lpstr>
      <vt:lpstr>PowerPoint Presentation</vt:lpstr>
      <vt:lpstr>Ephesians 5:18</vt:lpstr>
      <vt:lpstr>Proverbs 20:1</vt:lpstr>
      <vt:lpstr>Proverbs 23:31-32</vt:lpstr>
      <vt:lpstr>Galatians 5:19-23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Of Drinking</dc:title>
  <dc:creator>Windows User</dc:creator>
  <cp:lastModifiedBy>84th Street Church Of Christ</cp:lastModifiedBy>
  <cp:revision>12</cp:revision>
  <dcterms:created xsi:type="dcterms:W3CDTF">2018-09-09T02:39:18Z</dcterms:created>
  <dcterms:modified xsi:type="dcterms:W3CDTF">2018-09-09T12:28:26Z</dcterms:modified>
</cp:coreProperties>
</file>