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7" r:id="rId1"/>
  </p:sldMasterIdLst>
  <p:notesMasterIdLst>
    <p:notesMasterId r:id="rId28"/>
  </p:notesMasterIdLst>
  <p:sldIdLst>
    <p:sldId id="315" r:id="rId2"/>
    <p:sldId id="256" r:id="rId3"/>
    <p:sldId id="289" r:id="rId4"/>
    <p:sldId id="318" r:id="rId5"/>
    <p:sldId id="320" r:id="rId6"/>
    <p:sldId id="319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9" r:id="rId25"/>
    <p:sldId id="340" r:id="rId26"/>
    <p:sldId id="31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CC0"/>
    <a:srgbClr val="000000"/>
    <a:srgbClr val="B6E3BC"/>
    <a:srgbClr val="678FE8"/>
    <a:srgbClr val="FF85FF"/>
    <a:srgbClr val="FF2F92"/>
    <a:srgbClr val="FF9300"/>
    <a:srgbClr val="FFD579"/>
    <a:srgbClr val="7A81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7" autoAdjust="0"/>
    <p:restoredTop sz="94741" autoAdjust="0"/>
  </p:normalViewPr>
  <p:slideViewPr>
    <p:cSldViewPr snapToGrid="0" snapToObjects="1">
      <p:cViewPr varScale="1">
        <p:scale>
          <a:sx n="94" d="100"/>
          <a:sy n="94" d="100"/>
        </p:scale>
        <p:origin x="12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350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33825-8213-C14F-BE4A-52C76C15CCB9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CDD19-0D88-AD4E-9D88-05C0AC32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1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CDD19-0D88-AD4E-9D88-05C0AC32CA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3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CDD19-0D88-AD4E-9D88-05C0AC32CA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6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CDD19-0D88-AD4E-9D88-05C0AC32CA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6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CDD19-0D88-AD4E-9D88-05C0AC32CA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1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CDD19-0D88-AD4E-9D88-05C0AC32CA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8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6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9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65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2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19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4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4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2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609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41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1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4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064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9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40F3BAC-2857-994E-B4F8-73C703467BD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B1EFD-6598-D341-A1E2-DF9B757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82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  <p:sldLayoutId id="2147484260" r:id="rId13"/>
    <p:sldLayoutId id="2147484261" r:id="rId14"/>
    <p:sldLayoutId id="2147484262" r:id="rId15"/>
    <p:sldLayoutId id="2147484263" r:id="rId16"/>
    <p:sldLayoutId id="214748426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76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1" y="1433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God is Consistent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6728346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1125940"/>
            <a:ext cx="8488907" cy="54659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Numbers 23:19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God is not a man, that He should lie,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Nor a son of man, that He should repent.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Has He said, and will He not do?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Or has He spoken, and will He not make it good?</a:t>
            </a:r>
          </a:p>
          <a:p>
            <a:endParaRPr lang="en-US" sz="32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John 1:9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If we confess our sins, He is faithful and just to forgive us our sins and to cleanse us from all unrighteousness</a:t>
            </a:r>
          </a:p>
        </p:txBody>
      </p:sp>
    </p:spTree>
    <p:extLst>
      <p:ext uri="{BB962C8B-B14F-4D97-AF65-F5344CB8AC3E}">
        <p14:creationId xmlns:p14="http://schemas.microsoft.com/office/powerpoint/2010/main" val="97591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6" y="2576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Christians should be Consistent…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7160384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859810"/>
            <a:ext cx="8488907" cy="57320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SzPct val="82000"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Bible Study</a:t>
            </a:r>
          </a:p>
          <a:p>
            <a:pPr>
              <a:buSzPct val="82000"/>
            </a:pPr>
            <a:endParaRPr lang="en-US" sz="11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Timothy 2:15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Be diligent to present yourself approved to God, a worker who does not need to be ashamed, rightly dividing the word of truth.</a:t>
            </a:r>
          </a:p>
          <a:p>
            <a:endParaRPr lang="en-US" sz="3200" dirty="0">
              <a:solidFill>
                <a:srgbClr val="F6C1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Timothy 4:13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Till I come, give attention to reading, to exhortation, to doctrine.</a:t>
            </a:r>
          </a:p>
        </p:txBody>
      </p:sp>
    </p:spTree>
    <p:extLst>
      <p:ext uri="{BB962C8B-B14F-4D97-AF65-F5344CB8AC3E}">
        <p14:creationId xmlns:p14="http://schemas.microsoft.com/office/powerpoint/2010/main" val="11892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6" y="2576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Christians should be Consistent…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7160384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859810"/>
            <a:ext cx="8488907" cy="57320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SzPct val="82000"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Bible Study</a:t>
            </a:r>
          </a:p>
          <a:p>
            <a:pPr>
              <a:buSzPct val="82000"/>
            </a:pPr>
            <a:endParaRPr lang="en-US" sz="14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Acts 17:11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These were more fair-minded than those in Thessalonica, in that they received the word with all readiness, and searched the Scriptures daily to find out whether these things were so.</a:t>
            </a:r>
            <a:endParaRPr lang="en-US" sz="3200" dirty="0">
              <a:solidFill>
                <a:srgbClr val="F6C1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78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6" y="2576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Christians should be Consistent…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7160384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859810"/>
            <a:ext cx="8488907" cy="57320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SzPct val="82000"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Attendance</a:t>
            </a:r>
          </a:p>
          <a:p>
            <a:endParaRPr lang="en-US" sz="14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Hebrews 10:24-25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And let us consider one another in order to stir up love and good works, </a:t>
            </a:r>
            <a:r>
              <a:rPr lang="en-US" sz="2800" baseline="30000" dirty="0">
                <a:latin typeface="Cambria"/>
                <a:ea typeface="ＭＳ 明朝"/>
                <a:cs typeface="Times New Roman"/>
              </a:rPr>
              <a:t>25</a:t>
            </a:r>
            <a:r>
              <a:rPr lang="en-US" sz="2800" dirty="0">
                <a:latin typeface="Cambria"/>
                <a:ea typeface="ＭＳ 明朝"/>
                <a:cs typeface="Times New Roman"/>
              </a:rPr>
              <a:t> not forsaking the assembling of ourselves together, as is the manner of some, but exhorting one another, and so much the more as you see the Day approaching.</a:t>
            </a:r>
          </a:p>
          <a:p>
            <a:endParaRPr lang="en-US" sz="16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Psalm 122:1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I was glad when they said to me,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“Let us go into the house of the Lord.”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US" sz="2800" dirty="0"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890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6" y="2576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Christians should be Consistent…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7160384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859809"/>
            <a:ext cx="8488907" cy="57320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SzPct val="82000"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Attendance</a:t>
            </a:r>
          </a:p>
          <a:p>
            <a:endParaRPr lang="en-US" sz="14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Acts 11:25-26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Then Barnabas departed for Tarsus to seek Saul. </a:t>
            </a:r>
            <a:r>
              <a:rPr lang="en-US" sz="2800" baseline="30000" dirty="0">
                <a:latin typeface="Cambria"/>
                <a:ea typeface="ＭＳ 明朝"/>
                <a:cs typeface="Times New Roman"/>
              </a:rPr>
              <a:t>26</a:t>
            </a:r>
            <a:r>
              <a:rPr lang="en-US" sz="2800" dirty="0">
                <a:latin typeface="Cambria"/>
                <a:ea typeface="ＭＳ 明朝"/>
                <a:cs typeface="Times New Roman"/>
              </a:rPr>
              <a:t> And when he had found him, he brought him to Antioch. So it was that for a whole year they assembled with the church and taught a great many people. And the disciples were first called Christians in Antioch.</a:t>
            </a:r>
          </a:p>
        </p:txBody>
      </p:sp>
    </p:spTree>
    <p:extLst>
      <p:ext uri="{BB962C8B-B14F-4D97-AF65-F5344CB8AC3E}">
        <p14:creationId xmlns:p14="http://schemas.microsoft.com/office/powerpoint/2010/main" val="56020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6" y="2576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Christians should be Consistent…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7160384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859810"/>
            <a:ext cx="8488907" cy="57320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SzPct val="82000"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Prayer</a:t>
            </a:r>
          </a:p>
          <a:p>
            <a:endParaRPr lang="en-US" sz="14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Thess. 5:16-18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Rejoice always, </a:t>
            </a:r>
            <a:r>
              <a:rPr lang="en-US" sz="2800" baseline="30000" dirty="0">
                <a:latin typeface="Cambria"/>
                <a:ea typeface="ＭＳ 明朝"/>
                <a:cs typeface="Times New Roman"/>
              </a:rPr>
              <a:t>17</a:t>
            </a:r>
            <a:r>
              <a:rPr lang="en-US" sz="2800" dirty="0">
                <a:latin typeface="Cambria"/>
                <a:ea typeface="ＭＳ 明朝"/>
                <a:cs typeface="Times New Roman"/>
              </a:rPr>
              <a:t> pray without ceasing, </a:t>
            </a:r>
            <a:r>
              <a:rPr lang="en-US" sz="2800" baseline="30000" dirty="0">
                <a:latin typeface="Cambria"/>
                <a:ea typeface="ＭＳ 明朝"/>
                <a:cs typeface="Times New Roman"/>
              </a:rPr>
              <a:t>18</a:t>
            </a:r>
            <a:r>
              <a:rPr lang="en-US" sz="2800" dirty="0">
                <a:latin typeface="Cambria"/>
                <a:ea typeface="ＭＳ 明朝"/>
                <a:cs typeface="Times New Roman"/>
              </a:rPr>
              <a:t> in everything give thanks; for this is the will of God in Christ Jesus for you.</a:t>
            </a:r>
          </a:p>
        </p:txBody>
      </p:sp>
    </p:spTree>
    <p:extLst>
      <p:ext uri="{BB962C8B-B14F-4D97-AF65-F5344CB8AC3E}">
        <p14:creationId xmlns:p14="http://schemas.microsoft.com/office/powerpoint/2010/main" val="2912563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6" y="2576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Christians should be Consistent…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7160384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859810"/>
            <a:ext cx="8488907" cy="57320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SzPct val="82000"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Prayer</a:t>
            </a:r>
          </a:p>
          <a:p>
            <a:endParaRPr lang="en-US" sz="14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Ephesians 6:17-18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And take the helmet of salvation, and the sword of the Spirit, which is the word of God; </a:t>
            </a:r>
            <a:r>
              <a:rPr lang="en-US" sz="2800" baseline="30000" dirty="0">
                <a:latin typeface="Cambria"/>
                <a:ea typeface="ＭＳ 明朝"/>
                <a:cs typeface="Times New Roman"/>
              </a:rPr>
              <a:t>18</a:t>
            </a:r>
            <a:r>
              <a:rPr lang="en-US" sz="2800" dirty="0">
                <a:latin typeface="Cambria"/>
                <a:ea typeface="ＭＳ 明朝"/>
                <a:cs typeface="Times New Roman"/>
              </a:rPr>
              <a:t> praying always with all prayer and supplication in the Spirit, being watchful to this end with all perseverance and supplication for all the saints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US" sz="1600" dirty="0">
              <a:latin typeface="Cambria"/>
              <a:ea typeface="ＭＳ 明朝"/>
              <a:cs typeface="Times New Roman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Colossians 4:2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Continue earnestly in prayer, being vigilant in it with thanksgiving;</a:t>
            </a:r>
          </a:p>
        </p:txBody>
      </p:sp>
    </p:spTree>
    <p:extLst>
      <p:ext uri="{BB962C8B-B14F-4D97-AF65-F5344CB8AC3E}">
        <p14:creationId xmlns:p14="http://schemas.microsoft.com/office/powerpoint/2010/main" val="12945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6" y="2576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Christians should be Consistent…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7160384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859810"/>
            <a:ext cx="8488907" cy="57320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SzPct val="82000"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Prayer</a:t>
            </a:r>
          </a:p>
          <a:p>
            <a:endParaRPr lang="en-US" sz="14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Daniel 6:1-11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US" sz="2800" dirty="0">
              <a:latin typeface="Cambria"/>
              <a:ea typeface="ＭＳ 明朝"/>
              <a:cs typeface="Times New Roman"/>
            </a:endParaRP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i="1" dirty="0">
                <a:latin typeface="Cambria"/>
                <a:ea typeface="ＭＳ 明朝"/>
                <a:cs typeface="Times New Roman"/>
              </a:rPr>
              <a:t>(Turn To)</a:t>
            </a:r>
          </a:p>
        </p:txBody>
      </p:sp>
    </p:spTree>
    <p:extLst>
      <p:ext uri="{BB962C8B-B14F-4D97-AF65-F5344CB8AC3E}">
        <p14:creationId xmlns:p14="http://schemas.microsoft.com/office/powerpoint/2010/main" val="505833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6" y="2576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Christians should be Consistent…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7160384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859810"/>
            <a:ext cx="8488907" cy="57320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SzPct val="82000"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Discipline</a:t>
            </a:r>
          </a:p>
          <a:p>
            <a:endParaRPr lang="en-US" sz="14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Proverbs 3:11-12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My son, do not despise the chastening of the Lord,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Nor detest His correction;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baseline="30000" dirty="0">
                <a:latin typeface="Cambria"/>
                <a:ea typeface="ＭＳ 明朝"/>
                <a:cs typeface="Times New Roman"/>
              </a:rPr>
              <a:t>12</a:t>
            </a:r>
            <a:r>
              <a:rPr lang="en-US" sz="2800" dirty="0">
                <a:latin typeface="Cambria"/>
                <a:ea typeface="ＭＳ 明朝"/>
                <a:cs typeface="Times New Roman"/>
              </a:rPr>
              <a:t> For whom the Lord loves He corrects,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Just as a father the son in whom he delights.</a:t>
            </a:r>
          </a:p>
        </p:txBody>
      </p:sp>
    </p:spTree>
    <p:extLst>
      <p:ext uri="{BB962C8B-B14F-4D97-AF65-F5344CB8AC3E}">
        <p14:creationId xmlns:p14="http://schemas.microsoft.com/office/powerpoint/2010/main" val="2647282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6" y="2576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Christians should be Consistent…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7160384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859810"/>
            <a:ext cx="8488907" cy="573206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457200" indent="-457200">
              <a:buSzPct val="82000"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Discipline</a:t>
            </a:r>
          </a:p>
          <a:p>
            <a:endParaRPr lang="en-US" sz="14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Hebrews 12:7-11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400" dirty="0">
                <a:latin typeface="Cambria"/>
                <a:ea typeface="ＭＳ 明朝"/>
                <a:cs typeface="Times New Roman"/>
              </a:rPr>
              <a:t>If you endure chastening, God deals with you as with sons; for what son is there whom a father does not chasten? </a:t>
            </a:r>
            <a:r>
              <a:rPr lang="en-US" sz="2400" baseline="30000" dirty="0">
                <a:latin typeface="Cambria"/>
                <a:ea typeface="ＭＳ 明朝"/>
                <a:cs typeface="Times New Roman"/>
              </a:rPr>
              <a:t>8</a:t>
            </a:r>
            <a:r>
              <a:rPr lang="en-US" sz="2400" dirty="0">
                <a:latin typeface="Cambria"/>
                <a:ea typeface="ＭＳ 明朝"/>
                <a:cs typeface="Times New Roman"/>
              </a:rPr>
              <a:t> But if you are without chastening, of which all have become partakers, then you are illegitimate and not sons. </a:t>
            </a:r>
            <a:r>
              <a:rPr lang="en-US" sz="2400" baseline="30000" dirty="0">
                <a:latin typeface="Cambria"/>
                <a:ea typeface="ＭＳ 明朝"/>
                <a:cs typeface="Times New Roman"/>
              </a:rPr>
              <a:t>9</a:t>
            </a:r>
            <a:r>
              <a:rPr lang="en-US" sz="2400" dirty="0">
                <a:latin typeface="Cambria"/>
                <a:ea typeface="ＭＳ 明朝"/>
                <a:cs typeface="Times New Roman"/>
              </a:rPr>
              <a:t> Furthermore, we have had human fathers who corrected us, and we paid them respect. Shall we not much more readily be in subjection to the Father of spirits and live? </a:t>
            </a:r>
            <a:r>
              <a:rPr lang="en-US" sz="2400" baseline="30000" dirty="0">
                <a:latin typeface="Cambria"/>
                <a:ea typeface="ＭＳ 明朝"/>
                <a:cs typeface="Times New Roman"/>
              </a:rPr>
              <a:t>10</a:t>
            </a:r>
            <a:r>
              <a:rPr lang="en-US" sz="2400" dirty="0">
                <a:latin typeface="Cambria"/>
                <a:ea typeface="ＭＳ 明朝"/>
                <a:cs typeface="Times New Roman"/>
              </a:rPr>
              <a:t> For they indeed for a few days chastened us as seemed best to them, but He for our profit, that we may be partakers of His holiness. </a:t>
            </a:r>
            <a:r>
              <a:rPr lang="en-US" sz="2400" baseline="30000" dirty="0">
                <a:latin typeface="Cambria"/>
                <a:ea typeface="ＭＳ 明朝"/>
                <a:cs typeface="Times New Roman"/>
              </a:rPr>
              <a:t>11</a:t>
            </a:r>
            <a:r>
              <a:rPr lang="en-US" sz="2400" dirty="0">
                <a:latin typeface="Cambria"/>
                <a:ea typeface="ＭＳ 明朝"/>
                <a:cs typeface="Times New Roman"/>
              </a:rPr>
              <a:t> Now no chastening seems to be joyful for the present, but painful; nevertheless, afterward it yields the peaceable fruit of righteousness to those who have been trained by it.</a:t>
            </a:r>
          </a:p>
        </p:txBody>
      </p:sp>
    </p:spTree>
    <p:extLst>
      <p:ext uri="{BB962C8B-B14F-4D97-AF65-F5344CB8AC3E}">
        <p14:creationId xmlns:p14="http://schemas.microsoft.com/office/powerpoint/2010/main" val="9826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EEECE1"/>
                </a:solidFill>
              </a:rPr>
              <a:t>Consistent</a:t>
            </a:r>
            <a:r>
              <a:rPr lang="en-US" dirty="0"/>
              <a:t> Christianity</a:t>
            </a:r>
          </a:p>
        </p:txBody>
      </p:sp>
    </p:spTree>
    <p:extLst>
      <p:ext uri="{BB962C8B-B14F-4D97-AF65-F5344CB8AC3E}">
        <p14:creationId xmlns:p14="http://schemas.microsoft.com/office/powerpoint/2010/main" val="3447081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6" y="2576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Christians should be Consistent…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7160384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859810"/>
            <a:ext cx="8488907" cy="57320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SzPct val="82000"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Speech</a:t>
            </a:r>
          </a:p>
          <a:p>
            <a:endParaRPr lang="en-US" sz="14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Titus 2:6-8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Likewise, exhort the young men to be sober-minded, </a:t>
            </a:r>
            <a:r>
              <a:rPr lang="en-US" sz="2800" baseline="30000" dirty="0">
                <a:latin typeface="Cambria"/>
                <a:ea typeface="ＭＳ 明朝"/>
                <a:cs typeface="Times New Roman"/>
              </a:rPr>
              <a:t>7</a:t>
            </a:r>
            <a:r>
              <a:rPr lang="en-US" sz="2800" dirty="0">
                <a:latin typeface="Cambria"/>
                <a:ea typeface="ＭＳ 明朝"/>
                <a:cs typeface="Times New Roman"/>
              </a:rPr>
              <a:t> in all things showing yourself to be a pattern of good works; in doctrine showing integrity, reverence, incorruptibility, </a:t>
            </a:r>
            <a:r>
              <a:rPr lang="en-US" sz="2800" baseline="30000" dirty="0">
                <a:latin typeface="Cambria"/>
                <a:ea typeface="ＭＳ 明朝"/>
                <a:cs typeface="Times New Roman"/>
              </a:rPr>
              <a:t>8</a:t>
            </a:r>
            <a:r>
              <a:rPr lang="en-US" sz="2800" dirty="0">
                <a:latin typeface="Cambria"/>
                <a:ea typeface="ＭＳ 明朝"/>
                <a:cs typeface="Times New Roman"/>
              </a:rPr>
              <a:t> sound speech that cannot be condemned, that one who is an opponent may be ashamed, having nothing evil to say of you.</a:t>
            </a:r>
          </a:p>
        </p:txBody>
      </p:sp>
    </p:spTree>
    <p:extLst>
      <p:ext uri="{BB962C8B-B14F-4D97-AF65-F5344CB8AC3E}">
        <p14:creationId xmlns:p14="http://schemas.microsoft.com/office/powerpoint/2010/main" val="3162267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6" y="2576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Christians should be Consistent…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7160384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859810"/>
            <a:ext cx="8488907" cy="57320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SzPct val="82000"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Speech</a:t>
            </a:r>
          </a:p>
          <a:p>
            <a:endParaRPr lang="en-US" sz="14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Colossians 4:6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Let your speech always be with grace, seasoned with salt, that you may know how you ought to answer each one.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US" sz="2800" dirty="0">
              <a:latin typeface="Cambria"/>
              <a:ea typeface="ＭＳ 明朝"/>
              <a:cs typeface="Times New Roman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Matthew 5:37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But let your “Yes’ be ‘Yes,’ and your ‘No,’ ‘No.’ For whatever is more than these is from the evil one.</a:t>
            </a:r>
          </a:p>
        </p:txBody>
      </p:sp>
    </p:spTree>
    <p:extLst>
      <p:ext uri="{BB962C8B-B14F-4D97-AF65-F5344CB8AC3E}">
        <p14:creationId xmlns:p14="http://schemas.microsoft.com/office/powerpoint/2010/main" val="373720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6" y="2576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Christians should be Consistent…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7160384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859810"/>
            <a:ext cx="8488907" cy="57320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SzPct val="82000"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Speech</a:t>
            </a:r>
          </a:p>
          <a:p>
            <a:endParaRPr lang="en-US" sz="14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John 2:3-6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Now by this we know that we know Him, if we keep His commandments. </a:t>
            </a:r>
            <a:r>
              <a:rPr lang="en-US" sz="2800" baseline="30000" dirty="0">
                <a:latin typeface="Cambria"/>
                <a:ea typeface="ＭＳ 明朝"/>
                <a:cs typeface="Times New Roman"/>
              </a:rPr>
              <a:t>4</a:t>
            </a:r>
            <a:r>
              <a:rPr lang="en-US" sz="2800" dirty="0">
                <a:latin typeface="Cambria"/>
                <a:ea typeface="ＭＳ 明朝"/>
                <a:cs typeface="Times New Roman"/>
              </a:rPr>
              <a:t> He who says, “I know Him,” and does not keep His commandments, is a liar, and the truth is not in him. </a:t>
            </a:r>
            <a:r>
              <a:rPr lang="en-US" sz="2800" baseline="30000" dirty="0">
                <a:latin typeface="Cambria"/>
                <a:ea typeface="ＭＳ 明朝"/>
                <a:cs typeface="Times New Roman"/>
              </a:rPr>
              <a:t>5</a:t>
            </a:r>
            <a:r>
              <a:rPr lang="en-US" sz="2800" dirty="0">
                <a:latin typeface="Cambria"/>
                <a:ea typeface="ＭＳ 明朝"/>
                <a:cs typeface="Times New Roman"/>
              </a:rPr>
              <a:t> But whoever keeps His word, truly the love of God is perfected in him. By this we know that we are in Him. </a:t>
            </a:r>
            <a:r>
              <a:rPr lang="en-US" sz="2800" baseline="30000" dirty="0">
                <a:latin typeface="Cambria"/>
                <a:ea typeface="ＭＳ 明朝"/>
                <a:cs typeface="Times New Roman"/>
              </a:rPr>
              <a:t>6</a:t>
            </a:r>
            <a:r>
              <a:rPr lang="en-US" sz="2800" dirty="0">
                <a:latin typeface="Cambria"/>
                <a:ea typeface="ＭＳ 明朝"/>
                <a:cs typeface="Times New Roman"/>
              </a:rPr>
              <a:t> He who says he abides in Him ought himself also to walk just as He walked.</a:t>
            </a:r>
          </a:p>
        </p:txBody>
      </p:sp>
    </p:spTree>
    <p:extLst>
      <p:ext uri="{BB962C8B-B14F-4D97-AF65-F5344CB8AC3E}">
        <p14:creationId xmlns:p14="http://schemas.microsoft.com/office/powerpoint/2010/main" val="1772808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6" y="2576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Christians should be Consistent…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7160384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859810"/>
            <a:ext cx="8488907" cy="573206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457200" indent="-457200">
              <a:buSzPct val="82000"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Character</a:t>
            </a:r>
          </a:p>
          <a:p>
            <a:endParaRPr lang="en-US" sz="14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Galatians 6:9-10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And let us not grow weary while doing good, for in due season we shall reap if we do not lose heart. </a:t>
            </a:r>
            <a:r>
              <a:rPr lang="en-US" sz="2800" baseline="30000" dirty="0">
                <a:latin typeface="Cambria"/>
                <a:ea typeface="ＭＳ 明朝"/>
                <a:cs typeface="Times New Roman"/>
              </a:rPr>
              <a:t>10</a:t>
            </a:r>
            <a:r>
              <a:rPr lang="en-US" sz="2800" dirty="0">
                <a:latin typeface="Cambria"/>
                <a:ea typeface="ＭＳ 明朝"/>
                <a:cs typeface="Times New Roman"/>
              </a:rPr>
              <a:t> Therefore, as we have opportunity, let us do good to all, especially to those who are of the household of faith.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US" sz="1400" dirty="0">
              <a:latin typeface="Cambria"/>
              <a:ea typeface="ＭＳ 明朝"/>
              <a:cs typeface="Times New Roman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Corinthians 15:58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Therefore, my beloved brethren, be steadfast, immovable, always abounding in the work of the Lord, knowing that your labor is not in vain in the Lord.</a:t>
            </a:r>
          </a:p>
        </p:txBody>
      </p:sp>
    </p:spTree>
    <p:extLst>
      <p:ext uri="{BB962C8B-B14F-4D97-AF65-F5344CB8AC3E}">
        <p14:creationId xmlns:p14="http://schemas.microsoft.com/office/powerpoint/2010/main" val="61962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6" y="2576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Christians should be Consistent…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7160384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859810"/>
            <a:ext cx="8488907" cy="57320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SzPct val="82000"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Character</a:t>
            </a:r>
          </a:p>
          <a:p>
            <a:endParaRPr lang="en-US" sz="14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Luke 16:13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“No servant can serve two masters; for either he will hate the one and love the other, or else he will be loyal to the one and despise the other. You cannot serve God and mammon.”</a:t>
            </a:r>
          </a:p>
        </p:txBody>
      </p:sp>
    </p:spTree>
    <p:extLst>
      <p:ext uri="{BB962C8B-B14F-4D97-AF65-F5344CB8AC3E}">
        <p14:creationId xmlns:p14="http://schemas.microsoft.com/office/powerpoint/2010/main" val="443427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6" y="2576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Christians should be Consistent…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7160384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859809"/>
            <a:ext cx="8488907" cy="573206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457200" indent="-457200">
              <a:buSzPct val="82000"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Character</a:t>
            </a:r>
          </a:p>
          <a:p>
            <a:endParaRPr lang="en-US" sz="14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Colossians 3:23-24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And whatever you do, do it heartily, as to the Lord and not to men, </a:t>
            </a:r>
            <a:r>
              <a:rPr lang="en-US" sz="2800" baseline="30000" dirty="0">
                <a:latin typeface="Cambria"/>
                <a:ea typeface="ＭＳ 明朝"/>
                <a:cs typeface="Times New Roman"/>
              </a:rPr>
              <a:t>24</a:t>
            </a:r>
            <a:r>
              <a:rPr lang="en-US" sz="2800" dirty="0">
                <a:latin typeface="Cambria"/>
                <a:ea typeface="ＭＳ 明朝"/>
                <a:cs typeface="Times New Roman"/>
              </a:rPr>
              <a:t> knowing that from the Lord you will receive the reward of the inheritance; for you serve the Lord Christ.</a:t>
            </a:r>
          </a:p>
          <a:p>
            <a:endParaRPr lang="en-US" sz="2000" b="1" u="sng" dirty="0">
              <a:solidFill>
                <a:srgbClr val="F6C16A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Philippians 1:27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Only let your conduct be worthy of the gospel of Christ, so that whether I come and see you or am absent, I may hear of your affairs, that you stand fast in one spirit, with one mind striving together for the faith of the gospel,</a:t>
            </a:r>
          </a:p>
        </p:txBody>
      </p:sp>
    </p:spTree>
    <p:extLst>
      <p:ext uri="{BB962C8B-B14F-4D97-AF65-F5344CB8AC3E}">
        <p14:creationId xmlns:p14="http://schemas.microsoft.com/office/powerpoint/2010/main" val="10982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7385"/>
            <a:ext cx="7772400" cy="175627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Are you Consistent?</a:t>
            </a:r>
          </a:p>
        </p:txBody>
      </p:sp>
    </p:spTree>
    <p:extLst>
      <p:ext uri="{BB962C8B-B14F-4D97-AF65-F5344CB8AC3E}">
        <p14:creationId xmlns:p14="http://schemas.microsoft.com/office/powerpoint/2010/main" val="282616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204716"/>
            <a:ext cx="8488907" cy="64306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u="sng" dirty="0">
              <a:solidFill>
                <a:srgbClr val="F6C16A"/>
              </a:solidFill>
              <a:effectLst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BDECC0"/>
                </a:solidFill>
                <a:effectLst/>
                <a:latin typeface="Cambria" panose="02040503050406030204" pitchFamily="18" charset="0"/>
              </a:rPr>
              <a:t>Consistent:</a:t>
            </a:r>
            <a:endParaRPr lang="en-US" sz="2800" u="sng" dirty="0">
              <a:solidFill>
                <a:srgbClr val="BDECC0"/>
              </a:solidFill>
              <a:effectLst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Arial Hebrew" pitchFamily="2" charset="-79"/>
                <a:cs typeface="Arial Hebrew" pitchFamily="2" charset="-79"/>
              </a:rPr>
              <a:t>     </a:t>
            </a:r>
            <a:r>
              <a:rPr lang="en-US" sz="3600" i="1" dirty="0">
                <a:solidFill>
                  <a:schemeClr val="tx2"/>
                </a:solidFill>
                <a:effectLst/>
                <a:latin typeface="Arial Hebrew" pitchFamily="2" charset="-79"/>
                <a:cs typeface="Arial Hebrew" pitchFamily="2" charset="-79"/>
              </a:rPr>
              <a:t>-marked by harmony, regularity, or steady continuity :free from variation or contradiction</a:t>
            </a:r>
          </a:p>
          <a:p>
            <a:pPr marL="0" indent="0">
              <a:buNone/>
            </a:pPr>
            <a:r>
              <a:rPr lang="en-US" sz="3600" i="1" dirty="0">
                <a:solidFill>
                  <a:schemeClr val="tx2"/>
                </a:solidFill>
                <a:effectLst/>
                <a:latin typeface="Arial Hebrew" pitchFamily="2" charset="-79"/>
                <a:cs typeface="Arial Hebrew" pitchFamily="2" charset="-79"/>
              </a:rPr>
              <a:t>    -showing steady conformity to character, profession, belief, or custom.</a:t>
            </a:r>
          </a:p>
        </p:txBody>
      </p:sp>
    </p:spTree>
    <p:extLst>
      <p:ext uri="{BB962C8B-B14F-4D97-AF65-F5344CB8AC3E}">
        <p14:creationId xmlns:p14="http://schemas.microsoft.com/office/powerpoint/2010/main" val="206297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341194"/>
            <a:ext cx="8488907" cy="6294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Possible Inconsistencies…</a:t>
            </a:r>
          </a:p>
          <a:p>
            <a:pPr marL="0" indent="0">
              <a:buNone/>
            </a:pPr>
            <a:endParaRPr lang="en-US" sz="2800" u="sng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5600" i="1" dirty="0">
                <a:solidFill>
                  <a:srgbClr val="EEECE1"/>
                </a:solidFill>
                <a:latin typeface="Arial Hebrew" pitchFamily="2" charset="-79"/>
                <a:cs typeface="Arial Hebrew" pitchFamily="2" charset="-79"/>
              </a:rPr>
              <a:t>  Diet Plan?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5200" i="1" dirty="0">
                <a:solidFill>
                  <a:srgbClr val="EEECE1"/>
                </a:solidFill>
                <a:latin typeface="Arial Hebrew" pitchFamily="2" charset="-79"/>
                <a:cs typeface="Arial Hebrew" pitchFamily="2" charset="-79"/>
              </a:rPr>
              <a:t>  Workout Routine?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5200" i="1" dirty="0">
                <a:solidFill>
                  <a:srgbClr val="EEECE1"/>
                </a:solidFill>
                <a:latin typeface="Arial Hebrew" pitchFamily="2" charset="-79"/>
                <a:cs typeface="Arial Hebrew" pitchFamily="2" charset="-79"/>
              </a:rPr>
              <a:t>  School Work?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5200" i="1" dirty="0">
                <a:solidFill>
                  <a:srgbClr val="EEECE1"/>
                </a:solidFill>
                <a:latin typeface="Arial Hebrew" pitchFamily="2" charset="-79"/>
                <a:cs typeface="Arial Hebrew" pitchFamily="2" charset="-79"/>
              </a:rPr>
              <a:t>  House Chores?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2" y="1037230"/>
            <a:ext cx="6810233" cy="0"/>
          </a:xfrm>
          <a:prstGeom prst="line">
            <a:avLst/>
          </a:prstGeom>
          <a:ln>
            <a:solidFill>
              <a:srgbClr val="BDE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29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341194"/>
            <a:ext cx="8488907" cy="6294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Possible Inconsistencies…</a:t>
            </a:r>
          </a:p>
          <a:p>
            <a:pPr marL="0" indent="0">
              <a:buNone/>
            </a:pPr>
            <a:endParaRPr lang="en-US" sz="2800" u="sng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5600" i="1" dirty="0">
                <a:solidFill>
                  <a:srgbClr val="EEECE1"/>
                </a:solidFill>
                <a:latin typeface="Arial Hebrew" pitchFamily="2" charset="-79"/>
                <a:cs typeface="Arial Hebrew" pitchFamily="2" charset="-79"/>
              </a:rPr>
              <a:t>  </a:t>
            </a:r>
            <a:r>
              <a:rPr lang="en-US" sz="4800" i="1" dirty="0">
                <a:solidFill>
                  <a:srgbClr val="EEECE1"/>
                </a:solidFill>
                <a:latin typeface="Arial Hebrew" pitchFamily="2" charset="-79"/>
                <a:cs typeface="Arial Hebrew" pitchFamily="2" charset="-79"/>
              </a:rPr>
              <a:t>Bible Study?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4800" i="1" dirty="0">
                <a:solidFill>
                  <a:srgbClr val="EEECE1"/>
                </a:solidFill>
                <a:latin typeface="Arial Hebrew" pitchFamily="2" charset="-79"/>
                <a:cs typeface="Arial Hebrew" pitchFamily="2" charset="-79"/>
              </a:rPr>
              <a:t>  Praying? 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4800" i="1" dirty="0">
                <a:solidFill>
                  <a:srgbClr val="EEECE1"/>
                </a:solidFill>
                <a:latin typeface="Arial Hebrew" pitchFamily="2" charset="-79"/>
                <a:cs typeface="Arial Hebrew" pitchFamily="2" charset="-79"/>
              </a:rPr>
              <a:t>  Attendance to Services?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4800" i="1" dirty="0">
                <a:solidFill>
                  <a:srgbClr val="EEECE1"/>
                </a:solidFill>
                <a:latin typeface="Arial Hebrew" pitchFamily="2" charset="-79"/>
                <a:cs typeface="Arial Hebrew" pitchFamily="2" charset="-79"/>
              </a:rPr>
              <a:t>  Contribution?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2" y="1037230"/>
            <a:ext cx="6810233" cy="0"/>
          </a:xfrm>
          <a:prstGeom prst="line">
            <a:avLst/>
          </a:prstGeom>
          <a:ln>
            <a:solidFill>
              <a:srgbClr val="BDE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84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341194"/>
            <a:ext cx="8488907" cy="6294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</a:t>
            </a:r>
            <a:r>
              <a:rPr lang="en-US" sz="4800" i="1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Expect</a:t>
            </a:r>
            <a:r>
              <a:rPr lang="en-US" sz="4800" dirty="0">
                <a:solidFill>
                  <a:srgbClr val="BDEC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Consistency…</a:t>
            </a:r>
          </a:p>
          <a:p>
            <a:pPr marL="0" indent="0">
              <a:buNone/>
            </a:pPr>
            <a:endParaRPr lang="en-US" sz="2800" u="sng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SzPct val="54000"/>
              <a:buFont typeface="Wingdings" pitchFamily="2" charset="2"/>
              <a:buChar char="q"/>
            </a:pPr>
            <a:r>
              <a:rPr lang="en-US" sz="4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Hebrew" pitchFamily="2" charset="-79"/>
                <a:cs typeface="Arial Hebrew" pitchFamily="2" charset="-79"/>
              </a:rPr>
              <a:t>  When we start our car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SzPct val="54000"/>
              <a:buFont typeface="Wingdings" pitchFamily="2" charset="2"/>
              <a:buChar char="q"/>
            </a:pPr>
            <a:r>
              <a:rPr lang="en-US" sz="4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Hebrew" pitchFamily="2" charset="-79"/>
                <a:cs typeface="Arial Hebrew" pitchFamily="2" charset="-79"/>
              </a:rPr>
              <a:t>  When we use a faucet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SzPct val="54000"/>
              <a:buFont typeface="Wingdings" pitchFamily="2" charset="2"/>
              <a:buChar char="q"/>
            </a:pPr>
            <a:r>
              <a:rPr lang="en-US" sz="4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Hebrew" pitchFamily="2" charset="-79"/>
                <a:cs typeface="Arial Hebrew" pitchFamily="2" charset="-79"/>
              </a:rPr>
              <a:t>  When we turn on heater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2" y="1037230"/>
            <a:ext cx="6810233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5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1" y="1433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God is Consistent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6728346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1125940"/>
            <a:ext cx="8488907" cy="54659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Malachi 3:6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For I am the Lord, I do not change;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Therefore you are not consumed, O sons of Jacob.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6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1" y="1433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God is Consistent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6728346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1125940"/>
            <a:ext cx="8488907" cy="54659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Psalm 102:24-27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I said, “O my God,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Do not take me away in the midst of my days;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Your years are throughout all generations.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baseline="30000" dirty="0">
                <a:latin typeface="Cambria"/>
                <a:ea typeface="ＭＳ 明朝"/>
                <a:cs typeface="Times New Roman"/>
              </a:rPr>
              <a:t>25</a:t>
            </a:r>
            <a:r>
              <a:rPr lang="en-US" sz="2800" dirty="0">
                <a:latin typeface="Cambria"/>
                <a:ea typeface="ＭＳ 明朝"/>
                <a:cs typeface="Times New Roman"/>
              </a:rPr>
              <a:t> Of old You laid the foundation of the earth,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And the heavens are the work of Your hands.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baseline="30000" dirty="0">
                <a:latin typeface="Cambria"/>
                <a:ea typeface="ＭＳ 明朝"/>
                <a:cs typeface="Times New Roman"/>
              </a:rPr>
              <a:t>26</a:t>
            </a:r>
            <a:r>
              <a:rPr lang="en-US" sz="2800" dirty="0">
                <a:latin typeface="Cambria"/>
                <a:ea typeface="ＭＳ 明朝"/>
                <a:cs typeface="Times New Roman"/>
              </a:rPr>
              <a:t> They will perish, but You will endure;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Yes, they will all grow old like a garment;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Like a cloak You will change them,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And they will be changed.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baseline="30000" dirty="0">
                <a:latin typeface="Cambria"/>
                <a:ea typeface="ＭＳ 明朝"/>
                <a:cs typeface="Times New Roman"/>
              </a:rPr>
              <a:t>27</a:t>
            </a:r>
            <a:r>
              <a:rPr lang="en-US" sz="2800" dirty="0">
                <a:latin typeface="Cambria"/>
                <a:ea typeface="ＭＳ 明朝"/>
                <a:cs typeface="Times New Roman"/>
              </a:rPr>
              <a:t> But You are the same,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And Your years will have no end.</a:t>
            </a:r>
          </a:p>
        </p:txBody>
      </p:sp>
    </p:spTree>
    <p:extLst>
      <p:ext uri="{BB962C8B-B14F-4D97-AF65-F5344CB8AC3E}">
        <p14:creationId xmlns:p14="http://schemas.microsoft.com/office/powerpoint/2010/main" val="321313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1" y="143301"/>
            <a:ext cx="8488907" cy="98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B6E3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God is Consistent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C731C-AA5E-634A-BCFC-3D9746C5FA5F}"/>
              </a:ext>
            </a:extLst>
          </p:cNvPr>
          <p:cNvCxnSpPr>
            <a:cxnSpLocks/>
          </p:cNvCxnSpPr>
          <p:nvPr/>
        </p:nvCxnSpPr>
        <p:spPr>
          <a:xfrm>
            <a:off x="354841" y="859809"/>
            <a:ext cx="6728346" cy="0"/>
          </a:xfrm>
          <a:prstGeom prst="line">
            <a:avLst/>
          </a:prstGeom>
          <a:ln>
            <a:solidFill>
              <a:srgbClr val="B6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20D10-2C10-A242-ABCD-481AA0349FAA}"/>
              </a:ext>
            </a:extLst>
          </p:cNvPr>
          <p:cNvSpPr txBox="1"/>
          <p:nvPr/>
        </p:nvSpPr>
        <p:spPr>
          <a:xfrm>
            <a:off x="354842" y="1125940"/>
            <a:ext cx="8488907" cy="54659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James 1:17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Every good gift and every perfect gift is from above, and comes down from the Father of lights, with whom there is no variation or shadow of turning.</a:t>
            </a:r>
          </a:p>
          <a:p>
            <a:endParaRPr lang="en-US" sz="3200" dirty="0">
              <a:solidFill>
                <a:srgbClr val="FFD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>
                <a:solidFill>
                  <a:srgbClr val="FFD57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Psalm 33:11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The counsel of the Lord stands forever,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The plans of His heart to all generations.</a:t>
            </a:r>
          </a:p>
        </p:txBody>
      </p:sp>
    </p:spTree>
    <p:extLst>
      <p:ext uri="{BB962C8B-B14F-4D97-AF65-F5344CB8AC3E}">
        <p14:creationId xmlns:p14="http://schemas.microsoft.com/office/powerpoint/2010/main" val="13609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{80FE517E-0C44-0A45-ADF1-A661CF21B67F}tf10001062</Template>
  <TotalTime>2392</TotalTime>
  <Words>1387</Words>
  <Application>Microsoft Macintosh PowerPoint</Application>
  <PresentationFormat>On-screen Show (4:3)</PresentationFormat>
  <Paragraphs>159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 Unicode MS</vt:lpstr>
      <vt:lpstr>ＭＳ 明朝</vt:lpstr>
      <vt:lpstr>Arial</vt:lpstr>
      <vt:lpstr>Arial Hebrew</vt:lpstr>
      <vt:lpstr>Calibri</vt:lpstr>
      <vt:lpstr>Cambria</vt:lpstr>
      <vt:lpstr>Century Gothic</vt:lpstr>
      <vt:lpstr>Lucida Sans Unicode</vt:lpstr>
      <vt:lpstr>Times New Roman</vt:lpstr>
      <vt:lpstr>Wingdings</vt:lpstr>
      <vt:lpstr>Wingdings 3</vt:lpstr>
      <vt:lpstr>Ion</vt:lpstr>
      <vt:lpstr>PowerPoint Presentation</vt:lpstr>
      <vt:lpstr>Consistent Christianity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Consistent?</vt:lpstr>
    </vt:vector>
  </TitlesOfParts>
  <Company>Silver Ridge Resources, LLC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sdf</dc:title>
  <dc:creator>Tyler Hogland</dc:creator>
  <cp:lastModifiedBy>Tyler Hogland</cp:lastModifiedBy>
  <cp:revision>64</cp:revision>
  <cp:lastPrinted>2018-11-10T04:55:40Z</cp:lastPrinted>
  <dcterms:created xsi:type="dcterms:W3CDTF">2017-03-12T05:38:45Z</dcterms:created>
  <dcterms:modified xsi:type="dcterms:W3CDTF">2018-11-10T21:39:55Z</dcterms:modified>
</cp:coreProperties>
</file>