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3" r:id="rId4"/>
    <p:sldId id="264" r:id="rId5"/>
    <p:sldId id="258"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a:srgbClr val="5C3D1E"/>
    <a:srgbClr val="996633"/>
    <a:srgbClr val="004442"/>
    <a:srgbClr val="006666"/>
    <a:srgbClr val="740000"/>
    <a:srgbClr val="460000"/>
    <a:srgbClr val="800000"/>
    <a:srgbClr val="1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8655" autoAdjust="0"/>
  </p:normalViewPr>
  <p:slideViewPr>
    <p:cSldViewPr>
      <p:cViewPr varScale="1">
        <p:scale>
          <a:sx n="106" d="100"/>
          <a:sy n="106" d="100"/>
        </p:scale>
        <p:origin x="-488" y="-104"/>
      </p:cViewPr>
      <p:guideLst>
        <p:guide orient="horz" pos="2160"/>
        <p:guide pos="2880"/>
      </p:guideLst>
    </p:cSldViewPr>
  </p:slideViewPr>
  <p:outlineViewPr>
    <p:cViewPr>
      <p:scale>
        <a:sx n="33" d="100"/>
        <a:sy n="33" d="100"/>
      </p:scale>
      <p:origin x="0" y="4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12/29/18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12/29/18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12/29/18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12/29/18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12/29/18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33"/>
            </a:gs>
            <a:gs pos="50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12/29/18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730625"/>
            <a:ext cx="9144000" cy="2365375"/>
          </a:xfrm>
        </p:spPr>
        <p:txBody>
          <a:bodyPr anchor="ctr">
            <a:noAutofit/>
          </a:bodyPr>
          <a:lstStyle/>
          <a:p>
            <a:pPr>
              <a:lnSpc>
                <a:spcPct val="90000"/>
              </a:lnSpc>
            </a:pPr>
            <a:r>
              <a:rPr lang="en-US" sz="7200" b="1" dirty="0" smtClean="0">
                <a:solidFill>
                  <a:srgbClr val="FFFF00"/>
                </a:solidFill>
                <a:effectLst>
                  <a:outerShdw blurRad="50800" dist="38100" dir="2700000" algn="tl" rotWithShape="0">
                    <a:schemeClr val="tx1">
                      <a:lumMod val="95000"/>
                      <a:lumOff val="5000"/>
                      <a:alpha val="43000"/>
                    </a:schemeClr>
                  </a:outerShdw>
                </a:effectLst>
              </a:rPr>
              <a:t>Resurrec</a:t>
            </a:r>
            <a:r>
              <a:rPr lang="en-US" sz="7200" b="1" dirty="0" smtClean="0">
                <a:solidFill>
                  <a:srgbClr val="FFFF00"/>
                </a:solidFill>
                <a:effectLst>
                  <a:outerShdw blurRad="50800" dist="38100" dir="2700000" algn="tl" rotWithShape="0">
                    <a:schemeClr val="tx1">
                      <a:lumMod val="95000"/>
                      <a:lumOff val="5000"/>
                      <a:alpha val="43000"/>
                    </a:schemeClr>
                  </a:outerShdw>
                </a:effectLst>
              </a:rPr>
              <a:t>tion of Jesus</a:t>
            </a:r>
            <a:br>
              <a:rPr lang="en-US" sz="7200" b="1" dirty="0" smtClean="0">
                <a:solidFill>
                  <a:srgbClr val="FFFF00"/>
                </a:solidFill>
                <a:effectLst>
                  <a:outerShdw blurRad="50800" dist="38100" dir="2700000" algn="tl" rotWithShape="0">
                    <a:schemeClr val="tx1">
                      <a:lumMod val="95000"/>
                      <a:lumOff val="5000"/>
                      <a:alpha val="43000"/>
                    </a:schemeClr>
                  </a:outerShdw>
                </a:effectLst>
              </a:rPr>
            </a:br>
            <a:r>
              <a:rPr lang="en-US" sz="6000" b="1" i="1" dirty="0" smtClean="0">
                <a:solidFill>
                  <a:srgbClr val="FFFF66"/>
                </a:solidFill>
                <a:effectLst>
                  <a:outerShdw blurRad="50800" dist="38100" dir="2700000" algn="tl" rotWithShape="0">
                    <a:schemeClr val="tx1">
                      <a:lumMod val="95000"/>
                      <a:lumOff val="5000"/>
                      <a:alpha val="43000"/>
                    </a:schemeClr>
                  </a:outerShdw>
                </a:effectLst>
              </a:rPr>
              <a:t>The Keystone of Our Faith</a:t>
            </a:r>
            <a:endParaRPr lang="en-US" sz="6000" b="1" i="1" dirty="0">
              <a:solidFill>
                <a:srgbClr val="FFFF00"/>
              </a:solidFill>
              <a:effectLst>
                <a:outerShdw blurRad="50800" dist="38100" dir="2700000" algn="tl" rotWithShape="0">
                  <a:schemeClr val="tx1">
                    <a:lumMod val="95000"/>
                    <a:lumOff val="5000"/>
                    <a:alpha val="43000"/>
                  </a:schemeClr>
                </a:outerShdw>
              </a:effectLst>
            </a:endParaRPr>
          </a:p>
        </p:txBody>
      </p:sp>
      <p:sp>
        <p:nvSpPr>
          <p:cNvPr id="3" name="Subtitle 2"/>
          <p:cNvSpPr>
            <a:spLocks noGrp="1"/>
          </p:cNvSpPr>
          <p:nvPr>
            <p:ph type="subTitle" idx="1"/>
          </p:nvPr>
        </p:nvSpPr>
        <p:spPr>
          <a:xfrm>
            <a:off x="0" y="5867400"/>
            <a:ext cx="9144000" cy="990600"/>
          </a:xfrm>
        </p:spPr>
        <p:txBody>
          <a:bodyPr>
            <a:noAutofit/>
          </a:bodyPr>
          <a:lstStyle/>
          <a:p>
            <a:r>
              <a:rPr lang="en-US" sz="5400" b="1" i="1" dirty="0" smtClean="0">
                <a:solidFill>
                  <a:schemeClr val="bg1"/>
                </a:solidFill>
                <a:effectLst>
                  <a:outerShdw blurRad="50800" dist="38100" dir="2700000" algn="tl" rotWithShape="0">
                    <a:schemeClr val="tx1">
                      <a:lumMod val="95000"/>
                      <a:lumOff val="5000"/>
                      <a:alpha val="43000"/>
                    </a:schemeClr>
                  </a:outerShdw>
                </a:effectLst>
              </a:rPr>
              <a:t>1</a:t>
            </a:r>
            <a:r>
              <a:rPr lang="en-US" sz="5400" b="1" i="1" baseline="30000" dirty="0" smtClean="0">
                <a:solidFill>
                  <a:schemeClr val="bg1"/>
                </a:solidFill>
                <a:effectLst>
                  <a:outerShdw blurRad="50800" dist="38100" dir="2700000" algn="tl" rotWithShape="0">
                    <a:schemeClr val="tx1">
                      <a:lumMod val="95000"/>
                      <a:lumOff val="5000"/>
                      <a:alpha val="43000"/>
                    </a:schemeClr>
                  </a:outerShdw>
                </a:effectLst>
              </a:rPr>
              <a:t>st</a:t>
            </a:r>
            <a:r>
              <a:rPr lang="en-US" sz="5400" b="1" i="1" dirty="0" smtClean="0">
                <a:solidFill>
                  <a:schemeClr val="bg1"/>
                </a:solidFill>
                <a:effectLst>
                  <a:outerShdw blurRad="50800" dist="38100" dir="2700000" algn="tl" rotWithShape="0">
                    <a:schemeClr val="tx1">
                      <a:lumMod val="95000"/>
                      <a:lumOff val="5000"/>
                      <a:alpha val="43000"/>
                    </a:schemeClr>
                  </a:outerShdw>
                </a:effectLst>
              </a:rPr>
              <a:t> Corinthians 15:1-8</a:t>
            </a:r>
            <a:endParaRPr lang="en-US" sz="5400" b="1" i="1" dirty="0">
              <a:solidFill>
                <a:schemeClr val="bg1"/>
              </a:solidFill>
              <a:effectLst>
                <a:outerShdw blurRad="50800" dist="38100" dir="2700000" algn="tl" rotWithShape="0">
                  <a:schemeClr val="tx1">
                    <a:lumMod val="95000"/>
                    <a:lumOff val="5000"/>
                    <a:alpha val="43000"/>
                  </a:schemeClr>
                </a:outerShdw>
              </a:effectLst>
            </a:endParaRPr>
          </a:p>
        </p:txBody>
      </p:sp>
      <p:pic>
        <p:nvPicPr>
          <p:cNvPr id="4" name="Picture 3" descr="Resurrection of Christ 01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0"/>
            <a:ext cx="8229600" cy="3920682"/>
          </a:xfrm>
          <a:prstGeom prst="rect">
            <a:avLst/>
          </a:prstGeom>
        </p:spPr>
      </p:pic>
    </p:spTree>
    <p:extLst>
      <p:ext uri="{BB962C8B-B14F-4D97-AF65-F5344CB8AC3E}">
        <p14:creationId xmlns:p14="http://schemas.microsoft.com/office/powerpoint/2010/main" val="306720934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smtClean="0">
                <a:solidFill>
                  <a:srgbClr val="FFFF00"/>
                </a:solidFill>
                <a:effectLst>
                  <a:outerShdw blurRad="50800" dist="38100" dir="2700000" algn="tl" rotWithShape="0">
                    <a:schemeClr val="tx1">
                      <a:lumMod val="95000"/>
                      <a:lumOff val="5000"/>
                      <a:alpha val="43000"/>
                    </a:schemeClr>
                  </a:outerShdw>
                </a:effectLst>
              </a:rPr>
              <a:t>1 Corinthians 15:1-8</a:t>
            </a:r>
            <a:endParaRPr lang="en-US" b="1" dirty="0">
              <a:solidFill>
                <a:srgbClr val="FFFF00"/>
              </a:solidFill>
              <a:effectLst>
                <a:outerShdw blurRad="50800" dist="38100" dir="2700000" algn="tl" rotWithShape="0">
                  <a:schemeClr val="tx1">
                    <a:lumMod val="95000"/>
                    <a:lumOff val="5000"/>
                    <a:alpha val="43000"/>
                  </a:schemeClr>
                </a:outerShdw>
              </a:effectLst>
            </a:endParaRPr>
          </a:p>
        </p:txBody>
      </p:sp>
      <p:sp>
        <p:nvSpPr>
          <p:cNvPr id="4" name="TextBox 3"/>
          <p:cNvSpPr txBox="1"/>
          <p:nvPr/>
        </p:nvSpPr>
        <p:spPr>
          <a:xfrm>
            <a:off x="152400" y="762000"/>
            <a:ext cx="8991600" cy="6108596"/>
          </a:xfrm>
          <a:prstGeom prst="rect">
            <a:avLst/>
          </a:prstGeom>
          <a:noFill/>
        </p:spPr>
        <p:txBody>
          <a:bodyPr wrap="square" rtlCol="0">
            <a:spAutoFit/>
          </a:bodyPr>
          <a:lstStyle/>
          <a:p>
            <a:pPr>
              <a:lnSpc>
                <a:spcPct val="93000"/>
              </a:lnSpc>
            </a:pP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Moreover, brethren, I declare to you the gospel which I preached to you, which also you received and in which you stand,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by which also you are saved, if you hold fast that word which I preached to you — unless you believed in vain.</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For</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 I delivered to you first of all that which I also received: that Christ died for our sins according to the Scriptures,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and that He was buried, and that He rose again the third day according to the Scriptures,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and that He was seen by </a:t>
            </a:r>
            <a:r>
              <a:rPr lang="en-US" sz="3000" dirty="0" err="1">
                <a:solidFill>
                  <a:schemeClr val="bg1"/>
                </a:solidFill>
                <a:effectLst>
                  <a:outerShdw blurRad="50800" dist="38100" dir="2700000" algn="tl" rotWithShape="0">
                    <a:schemeClr val="tx1">
                      <a:alpha val="43000"/>
                    </a:schemeClr>
                  </a:outerShdw>
                </a:effectLst>
                <a:latin typeface="Times New Roman"/>
                <a:cs typeface="Times New Roman"/>
              </a:rPr>
              <a:t>Cephas</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 then by the twelve.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After that He was seen by over five hundred brethren at once, of whom the greater part remain to the present, but some have fallen asleep.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After that He was seen by James, then by all the apostles.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Then last of all He was seen by me also, as by one born out of due time.</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 </a:t>
            </a:r>
            <a:endParaRPr lang="en-US" sz="30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9144000" cy="838200"/>
          </a:xfrm>
          <a:effectLst/>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Foundational to Gospel Message</a:t>
            </a:r>
          </a:p>
        </p:txBody>
      </p:sp>
      <p:sp>
        <p:nvSpPr>
          <p:cNvPr id="54275" name="Rectangle 3"/>
          <p:cNvSpPr>
            <a:spLocks noGrp="1" noChangeArrowheads="1"/>
          </p:cNvSpPr>
          <p:nvPr>
            <p:ph type="body" idx="1"/>
          </p:nvPr>
        </p:nvSpPr>
        <p:spPr>
          <a:xfrm>
            <a:off x="152400" y="797944"/>
            <a:ext cx="9067800" cy="6060055"/>
          </a:xfrm>
        </p:spPr>
        <p:txBody>
          <a:bodyPr>
            <a:noAutofit/>
          </a:bodyPr>
          <a:lstStyle/>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1:21-</a:t>
            </a:r>
            <a:r>
              <a:rPr lang="en-US" sz="3000" b="1" i="1" dirty="0" smtClean="0">
                <a:solidFill>
                  <a:srgbClr val="FFFF66"/>
                </a:solidFill>
                <a:effectLst>
                  <a:outerShdw blurRad="50800" dist="38100" dir="2700000" algn="tl" rotWithShape="0">
                    <a:schemeClr val="tx1">
                      <a:alpha val="43000"/>
                    </a:schemeClr>
                  </a:outerShdw>
                </a:effectLst>
              </a:rPr>
              <a:t>22</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chemeClr val="bg1"/>
                </a:solidFill>
                <a:effectLst>
                  <a:outerShdw blurRad="50800" dist="38100" dir="2700000" algn="tl" rotWithShape="0">
                    <a:schemeClr val="tx1">
                      <a:alpha val="43000"/>
                    </a:schemeClr>
                  </a:outerShdw>
                </a:effectLst>
              </a:rPr>
              <a:t>Apostles were all witnesses</a:t>
            </a:r>
            <a:endParaRPr lang="en-US" sz="3000" dirty="0">
              <a:solidFill>
                <a:schemeClr val="bg1"/>
              </a:solidFill>
              <a:effectLst>
                <a:outerShdw blurRad="50800" dist="38100" dir="2700000" algn="tl" rotWithShape="0">
                  <a:schemeClr val="tx1">
                    <a:alpha val="43000"/>
                  </a:schemeClr>
                </a:outerShdw>
              </a:effectLst>
            </a:endParaRP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2:23-</a:t>
            </a:r>
            <a:r>
              <a:rPr lang="en-US" sz="3000" b="1" i="1" dirty="0" smtClean="0">
                <a:solidFill>
                  <a:srgbClr val="FFFF66"/>
                </a:solidFill>
                <a:effectLst>
                  <a:outerShdw blurRad="50800" dist="38100" dir="2700000" algn="tl" rotWithShape="0">
                    <a:schemeClr val="tx1">
                      <a:alpha val="43000"/>
                    </a:schemeClr>
                  </a:outerShdw>
                </a:effectLst>
              </a:rPr>
              <a:t>24</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Made </a:t>
            </a:r>
            <a:r>
              <a:rPr lang="en-US" sz="3000" dirty="0">
                <a:solidFill>
                  <a:srgbClr val="FFFFFF"/>
                </a:solidFill>
                <a:effectLst>
                  <a:outerShdw blurRad="50800" dist="38100" dir="2700000" algn="tl" rotWithShape="0">
                    <a:schemeClr val="tx1">
                      <a:alpha val="43000"/>
                    </a:schemeClr>
                  </a:outerShdw>
                </a:effectLst>
              </a:rPr>
              <a:t>centerpiece </a:t>
            </a:r>
            <a:r>
              <a:rPr lang="en-US" sz="3000" dirty="0" smtClean="0">
                <a:solidFill>
                  <a:srgbClr val="FFFFFF"/>
                </a:solidFill>
                <a:effectLst>
                  <a:outerShdw blurRad="50800" dist="38100" dir="2700000" algn="tl" rotWithShape="0">
                    <a:schemeClr val="tx1">
                      <a:alpha val="43000"/>
                    </a:schemeClr>
                  </a:outerShdw>
                </a:effectLst>
              </a:rPr>
              <a:t>of</a:t>
            </a:r>
            <a:r>
              <a:rPr lang="en-US" sz="3000" dirty="0" smtClean="0">
                <a:solidFill>
                  <a:srgbClr val="FFFFFF"/>
                </a:solidFill>
                <a:effectLst>
                  <a:outerShdw blurRad="50800" dist="38100" dir="2700000" algn="tl" rotWithShape="0">
                    <a:schemeClr val="tx1">
                      <a:alpha val="43000"/>
                    </a:schemeClr>
                  </a:outerShdw>
                </a:effectLst>
              </a:rPr>
              <a:t> Pentecost sermon</a:t>
            </a:r>
            <a:endParaRPr lang="en-US" sz="3000" dirty="0">
              <a:solidFill>
                <a:srgbClr val="FFFFFF"/>
              </a:solidFill>
              <a:effectLst>
                <a:outerShdw blurRad="50800" dist="38100" dir="2700000" algn="tl" rotWithShape="0">
                  <a:schemeClr val="tx1">
                    <a:alpha val="43000"/>
                  </a:schemeClr>
                </a:outerShdw>
              </a:effectLst>
            </a:endParaRP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2:31-</a:t>
            </a:r>
            <a:r>
              <a:rPr lang="en-US" sz="3000" b="1" i="1" dirty="0" smtClean="0">
                <a:solidFill>
                  <a:srgbClr val="FFFF66"/>
                </a:solidFill>
                <a:effectLst>
                  <a:outerShdw blurRad="50800" dist="38100" dir="2700000" algn="tl" rotWithShape="0">
                    <a:schemeClr val="tx1">
                      <a:alpha val="43000"/>
                    </a:schemeClr>
                  </a:outerShdw>
                </a:effectLst>
              </a:rPr>
              <a:t>32</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Fulfillment </a:t>
            </a:r>
            <a:r>
              <a:rPr lang="en-US" sz="3000" dirty="0">
                <a:solidFill>
                  <a:srgbClr val="FFFFFF"/>
                </a:solidFill>
                <a:effectLst>
                  <a:outerShdw blurRad="50800" dist="38100" dir="2700000" algn="tl" rotWithShape="0">
                    <a:schemeClr val="tx1">
                      <a:alpha val="43000"/>
                    </a:schemeClr>
                  </a:outerShdw>
                </a:effectLst>
              </a:rPr>
              <a:t>of prophecy witnessed</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3:14-</a:t>
            </a:r>
            <a:r>
              <a:rPr lang="en-US" sz="3000" b="1" i="1" dirty="0" smtClean="0">
                <a:solidFill>
                  <a:srgbClr val="FFFF66"/>
                </a:solidFill>
                <a:effectLst>
                  <a:outerShdw blurRad="50800" dist="38100" dir="2700000" algn="tl" rotWithShape="0">
                    <a:schemeClr val="tx1">
                      <a:alpha val="43000"/>
                    </a:schemeClr>
                  </a:outerShdw>
                </a:effectLst>
              </a:rPr>
              <a:t>15</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Affirmed </a:t>
            </a:r>
            <a:r>
              <a:rPr lang="en-US" sz="3000" dirty="0">
                <a:solidFill>
                  <a:srgbClr val="FFFFFF"/>
                </a:solidFill>
                <a:effectLst>
                  <a:outerShdw blurRad="50800" dist="38100" dir="2700000" algn="tl" rotWithShape="0">
                    <a:schemeClr val="tx1">
                      <a:alpha val="43000"/>
                    </a:schemeClr>
                  </a:outerShdw>
                </a:effectLst>
              </a:rPr>
              <a:t>to crowd who killed Jesus</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4:8-</a:t>
            </a:r>
            <a:r>
              <a:rPr lang="en-US" sz="3000" b="1" i="1" dirty="0" smtClean="0">
                <a:solidFill>
                  <a:srgbClr val="FFFF66"/>
                </a:solidFill>
                <a:effectLst>
                  <a:outerShdw blurRad="50800" dist="38100" dir="2700000" algn="tl" rotWithShape="0">
                    <a:schemeClr val="tx1">
                      <a:alpha val="43000"/>
                    </a:schemeClr>
                  </a:outerShdw>
                </a:effectLst>
              </a:rPr>
              <a:t>10</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Affirmed </a:t>
            </a:r>
            <a:r>
              <a:rPr lang="en-US" sz="3000" dirty="0">
                <a:solidFill>
                  <a:srgbClr val="FFFFFF"/>
                </a:solidFill>
                <a:effectLst>
                  <a:outerShdw blurRad="50800" dist="38100" dir="2700000" algn="tl" rotWithShape="0">
                    <a:schemeClr val="tx1">
                      <a:alpha val="43000"/>
                    </a:schemeClr>
                  </a:outerShdw>
                </a:effectLst>
              </a:rPr>
              <a:t>to rulers that killed Jesus</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5:30-</a:t>
            </a:r>
            <a:r>
              <a:rPr lang="en-US" sz="3000" b="1" i="1" dirty="0" smtClean="0">
                <a:solidFill>
                  <a:srgbClr val="FFFF66"/>
                </a:solidFill>
                <a:effectLst>
                  <a:outerShdw blurRad="50800" dist="38100" dir="2700000" algn="tl" rotWithShape="0">
                    <a:schemeClr val="tx1">
                      <a:alpha val="43000"/>
                    </a:schemeClr>
                  </a:outerShdw>
                </a:effectLst>
              </a:rPr>
              <a:t>32</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Affirmed </a:t>
            </a:r>
            <a:r>
              <a:rPr lang="en-US" sz="3000" dirty="0">
                <a:solidFill>
                  <a:srgbClr val="FFFFFF"/>
                </a:solidFill>
                <a:effectLst>
                  <a:outerShdw blurRad="50800" dist="38100" dir="2700000" algn="tl" rotWithShape="0">
                    <a:schemeClr val="tx1">
                      <a:alpha val="43000"/>
                    </a:schemeClr>
                  </a:outerShdw>
                </a:effectLst>
              </a:rPr>
              <a:t>to council of Jewish rulers</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10:39-</a:t>
            </a:r>
            <a:r>
              <a:rPr lang="en-US" sz="3000" b="1" i="1" dirty="0" smtClean="0">
                <a:solidFill>
                  <a:srgbClr val="FFFF66"/>
                </a:solidFill>
                <a:effectLst>
                  <a:outerShdw blurRad="50800" dist="38100" dir="2700000" algn="tl" rotWithShape="0">
                    <a:schemeClr val="tx1">
                      <a:alpha val="43000"/>
                    </a:schemeClr>
                  </a:outerShdw>
                </a:effectLst>
              </a:rPr>
              <a:t>41</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Peter </a:t>
            </a:r>
            <a:r>
              <a:rPr lang="en-US" sz="3000" dirty="0">
                <a:solidFill>
                  <a:srgbClr val="FFFFFF"/>
                </a:solidFill>
                <a:effectLst>
                  <a:outerShdw blurRad="50800" dist="38100" dir="2700000" algn="tl" rotWithShape="0">
                    <a:schemeClr val="tx1">
                      <a:alpha val="43000"/>
                    </a:schemeClr>
                  </a:outerShdw>
                </a:effectLst>
              </a:rPr>
              <a:t>gives witness to Cornelius</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13:29-</a:t>
            </a:r>
            <a:r>
              <a:rPr lang="en-US" sz="3000" b="1" i="1" dirty="0" smtClean="0">
                <a:solidFill>
                  <a:srgbClr val="FFFF66"/>
                </a:solidFill>
                <a:effectLst>
                  <a:outerShdw blurRad="50800" dist="38100" dir="2700000" algn="tl" rotWithShape="0">
                    <a:schemeClr val="tx1">
                      <a:alpha val="43000"/>
                    </a:schemeClr>
                  </a:outerShdw>
                </a:effectLst>
              </a:rPr>
              <a:t>39</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Paul </a:t>
            </a:r>
            <a:r>
              <a:rPr lang="en-US" sz="3000" dirty="0">
                <a:solidFill>
                  <a:srgbClr val="FFFFFF"/>
                </a:solidFill>
                <a:effectLst>
                  <a:outerShdw blurRad="50800" dist="38100" dir="2700000" algn="tl" rotWithShape="0">
                    <a:schemeClr val="tx1">
                      <a:alpha val="43000"/>
                    </a:schemeClr>
                  </a:outerShdw>
                </a:effectLst>
              </a:rPr>
              <a:t>preached as basis of salvation</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Acts 26:</a:t>
            </a:r>
            <a:r>
              <a:rPr lang="en-US" sz="3000" b="1" i="1" dirty="0" smtClean="0">
                <a:solidFill>
                  <a:srgbClr val="FFFF66"/>
                </a:solidFill>
                <a:effectLst>
                  <a:outerShdw blurRad="50800" dist="38100" dir="2700000" algn="tl" rotWithShape="0">
                    <a:schemeClr val="tx1">
                      <a:alpha val="43000"/>
                    </a:schemeClr>
                  </a:outerShdw>
                </a:effectLst>
              </a:rPr>
              <a:t>22-26</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Festus </a:t>
            </a:r>
            <a:r>
              <a:rPr lang="en-US" sz="3000" dirty="0">
                <a:solidFill>
                  <a:srgbClr val="FFFFFF"/>
                </a:solidFill>
                <a:effectLst>
                  <a:outerShdw blurRad="50800" dist="38100" dir="2700000" algn="tl" rotWithShape="0">
                    <a:schemeClr val="tx1">
                      <a:alpha val="43000"/>
                    </a:schemeClr>
                  </a:outerShdw>
                </a:effectLst>
              </a:rPr>
              <a:t>scoffed, but Paul </a:t>
            </a:r>
            <a:r>
              <a:rPr lang="en-US" sz="3000" dirty="0" smtClean="0">
                <a:solidFill>
                  <a:srgbClr val="FFFFFF"/>
                </a:solidFill>
                <a:effectLst>
                  <a:outerShdw blurRad="50800" dist="38100" dir="2700000" algn="tl" rotWithShape="0">
                    <a:schemeClr val="tx1">
                      <a:alpha val="43000"/>
                    </a:schemeClr>
                  </a:outerShdw>
                </a:effectLst>
              </a:rPr>
              <a:t>affirmed it</a:t>
            </a:r>
            <a:endParaRPr lang="en-US" sz="3000" dirty="0">
              <a:solidFill>
                <a:srgbClr val="FFFFFF"/>
              </a:solidFill>
              <a:effectLst>
                <a:outerShdw blurRad="50800" dist="38100" dir="2700000" algn="tl" rotWithShape="0">
                  <a:schemeClr val="tx1">
                    <a:alpha val="43000"/>
                  </a:schemeClr>
                </a:outerShdw>
              </a:effectLst>
            </a:endParaRP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Rom. 4:23-</a:t>
            </a:r>
            <a:r>
              <a:rPr lang="en-US" sz="3000" b="1" i="1" dirty="0" smtClean="0">
                <a:solidFill>
                  <a:srgbClr val="FFFF66"/>
                </a:solidFill>
                <a:effectLst>
                  <a:outerShdw blurRad="50800" dist="38100" dir="2700000" algn="tl" rotWithShape="0">
                    <a:schemeClr val="tx1">
                      <a:alpha val="43000"/>
                    </a:schemeClr>
                  </a:outerShdw>
                </a:effectLst>
              </a:rPr>
              <a:t>25</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Enabled </a:t>
            </a:r>
            <a:r>
              <a:rPr lang="en-US" sz="3000" dirty="0">
                <a:solidFill>
                  <a:srgbClr val="FFFFFF"/>
                </a:solidFill>
                <a:effectLst>
                  <a:outerShdw blurRad="50800" dist="38100" dir="2700000" algn="tl" rotWithShape="0">
                    <a:schemeClr val="tx1">
                      <a:alpha val="43000"/>
                    </a:schemeClr>
                  </a:outerShdw>
                </a:effectLst>
              </a:rPr>
              <a:t>forgiveness &amp; justification</a:t>
            </a:r>
          </a:p>
          <a:p>
            <a:pPr>
              <a:lnSpc>
                <a:spcPct val="92000"/>
              </a:lnSpc>
              <a:spcBef>
                <a:spcPts val="0"/>
              </a:spcBef>
              <a:spcAft>
                <a:spcPts val="600"/>
              </a:spcAft>
              <a:buClr>
                <a:schemeClr val="bg1"/>
              </a:buClr>
            </a:pPr>
            <a:r>
              <a:rPr lang="en-US" sz="3000" b="1" i="1" dirty="0">
                <a:solidFill>
                  <a:srgbClr val="FFFF66"/>
                </a:solidFill>
                <a:effectLst>
                  <a:outerShdw blurRad="50800" dist="38100" dir="2700000" algn="tl" rotWithShape="0">
                    <a:schemeClr val="tx1">
                      <a:alpha val="43000"/>
                    </a:schemeClr>
                  </a:outerShdw>
                </a:effectLst>
              </a:rPr>
              <a:t>Eph. 1:18-</a:t>
            </a:r>
            <a:r>
              <a:rPr lang="en-US" sz="3000" b="1" i="1" dirty="0" smtClean="0">
                <a:solidFill>
                  <a:srgbClr val="FFFF66"/>
                </a:solidFill>
                <a:effectLst>
                  <a:outerShdw blurRad="50800" dist="38100" dir="2700000" algn="tl" rotWithShape="0">
                    <a:schemeClr val="tx1">
                      <a:alpha val="43000"/>
                    </a:schemeClr>
                  </a:outerShdw>
                </a:effectLst>
              </a:rPr>
              <a:t>21</a:t>
            </a:r>
            <a:r>
              <a:rPr lang="en-US" sz="3000" dirty="0">
                <a:effectLst>
                  <a:outerShdw blurRad="50800" dist="38100" dir="2700000" algn="tl" rotWithShape="0">
                    <a:schemeClr val="tx1">
                      <a:alpha val="43000"/>
                    </a:schemeClr>
                  </a:outerShdw>
                </a:effectLst>
              </a:rPr>
              <a:t> </a:t>
            </a:r>
            <a:r>
              <a:rPr lang="en-US" sz="3000" dirty="0" smtClean="0">
                <a:effectLst>
                  <a:outerShdw blurRad="50800" dist="38100" dir="2700000" algn="tl" rotWithShape="0">
                    <a:schemeClr val="tx1">
                      <a:alpha val="43000"/>
                    </a:schemeClr>
                  </a:outerShdw>
                </a:effectLst>
              </a:rPr>
              <a:t> </a:t>
            </a:r>
            <a:r>
              <a:rPr lang="en-US" sz="3000" dirty="0" smtClean="0">
                <a:solidFill>
                  <a:srgbClr val="FFFFFF"/>
                </a:solidFill>
                <a:effectLst>
                  <a:outerShdw blurRad="50800" dist="38100" dir="2700000" algn="tl" rotWithShape="0">
                    <a:schemeClr val="tx1">
                      <a:alpha val="43000"/>
                    </a:schemeClr>
                  </a:outerShdw>
                </a:effectLst>
              </a:rPr>
              <a:t>Blessings </a:t>
            </a:r>
            <a:r>
              <a:rPr lang="en-US" sz="3000" dirty="0">
                <a:solidFill>
                  <a:srgbClr val="FFFFFF"/>
                </a:solidFill>
                <a:effectLst>
                  <a:outerShdw blurRad="50800" dist="38100" dir="2700000" algn="tl" rotWithShape="0">
                    <a:schemeClr val="tx1">
                      <a:alpha val="43000"/>
                    </a:schemeClr>
                  </a:outerShdw>
                </a:effectLst>
              </a:rPr>
              <a:t>to us made possible by </a:t>
            </a:r>
            <a:r>
              <a:rPr lang="en-US" sz="3000" dirty="0" smtClean="0">
                <a:solidFill>
                  <a:srgbClr val="FFFFFF"/>
                </a:solidFill>
                <a:effectLst>
                  <a:outerShdw blurRad="50800" dist="38100" dir="2700000" algn="tl" rotWithShape="0">
                    <a:schemeClr val="tx1">
                      <a:alpha val="43000"/>
                    </a:schemeClr>
                  </a:outerShdw>
                </a:effectLst>
              </a:rPr>
              <a:t>it</a:t>
            </a:r>
          </a:p>
          <a:p>
            <a:pPr>
              <a:lnSpc>
                <a:spcPct val="92000"/>
              </a:lnSpc>
              <a:spcBef>
                <a:spcPts val="0"/>
              </a:spcBef>
              <a:spcAft>
                <a:spcPts val="600"/>
              </a:spcAft>
              <a:buClr>
                <a:schemeClr val="bg1"/>
              </a:buClr>
            </a:pPr>
            <a:r>
              <a:rPr lang="en-US" sz="3000" b="1" i="1" dirty="0" smtClean="0">
                <a:solidFill>
                  <a:srgbClr val="FFFF66"/>
                </a:solidFill>
                <a:effectLst>
                  <a:outerShdw blurRad="50800" dist="38100" dir="2700000" algn="tl" rotWithShape="0">
                    <a:schemeClr val="tx1">
                      <a:alpha val="43000"/>
                    </a:schemeClr>
                  </a:outerShdw>
                </a:effectLst>
              </a:rPr>
              <a:t>Rom. 1:1-4</a:t>
            </a:r>
            <a:r>
              <a:rPr lang="en-US" sz="3000" dirty="0" smtClean="0">
                <a:solidFill>
                  <a:srgbClr val="FFFFFF"/>
                </a:solidFill>
                <a:effectLst>
                  <a:outerShdw blurRad="50800" dist="38100" dir="2700000" algn="tl" rotWithShape="0">
                    <a:schemeClr val="tx1">
                      <a:alpha val="43000"/>
                    </a:schemeClr>
                  </a:outerShdw>
                </a:effectLst>
              </a:rPr>
              <a:t>  Jesus shown Son of God with power by it</a:t>
            </a:r>
            <a:endParaRPr lang="en-US" sz="3000" dirty="0">
              <a:solidFill>
                <a:srgbClr val="FFFFFF"/>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05496549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p:cTn id="7" dur="500" fill="hold"/>
                                        <p:tgtEl>
                                          <p:spTgt spid="5427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5427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427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42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 calcmode="lin" valueType="num">
                                      <p:cBhvr>
                                        <p:cTn id="15" dur="500" fill="hold"/>
                                        <p:tgtEl>
                                          <p:spTgt spid="5427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5427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5427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427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54275">
                                            <p:txEl>
                                              <p:pRg st="2" end="2"/>
                                            </p:txEl>
                                          </p:spTgt>
                                        </p:tgtEl>
                                        <p:attrNameLst>
                                          <p:attrName>style.visibility</p:attrName>
                                        </p:attrNameLst>
                                      </p:cBhvr>
                                      <p:to>
                                        <p:strVal val="visible"/>
                                      </p:to>
                                    </p:set>
                                    <p:anim calcmode="lin" valueType="num">
                                      <p:cBhvr>
                                        <p:cTn id="23" dur="500" fill="hold"/>
                                        <p:tgtEl>
                                          <p:spTgt spid="5427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5427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5427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427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54275">
                                            <p:txEl>
                                              <p:pRg st="3" end="3"/>
                                            </p:txEl>
                                          </p:spTgt>
                                        </p:tgtEl>
                                        <p:attrNameLst>
                                          <p:attrName>style.visibility</p:attrName>
                                        </p:attrNameLst>
                                      </p:cBhvr>
                                      <p:to>
                                        <p:strVal val="visible"/>
                                      </p:to>
                                    </p:set>
                                    <p:anim calcmode="lin" valueType="num">
                                      <p:cBhvr>
                                        <p:cTn id="31" dur="500" fill="hold"/>
                                        <p:tgtEl>
                                          <p:spTgt spid="5427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5427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5427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427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54275">
                                            <p:txEl>
                                              <p:pRg st="4" end="4"/>
                                            </p:txEl>
                                          </p:spTgt>
                                        </p:tgtEl>
                                        <p:attrNameLst>
                                          <p:attrName>style.visibility</p:attrName>
                                        </p:attrNameLst>
                                      </p:cBhvr>
                                      <p:to>
                                        <p:strVal val="visible"/>
                                      </p:to>
                                    </p:set>
                                    <p:anim calcmode="lin" valueType="num">
                                      <p:cBhvr>
                                        <p:cTn id="39" dur="500" fill="hold"/>
                                        <p:tgtEl>
                                          <p:spTgt spid="5427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5427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5427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5427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54275">
                                            <p:txEl>
                                              <p:pRg st="5" end="5"/>
                                            </p:txEl>
                                          </p:spTgt>
                                        </p:tgtEl>
                                        <p:attrNameLst>
                                          <p:attrName>style.visibility</p:attrName>
                                        </p:attrNameLst>
                                      </p:cBhvr>
                                      <p:to>
                                        <p:strVal val="visible"/>
                                      </p:to>
                                    </p:set>
                                    <p:anim calcmode="lin" valueType="num">
                                      <p:cBhvr>
                                        <p:cTn id="47" dur="500" fill="hold"/>
                                        <p:tgtEl>
                                          <p:spTgt spid="5427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5427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5427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427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54275">
                                            <p:txEl>
                                              <p:pRg st="6" end="6"/>
                                            </p:txEl>
                                          </p:spTgt>
                                        </p:tgtEl>
                                        <p:attrNameLst>
                                          <p:attrName>style.visibility</p:attrName>
                                        </p:attrNameLst>
                                      </p:cBhvr>
                                      <p:to>
                                        <p:strVal val="visible"/>
                                      </p:to>
                                    </p:set>
                                    <p:anim calcmode="lin" valueType="num">
                                      <p:cBhvr>
                                        <p:cTn id="55" dur="500" fill="hold"/>
                                        <p:tgtEl>
                                          <p:spTgt spid="5427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5427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5427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5427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54275">
                                            <p:txEl>
                                              <p:pRg st="7" end="7"/>
                                            </p:txEl>
                                          </p:spTgt>
                                        </p:tgtEl>
                                        <p:attrNameLst>
                                          <p:attrName>style.visibility</p:attrName>
                                        </p:attrNameLst>
                                      </p:cBhvr>
                                      <p:to>
                                        <p:strVal val="visible"/>
                                      </p:to>
                                    </p:set>
                                    <p:anim calcmode="lin" valueType="num">
                                      <p:cBhvr>
                                        <p:cTn id="63" dur="500" fill="hold"/>
                                        <p:tgtEl>
                                          <p:spTgt spid="5427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5427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5427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5427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54275">
                                            <p:txEl>
                                              <p:pRg st="8" end="8"/>
                                            </p:txEl>
                                          </p:spTgt>
                                        </p:tgtEl>
                                        <p:attrNameLst>
                                          <p:attrName>style.visibility</p:attrName>
                                        </p:attrNameLst>
                                      </p:cBhvr>
                                      <p:to>
                                        <p:strVal val="visible"/>
                                      </p:to>
                                    </p:set>
                                    <p:anim calcmode="lin" valueType="num">
                                      <p:cBhvr>
                                        <p:cTn id="71" dur="500" fill="hold"/>
                                        <p:tgtEl>
                                          <p:spTgt spid="54275">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54275">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5427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5427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54275">
                                            <p:txEl>
                                              <p:pRg st="9" end="9"/>
                                            </p:txEl>
                                          </p:spTgt>
                                        </p:tgtEl>
                                        <p:attrNameLst>
                                          <p:attrName>style.visibility</p:attrName>
                                        </p:attrNameLst>
                                      </p:cBhvr>
                                      <p:to>
                                        <p:strVal val="visible"/>
                                      </p:to>
                                    </p:set>
                                    <p:anim calcmode="lin" valueType="num">
                                      <p:cBhvr>
                                        <p:cTn id="79" dur="500" fill="hold"/>
                                        <p:tgtEl>
                                          <p:spTgt spid="54275">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54275">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54275">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54275">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54275">
                                            <p:txEl>
                                              <p:pRg st="10" end="10"/>
                                            </p:txEl>
                                          </p:spTgt>
                                        </p:tgtEl>
                                        <p:attrNameLst>
                                          <p:attrName>style.visibility</p:attrName>
                                        </p:attrNameLst>
                                      </p:cBhvr>
                                      <p:to>
                                        <p:strVal val="visible"/>
                                      </p:to>
                                    </p:set>
                                    <p:anim calcmode="lin" valueType="num">
                                      <p:cBhvr>
                                        <p:cTn id="87" dur="500" fill="hold"/>
                                        <p:tgtEl>
                                          <p:spTgt spid="54275">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54275">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54275">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54275">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grpId="0" nodeType="clickEffect">
                                  <p:stCondLst>
                                    <p:cond delay="0"/>
                                  </p:stCondLst>
                                  <p:childTnLst>
                                    <p:set>
                                      <p:cBhvr>
                                        <p:cTn id="94" dur="1" fill="hold">
                                          <p:stCondLst>
                                            <p:cond delay="0"/>
                                          </p:stCondLst>
                                        </p:cTn>
                                        <p:tgtEl>
                                          <p:spTgt spid="54275">
                                            <p:txEl>
                                              <p:pRg st="11" end="11"/>
                                            </p:txEl>
                                          </p:spTgt>
                                        </p:tgtEl>
                                        <p:attrNameLst>
                                          <p:attrName>style.visibility</p:attrName>
                                        </p:attrNameLst>
                                      </p:cBhvr>
                                      <p:to>
                                        <p:strVal val="visible"/>
                                      </p:to>
                                    </p:set>
                                    <p:anim calcmode="lin" valueType="num">
                                      <p:cBhvr>
                                        <p:cTn id="95" dur="500" fill="hold"/>
                                        <p:tgtEl>
                                          <p:spTgt spid="54275">
                                            <p:txEl>
                                              <p:pRg st="11" end="11"/>
                                            </p:txEl>
                                          </p:spTgt>
                                        </p:tgtEl>
                                        <p:attrNameLst>
                                          <p:attrName>ppt_x</p:attrName>
                                        </p:attrNameLst>
                                      </p:cBhvr>
                                      <p:tavLst>
                                        <p:tav tm="0">
                                          <p:val>
                                            <p:strVal val="#ppt_x-#ppt_w/2"/>
                                          </p:val>
                                        </p:tav>
                                        <p:tav tm="100000">
                                          <p:val>
                                            <p:strVal val="#ppt_x"/>
                                          </p:val>
                                        </p:tav>
                                      </p:tavLst>
                                    </p:anim>
                                    <p:anim calcmode="lin" valueType="num">
                                      <p:cBhvr>
                                        <p:cTn id="96" dur="500" fill="hold"/>
                                        <p:tgtEl>
                                          <p:spTgt spid="54275">
                                            <p:txEl>
                                              <p:pRg st="11" end="11"/>
                                            </p:txEl>
                                          </p:spTgt>
                                        </p:tgtEl>
                                        <p:attrNameLst>
                                          <p:attrName>ppt_y</p:attrName>
                                        </p:attrNameLst>
                                      </p:cBhvr>
                                      <p:tavLst>
                                        <p:tav tm="0">
                                          <p:val>
                                            <p:strVal val="#ppt_y"/>
                                          </p:val>
                                        </p:tav>
                                        <p:tav tm="100000">
                                          <p:val>
                                            <p:strVal val="#ppt_y"/>
                                          </p:val>
                                        </p:tav>
                                      </p:tavLst>
                                    </p:anim>
                                    <p:anim calcmode="lin" valueType="num">
                                      <p:cBhvr>
                                        <p:cTn id="97" dur="500" fill="hold"/>
                                        <p:tgtEl>
                                          <p:spTgt spid="54275">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54275">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838200"/>
          </a:xfrm>
          <a:effectLst/>
        </p:spPr>
        <p:txBody>
          <a:bodyPr>
            <a:normAutofit/>
          </a:bodyPr>
          <a:lstStyle/>
          <a:p>
            <a:r>
              <a:rPr lang="en-US" sz="4300" b="1" dirty="0">
                <a:solidFill>
                  <a:srgbClr val="FFFF00"/>
                </a:solidFill>
                <a:effectLst>
                  <a:outerShdw blurRad="50800" dist="38100" dir="2700000" algn="tl" rotWithShape="0">
                    <a:schemeClr val="tx1">
                      <a:alpha val="43000"/>
                    </a:schemeClr>
                  </a:outerShdw>
                </a:effectLst>
              </a:rPr>
              <a:t>Bible Presents </a:t>
            </a:r>
            <a:r>
              <a:rPr lang="en-US" sz="4300" b="1" dirty="0" smtClean="0">
                <a:solidFill>
                  <a:srgbClr val="FFFF00"/>
                </a:solidFill>
                <a:effectLst>
                  <a:outerShdw blurRad="50800" dist="38100" dir="2700000" algn="tl" rotWithShape="0">
                    <a:schemeClr val="tx1">
                      <a:alpha val="43000"/>
                    </a:schemeClr>
                  </a:outerShdw>
                </a:effectLst>
              </a:rPr>
              <a:t>Resurrection</a:t>
            </a:r>
            <a:r>
              <a:rPr lang="en-US" sz="4300" b="1" dirty="0">
                <a:solidFill>
                  <a:srgbClr val="FFFF00"/>
                </a:solidFill>
                <a:effectLst>
                  <a:outerShdw blurRad="50800" dist="38100" dir="2700000" algn="tl" rotWithShape="0">
                    <a:schemeClr val="tx1">
                      <a:alpha val="43000"/>
                    </a:schemeClr>
                  </a:outerShdw>
                </a:effectLst>
              </a:rPr>
              <a:t> </a:t>
            </a:r>
            <a:r>
              <a:rPr lang="en-US" sz="4300" b="1" dirty="0" smtClean="0">
                <a:solidFill>
                  <a:srgbClr val="FFFF00"/>
                </a:solidFill>
                <a:effectLst>
                  <a:outerShdw blurRad="50800" dist="38100" dir="2700000" algn="tl" rotWithShape="0">
                    <a:schemeClr val="tx1">
                      <a:alpha val="43000"/>
                    </a:schemeClr>
                  </a:outerShdw>
                </a:effectLst>
              </a:rPr>
              <a:t>of Jesus...</a:t>
            </a:r>
            <a:endParaRPr lang="en-US" sz="4300" b="1" dirty="0">
              <a:solidFill>
                <a:srgbClr val="FFFF00"/>
              </a:solidFill>
              <a:effectLst>
                <a:outerShdw blurRad="50800" dist="38100" dir="2700000" algn="tl" rotWithShape="0">
                  <a:schemeClr val="tx1">
                    <a:alpha val="43000"/>
                  </a:schemeClr>
                </a:outerShdw>
              </a:effectLst>
            </a:endParaRPr>
          </a:p>
        </p:txBody>
      </p:sp>
      <p:sp>
        <p:nvSpPr>
          <p:cNvPr id="48131" name="Rectangle 3"/>
          <p:cNvSpPr>
            <a:spLocks noGrp="1" noChangeArrowheads="1"/>
          </p:cNvSpPr>
          <p:nvPr>
            <p:ph type="body" idx="1"/>
          </p:nvPr>
        </p:nvSpPr>
        <p:spPr>
          <a:xfrm>
            <a:off x="152400" y="762000"/>
            <a:ext cx="8991600" cy="6096000"/>
          </a:xfrm>
        </p:spPr>
        <p:txBody>
          <a:bodyPr>
            <a:noAutofit/>
          </a:bodyPr>
          <a:lstStyle/>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rgbClr val="FFFF00"/>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witnessed by vast number</a:t>
            </a:r>
          </a:p>
          <a:p>
            <a:pPr lvl="1">
              <a:lnSpc>
                <a:spcPct val="92000"/>
              </a:lnSpc>
              <a:spcBef>
                <a:spcPts val="0"/>
              </a:spcBef>
              <a:spcAft>
                <a:spcPts val="600"/>
              </a:spcAft>
              <a:buClr>
                <a:srgbClr val="66FFFF"/>
              </a:buClr>
              <a:buFont typeface="Wingdings" pitchFamily="2" charset="2"/>
              <a:buChar char="w"/>
            </a:pPr>
            <a:r>
              <a:rPr lang="en-US" dirty="0">
                <a:solidFill>
                  <a:srgbClr val="FFFF66"/>
                </a:solidFill>
                <a:effectLst>
                  <a:outerShdw blurRad="50800" dist="38100" dir="2700000" algn="tl" rotWithShape="0">
                    <a:schemeClr val="tx1">
                      <a:alpha val="43000"/>
                    </a:schemeClr>
                  </a:outerShdw>
                </a:effectLst>
              </a:rPr>
              <a:t>Claim made while </a:t>
            </a:r>
            <a:r>
              <a:rPr lang="en-US" dirty="0" smtClean="0">
                <a:solidFill>
                  <a:srgbClr val="FFFF66"/>
                </a:solidFill>
                <a:effectLst>
                  <a:outerShdw blurRad="50800" dist="38100" dir="2700000" algn="tl" rotWithShape="0">
                    <a:schemeClr val="tx1">
                      <a:alpha val="43000"/>
                    </a:schemeClr>
                  </a:outerShdw>
                </a:effectLst>
              </a:rPr>
              <a:t>most were </a:t>
            </a:r>
            <a:r>
              <a:rPr lang="en-US" dirty="0">
                <a:solidFill>
                  <a:srgbClr val="FFFF66"/>
                </a:solidFill>
                <a:effectLst>
                  <a:outerShdw blurRad="50800" dist="38100" dir="2700000" algn="tl" rotWithShape="0">
                    <a:schemeClr val="tx1">
                      <a:alpha val="43000"/>
                    </a:schemeClr>
                  </a:outerShdw>
                </a:effectLst>
              </a:rPr>
              <a:t>still </a:t>
            </a:r>
            <a:r>
              <a:rPr lang="en-US" dirty="0" smtClean="0">
                <a:solidFill>
                  <a:srgbClr val="FFFF66"/>
                </a:solidFill>
                <a:effectLst>
                  <a:outerShdw blurRad="50800" dist="38100" dir="2700000" algn="tl" rotWithShape="0">
                    <a:schemeClr val="tx1">
                      <a:alpha val="43000"/>
                    </a:schemeClr>
                  </a:outerShdw>
                </a:effectLst>
              </a:rPr>
              <a:t>alive </a:t>
            </a:r>
            <a:r>
              <a:rPr lang="en-US" dirty="0">
                <a:solidFill>
                  <a:srgbClr val="FFFF66"/>
                </a:solidFill>
                <a:effectLst>
                  <a:outerShdw blurRad="50800" dist="38100" dir="2700000" algn="tl" rotWithShape="0">
                    <a:schemeClr val="tx1">
                      <a:alpha val="43000"/>
                    </a:schemeClr>
                  </a:outerShdw>
                </a:effectLst>
              </a:rPr>
              <a:t>to verify</a:t>
            </a:r>
          </a:p>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chemeClr val="bg1"/>
                </a:solidFill>
                <a:effectLst>
                  <a:outerShdw blurRad="50800" dist="38100" dir="2700000" algn="tl" rotWithShape="0">
                    <a:schemeClr val="tx1">
                      <a:alpha val="43000"/>
                    </a:schemeClr>
                  </a:outerShdw>
                </a:effectLst>
              </a:rPr>
              <a:t> publicly stated amidst enemies</a:t>
            </a:r>
          </a:p>
          <a:p>
            <a:pPr lvl="1">
              <a:lnSpc>
                <a:spcPct val="92000"/>
              </a:lnSpc>
              <a:spcBef>
                <a:spcPts val="0"/>
              </a:spcBef>
              <a:spcAft>
                <a:spcPts val="600"/>
              </a:spcAft>
              <a:buClr>
                <a:srgbClr val="66FFFF"/>
              </a:buClr>
              <a:buFont typeface="Wingdings" pitchFamily="2" charset="2"/>
              <a:buChar char="w"/>
            </a:pPr>
            <a:r>
              <a:rPr lang="en-US" dirty="0">
                <a:solidFill>
                  <a:srgbClr val="FFFF66"/>
                </a:solidFill>
                <a:effectLst>
                  <a:outerShdw blurRad="50800" dist="38100" dir="2700000" algn="tl" rotWithShape="0">
                    <a:schemeClr val="tx1">
                      <a:alpha val="43000"/>
                    </a:schemeClr>
                  </a:outerShdw>
                </a:effectLst>
              </a:rPr>
              <a:t>Yet, not a single enemy could refute the fact</a:t>
            </a:r>
          </a:p>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chemeClr val="bg1"/>
                </a:solidFill>
                <a:effectLst>
                  <a:outerShdw blurRad="50800" dist="38100" dir="2700000" algn="tl" rotWithShape="0">
                    <a:schemeClr val="tx1">
                      <a:alpha val="43000"/>
                    </a:schemeClr>
                  </a:outerShdw>
                </a:effectLst>
              </a:rPr>
              <a:t> challenging all to examine evidence</a:t>
            </a:r>
          </a:p>
          <a:p>
            <a:pPr lvl="1">
              <a:lnSpc>
                <a:spcPct val="92000"/>
              </a:lnSpc>
              <a:spcBef>
                <a:spcPts val="0"/>
              </a:spcBef>
              <a:spcAft>
                <a:spcPts val="600"/>
              </a:spcAft>
              <a:buClr>
                <a:srgbClr val="66FFFF"/>
              </a:buClr>
              <a:buFont typeface="Wingdings" pitchFamily="2" charset="2"/>
              <a:buChar char="w"/>
            </a:pPr>
            <a:r>
              <a:rPr lang="en-US" dirty="0">
                <a:solidFill>
                  <a:srgbClr val="FFFF66"/>
                </a:solidFill>
                <a:effectLst>
                  <a:outerShdw blurRad="50800" dist="38100" dir="2700000" algn="tl" rotWithShape="0">
                    <a:schemeClr val="tx1">
                      <a:alpha val="43000"/>
                    </a:schemeClr>
                  </a:outerShdw>
                </a:effectLst>
              </a:rPr>
              <a:t>Missing body could be explained, </a:t>
            </a:r>
            <a:r>
              <a:rPr lang="en-US" dirty="0" smtClean="0">
                <a:solidFill>
                  <a:srgbClr val="FFFF66"/>
                </a:solidFill>
                <a:effectLst>
                  <a:outerShdw blurRad="50800" dist="38100" dir="2700000" algn="tl" rotWithShape="0">
                    <a:schemeClr val="tx1">
                      <a:alpha val="43000"/>
                    </a:schemeClr>
                  </a:outerShdw>
                </a:effectLst>
              </a:rPr>
              <a:t>but not the </a:t>
            </a:r>
            <a:r>
              <a:rPr lang="en-US" dirty="0">
                <a:solidFill>
                  <a:srgbClr val="FFFF66"/>
                </a:solidFill>
                <a:effectLst>
                  <a:outerShdw blurRad="50800" dist="38100" dir="2700000" algn="tl" rotWithShape="0">
                    <a:schemeClr val="tx1">
                      <a:alpha val="43000"/>
                    </a:schemeClr>
                  </a:outerShdw>
                </a:effectLst>
              </a:rPr>
              <a:t>risen one</a:t>
            </a:r>
          </a:p>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chemeClr val="bg1"/>
                </a:solidFill>
                <a:effectLst>
                  <a:outerShdw blurRad="50800" dist="38100" dir="2700000" algn="tl" rotWithShape="0">
                    <a:schemeClr val="tx1">
                      <a:alpha val="43000"/>
                    </a:schemeClr>
                  </a:outerShdw>
                </a:effectLst>
              </a:rPr>
              <a:t> that changed the lives of witnesses</a:t>
            </a:r>
          </a:p>
          <a:p>
            <a:pPr lvl="1">
              <a:lnSpc>
                <a:spcPct val="92000"/>
              </a:lnSpc>
              <a:spcBef>
                <a:spcPts val="0"/>
              </a:spcBef>
              <a:spcAft>
                <a:spcPts val="600"/>
              </a:spcAft>
              <a:buClr>
                <a:srgbClr val="66FFFF"/>
              </a:buClr>
              <a:buFont typeface="Wingdings" pitchFamily="2" charset="2"/>
              <a:buChar char="w"/>
            </a:pPr>
            <a:r>
              <a:rPr lang="en-US" dirty="0" smtClean="0">
                <a:solidFill>
                  <a:srgbClr val="FFFF66"/>
                </a:solidFill>
                <a:effectLst>
                  <a:outerShdw blurRad="50800" dist="38100" dir="2700000" algn="tl" rotWithShape="0">
                    <a:schemeClr val="tx1">
                      <a:alpha val="43000"/>
                    </a:schemeClr>
                  </a:outerShdw>
                </a:effectLst>
              </a:rPr>
              <a:t>Saul of Tarsus left privilege to suffer </a:t>
            </a:r>
            <a:r>
              <a:rPr lang="en-US" dirty="0">
                <a:solidFill>
                  <a:srgbClr val="FFFF66"/>
                </a:solidFill>
                <a:effectLst>
                  <a:outerShdw blurRad="50800" dist="38100" dir="2700000" algn="tl" rotWithShape="0">
                    <a:schemeClr val="tx1">
                      <a:alpha val="43000"/>
                    </a:schemeClr>
                  </a:outerShdw>
                </a:effectLst>
              </a:rPr>
              <a:t>as </a:t>
            </a:r>
            <a:r>
              <a:rPr lang="en-US" dirty="0" smtClean="0">
                <a:solidFill>
                  <a:srgbClr val="FFFF66"/>
                </a:solidFill>
                <a:effectLst>
                  <a:outerShdw blurRad="50800" dist="38100" dir="2700000" algn="tl" rotWithShape="0">
                    <a:schemeClr val="tx1">
                      <a:alpha val="43000"/>
                    </a:schemeClr>
                  </a:outerShdw>
                </a:effectLst>
              </a:rPr>
              <a:t>witness</a:t>
            </a:r>
            <a:endParaRPr lang="en-US" dirty="0">
              <a:solidFill>
                <a:srgbClr val="FFFF66"/>
              </a:solidFill>
              <a:effectLst>
                <a:outerShdw blurRad="50800" dist="38100" dir="2700000" algn="tl" rotWithShape="0">
                  <a:schemeClr val="tx1">
                    <a:alpha val="43000"/>
                  </a:schemeClr>
                </a:outerShdw>
              </a:effectLst>
            </a:endParaRPr>
          </a:p>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chemeClr val="bg1"/>
                </a:solidFill>
                <a:effectLst>
                  <a:outerShdw blurRad="50800" dist="38100" dir="2700000" algn="tl" rotWithShape="0">
                    <a:schemeClr val="tx1">
                      <a:alpha val="43000"/>
                    </a:schemeClr>
                  </a:outerShdw>
                </a:effectLst>
              </a:rPr>
              <a:t> not denied even at cost of life</a:t>
            </a:r>
          </a:p>
          <a:p>
            <a:pPr lvl="1">
              <a:lnSpc>
                <a:spcPct val="92000"/>
              </a:lnSpc>
              <a:spcBef>
                <a:spcPts val="0"/>
              </a:spcBef>
              <a:spcAft>
                <a:spcPts val="600"/>
              </a:spcAft>
              <a:buClr>
                <a:srgbClr val="66FFFF"/>
              </a:buClr>
              <a:buFont typeface="Wingdings" pitchFamily="2" charset="2"/>
              <a:buChar char="w"/>
            </a:pPr>
            <a:r>
              <a:rPr lang="en-US" dirty="0" smtClean="0">
                <a:solidFill>
                  <a:srgbClr val="FFFF66"/>
                </a:solidFill>
                <a:effectLst>
                  <a:outerShdw blurRad="50800" dist="38100" dir="2700000" algn="tl" rotWithShape="0">
                    <a:schemeClr val="tx1">
                      <a:alpha val="43000"/>
                    </a:schemeClr>
                  </a:outerShdw>
                </a:effectLst>
              </a:rPr>
              <a:t>Peter, James… </a:t>
            </a:r>
            <a:r>
              <a:rPr lang="en-US" dirty="0">
                <a:solidFill>
                  <a:srgbClr val="FFFF66"/>
                </a:solidFill>
                <a:effectLst>
                  <a:outerShdw blurRad="50800" dist="38100" dir="2700000" algn="tl" rotWithShape="0">
                    <a:schemeClr val="tx1">
                      <a:alpha val="43000"/>
                    </a:schemeClr>
                  </a:outerShdw>
                </a:effectLst>
              </a:rPr>
              <a:t>suffered </a:t>
            </a:r>
            <a:r>
              <a:rPr lang="en-US" dirty="0" smtClean="0">
                <a:solidFill>
                  <a:srgbClr val="FFFF66"/>
                </a:solidFill>
                <a:effectLst>
                  <a:outerShdw blurRad="50800" dist="38100" dir="2700000" algn="tl" rotWithShape="0">
                    <a:schemeClr val="tx1">
                      <a:alpha val="43000"/>
                    </a:schemeClr>
                  </a:outerShdw>
                </a:effectLst>
              </a:rPr>
              <a:t>death as result, </a:t>
            </a:r>
            <a:r>
              <a:rPr lang="en-US" dirty="0" smtClean="0">
                <a:solidFill>
                  <a:srgbClr val="FFFF66"/>
                </a:solidFill>
                <a:effectLst>
                  <a:outerShdw blurRad="50800" dist="38100" dir="2700000" algn="tl" rotWithShape="0">
                    <a:schemeClr val="tx1">
                      <a:alpha val="43000"/>
                    </a:schemeClr>
                  </a:outerShdw>
                </a:effectLst>
              </a:rPr>
              <a:t>but did not </a:t>
            </a:r>
            <a:r>
              <a:rPr lang="en-US" dirty="0">
                <a:solidFill>
                  <a:srgbClr val="FFFF66"/>
                </a:solidFill>
                <a:effectLst>
                  <a:outerShdw blurRad="50800" dist="38100" dir="2700000" algn="tl" rotWithShape="0">
                    <a:schemeClr val="tx1">
                      <a:alpha val="43000"/>
                    </a:schemeClr>
                  </a:outerShdw>
                </a:effectLst>
              </a:rPr>
              <a:t>deny</a:t>
            </a:r>
          </a:p>
          <a:p>
            <a:pPr>
              <a:lnSpc>
                <a:spcPct val="92000"/>
              </a:lnSpc>
              <a:spcBef>
                <a:spcPts val="0"/>
              </a:spcBef>
              <a:spcAft>
                <a:spcPts val="600"/>
              </a:spcAft>
              <a:buClr>
                <a:schemeClr val="bg1"/>
              </a:buClr>
            </a:pPr>
            <a:r>
              <a:rPr lang="en-US" b="1" dirty="0">
                <a:solidFill>
                  <a:srgbClr val="66FFFF"/>
                </a:solidFill>
                <a:effectLst>
                  <a:outerShdw blurRad="50800" dist="38100" dir="2700000" algn="tl" rotWithShape="0">
                    <a:schemeClr val="tx1">
                      <a:alpha val="43000"/>
                    </a:schemeClr>
                  </a:outerShdw>
                </a:effectLst>
              </a:rPr>
              <a:t>As fact</a:t>
            </a:r>
            <a:r>
              <a:rPr lang="en-US" dirty="0">
                <a:solidFill>
                  <a:schemeClr val="bg1"/>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that changed the world despite opposition</a:t>
            </a:r>
            <a:endParaRPr lang="en-US" dirty="0">
              <a:solidFill>
                <a:schemeClr val="bg1"/>
              </a:solidFill>
              <a:effectLst>
                <a:outerShdw blurRad="50800" dist="38100" dir="2700000" algn="tl" rotWithShape="0">
                  <a:schemeClr val="tx1">
                    <a:alpha val="43000"/>
                  </a:schemeClr>
                </a:outerShdw>
              </a:effectLst>
            </a:endParaRPr>
          </a:p>
          <a:p>
            <a:pPr lvl="1">
              <a:lnSpc>
                <a:spcPct val="92000"/>
              </a:lnSpc>
              <a:spcBef>
                <a:spcPts val="0"/>
              </a:spcBef>
              <a:spcAft>
                <a:spcPts val="600"/>
              </a:spcAft>
              <a:buClr>
                <a:srgbClr val="66FFFF"/>
              </a:buClr>
              <a:buFont typeface="Wingdings" pitchFamily="2" charset="2"/>
              <a:buChar char="w"/>
            </a:pPr>
            <a:r>
              <a:rPr lang="en-US" dirty="0" smtClean="0">
                <a:solidFill>
                  <a:srgbClr val="FFFF66"/>
                </a:solidFill>
                <a:effectLst>
                  <a:outerShdw blurRad="50800" dist="38100" dir="2700000" algn="tl" rotWithShape="0">
                    <a:schemeClr val="tx1">
                      <a:alpha val="43000"/>
                    </a:schemeClr>
                  </a:outerShdw>
                </a:effectLst>
              </a:rPr>
              <a:t>Civil powers were all against it, but could not defeat it</a:t>
            </a:r>
            <a:endParaRPr lang="en-US" dirty="0">
              <a:solidFill>
                <a:srgbClr val="FFFF66"/>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84007099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813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81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8131">
                                            <p:txEl>
                                              <p:pRg st="1" end="1"/>
                                            </p:txEl>
                                          </p:spTgt>
                                        </p:tgtEl>
                                        <p:attrNameLst>
                                          <p:attrName>style.visibility</p:attrName>
                                        </p:attrNameLst>
                                      </p:cBhvr>
                                      <p:to>
                                        <p:strVal val="visible"/>
                                      </p:to>
                                    </p:set>
                                    <p:anim calcmode="lin" valueType="num">
                                      <p:cBhvr>
                                        <p:cTn id="15" dur="500" fill="hold"/>
                                        <p:tgtEl>
                                          <p:spTgt spid="4813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813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81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8131">
                                            <p:txEl>
                                              <p:pRg st="2" end="2"/>
                                            </p:txEl>
                                          </p:spTgt>
                                        </p:tgtEl>
                                        <p:attrNameLst>
                                          <p:attrName>style.visibility</p:attrName>
                                        </p:attrNameLst>
                                      </p:cBhvr>
                                      <p:to>
                                        <p:strVal val="visible"/>
                                      </p:to>
                                    </p:set>
                                    <p:anim calcmode="lin" valueType="num">
                                      <p:cBhvr>
                                        <p:cTn id="23" dur="500" fill="hold"/>
                                        <p:tgtEl>
                                          <p:spTgt spid="4813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813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8131">
                                            <p:txEl>
                                              <p:pRg st="3" end="3"/>
                                            </p:txEl>
                                          </p:spTgt>
                                        </p:tgtEl>
                                        <p:attrNameLst>
                                          <p:attrName>style.visibility</p:attrName>
                                        </p:attrNameLst>
                                      </p:cBhvr>
                                      <p:to>
                                        <p:strVal val="visible"/>
                                      </p:to>
                                    </p:set>
                                    <p:anim calcmode="lin" valueType="num">
                                      <p:cBhvr>
                                        <p:cTn id="31" dur="500" fill="hold"/>
                                        <p:tgtEl>
                                          <p:spTgt spid="4813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813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81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8131">
                                            <p:txEl>
                                              <p:pRg st="4" end="4"/>
                                            </p:txEl>
                                          </p:spTgt>
                                        </p:tgtEl>
                                        <p:attrNameLst>
                                          <p:attrName>style.visibility</p:attrName>
                                        </p:attrNameLst>
                                      </p:cBhvr>
                                      <p:to>
                                        <p:strVal val="visible"/>
                                      </p:to>
                                    </p:set>
                                    <p:anim calcmode="lin" valueType="num">
                                      <p:cBhvr>
                                        <p:cTn id="39" dur="500" fill="hold"/>
                                        <p:tgtEl>
                                          <p:spTgt spid="4813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813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81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8131">
                                            <p:txEl>
                                              <p:pRg st="5" end="5"/>
                                            </p:txEl>
                                          </p:spTgt>
                                        </p:tgtEl>
                                        <p:attrNameLst>
                                          <p:attrName>style.visibility</p:attrName>
                                        </p:attrNameLst>
                                      </p:cBhvr>
                                      <p:to>
                                        <p:strVal val="visible"/>
                                      </p:to>
                                    </p:set>
                                    <p:anim calcmode="lin" valueType="num">
                                      <p:cBhvr>
                                        <p:cTn id="47" dur="500" fill="hold"/>
                                        <p:tgtEl>
                                          <p:spTgt spid="4813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4813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813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48131">
                                            <p:txEl>
                                              <p:pRg st="6" end="6"/>
                                            </p:txEl>
                                          </p:spTgt>
                                        </p:tgtEl>
                                        <p:attrNameLst>
                                          <p:attrName>style.visibility</p:attrName>
                                        </p:attrNameLst>
                                      </p:cBhvr>
                                      <p:to>
                                        <p:strVal val="visible"/>
                                      </p:to>
                                    </p:set>
                                    <p:anim calcmode="lin" valueType="num">
                                      <p:cBhvr>
                                        <p:cTn id="55" dur="500" fill="hold"/>
                                        <p:tgtEl>
                                          <p:spTgt spid="4813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4813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4813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4813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48131">
                                            <p:txEl>
                                              <p:pRg st="7" end="7"/>
                                            </p:txEl>
                                          </p:spTgt>
                                        </p:tgtEl>
                                        <p:attrNameLst>
                                          <p:attrName>style.visibility</p:attrName>
                                        </p:attrNameLst>
                                      </p:cBhvr>
                                      <p:to>
                                        <p:strVal val="visible"/>
                                      </p:to>
                                    </p:set>
                                    <p:anim calcmode="lin" valueType="num">
                                      <p:cBhvr>
                                        <p:cTn id="63" dur="500" fill="hold"/>
                                        <p:tgtEl>
                                          <p:spTgt spid="4813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4813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4813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4813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48131">
                                            <p:txEl>
                                              <p:pRg st="8" end="8"/>
                                            </p:txEl>
                                          </p:spTgt>
                                        </p:tgtEl>
                                        <p:attrNameLst>
                                          <p:attrName>style.visibility</p:attrName>
                                        </p:attrNameLst>
                                      </p:cBhvr>
                                      <p:to>
                                        <p:strVal val="visible"/>
                                      </p:to>
                                    </p:set>
                                    <p:anim calcmode="lin" valueType="num">
                                      <p:cBhvr>
                                        <p:cTn id="71" dur="500" fill="hold"/>
                                        <p:tgtEl>
                                          <p:spTgt spid="48131">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48131">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48131">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4813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48131">
                                            <p:txEl>
                                              <p:pRg st="9" end="9"/>
                                            </p:txEl>
                                          </p:spTgt>
                                        </p:tgtEl>
                                        <p:attrNameLst>
                                          <p:attrName>style.visibility</p:attrName>
                                        </p:attrNameLst>
                                      </p:cBhvr>
                                      <p:to>
                                        <p:strVal val="visible"/>
                                      </p:to>
                                    </p:set>
                                    <p:anim calcmode="lin" valueType="num">
                                      <p:cBhvr>
                                        <p:cTn id="79" dur="500" fill="hold"/>
                                        <p:tgtEl>
                                          <p:spTgt spid="48131">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48131">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48131">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48131">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48131">
                                            <p:txEl>
                                              <p:pRg st="10" end="10"/>
                                            </p:txEl>
                                          </p:spTgt>
                                        </p:tgtEl>
                                        <p:attrNameLst>
                                          <p:attrName>style.visibility</p:attrName>
                                        </p:attrNameLst>
                                      </p:cBhvr>
                                      <p:to>
                                        <p:strVal val="visible"/>
                                      </p:to>
                                    </p:set>
                                    <p:anim calcmode="lin" valueType="num">
                                      <p:cBhvr>
                                        <p:cTn id="87" dur="500" fill="hold"/>
                                        <p:tgtEl>
                                          <p:spTgt spid="48131">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48131">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48131">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48131">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grpId="0" nodeType="clickEffect">
                                  <p:stCondLst>
                                    <p:cond delay="0"/>
                                  </p:stCondLst>
                                  <p:childTnLst>
                                    <p:set>
                                      <p:cBhvr>
                                        <p:cTn id="94" dur="1" fill="hold">
                                          <p:stCondLst>
                                            <p:cond delay="0"/>
                                          </p:stCondLst>
                                        </p:cTn>
                                        <p:tgtEl>
                                          <p:spTgt spid="48131">
                                            <p:txEl>
                                              <p:pRg st="11" end="11"/>
                                            </p:txEl>
                                          </p:spTgt>
                                        </p:tgtEl>
                                        <p:attrNameLst>
                                          <p:attrName>style.visibility</p:attrName>
                                        </p:attrNameLst>
                                      </p:cBhvr>
                                      <p:to>
                                        <p:strVal val="visible"/>
                                      </p:to>
                                    </p:set>
                                    <p:anim calcmode="lin" valueType="num">
                                      <p:cBhvr>
                                        <p:cTn id="95" dur="500" fill="hold"/>
                                        <p:tgtEl>
                                          <p:spTgt spid="48131">
                                            <p:txEl>
                                              <p:pRg st="11" end="11"/>
                                            </p:txEl>
                                          </p:spTgt>
                                        </p:tgtEl>
                                        <p:attrNameLst>
                                          <p:attrName>ppt_x</p:attrName>
                                        </p:attrNameLst>
                                      </p:cBhvr>
                                      <p:tavLst>
                                        <p:tav tm="0">
                                          <p:val>
                                            <p:strVal val="#ppt_x-#ppt_w/2"/>
                                          </p:val>
                                        </p:tav>
                                        <p:tav tm="100000">
                                          <p:val>
                                            <p:strVal val="#ppt_x"/>
                                          </p:val>
                                        </p:tav>
                                      </p:tavLst>
                                    </p:anim>
                                    <p:anim calcmode="lin" valueType="num">
                                      <p:cBhvr>
                                        <p:cTn id="96" dur="500" fill="hold"/>
                                        <p:tgtEl>
                                          <p:spTgt spid="48131">
                                            <p:txEl>
                                              <p:pRg st="11" end="11"/>
                                            </p:txEl>
                                          </p:spTgt>
                                        </p:tgtEl>
                                        <p:attrNameLst>
                                          <p:attrName>ppt_y</p:attrName>
                                        </p:attrNameLst>
                                      </p:cBhvr>
                                      <p:tavLst>
                                        <p:tav tm="0">
                                          <p:val>
                                            <p:strVal val="#ppt_y"/>
                                          </p:val>
                                        </p:tav>
                                        <p:tav tm="100000">
                                          <p:val>
                                            <p:strVal val="#ppt_y"/>
                                          </p:val>
                                        </p:tav>
                                      </p:tavLst>
                                    </p:anim>
                                    <p:anim calcmode="lin" valueType="num">
                                      <p:cBhvr>
                                        <p:cTn id="97" dur="500" fill="hold"/>
                                        <p:tgtEl>
                                          <p:spTgt spid="48131">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48131">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09600"/>
          </a:xfrm>
        </p:spPr>
        <p:txBody>
          <a:bodyPr>
            <a:normAutofit fontScale="90000"/>
          </a:bodyPr>
          <a:lstStyle/>
          <a:p>
            <a:r>
              <a:rPr lang="en-US" sz="4000" b="1" dirty="0" smtClean="0">
                <a:solidFill>
                  <a:srgbClr val="FFFF00"/>
                </a:solidFill>
                <a:effectLst>
                  <a:outerShdw blurRad="50800" dist="38100" dir="2700000" algn="tl" rotWithShape="0">
                    <a:schemeClr val="tx1">
                      <a:lumMod val="95000"/>
                      <a:lumOff val="5000"/>
                      <a:alpha val="43000"/>
                    </a:schemeClr>
                  </a:outerShdw>
                </a:effectLst>
              </a:rPr>
              <a:t>1</a:t>
            </a:r>
            <a:r>
              <a:rPr lang="en-US" sz="4000" b="1" baseline="30000" dirty="0" smtClean="0">
                <a:solidFill>
                  <a:srgbClr val="FFFF00"/>
                </a:solidFill>
                <a:effectLst>
                  <a:outerShdw blurRad="50800" dist="38100" dir="2700000" algn="tl" rotWithShape="0">
                    <a:schemeClr val="tx1">
                      <a:lumMod val="95000"/>
                      <a:lumOff val="5000"/>
                      <a:alpha val="43000"/>
                    </a:schemeClr>
                  </a:outerShdw>
                </a:effectLst>
              </a:rPr>
              <a:t>st</a:t>
            </a:r>
            <a:r>
              <a:rPr lang="en-US" sz="4000" b="1" dirty="0" smtClean="0">
                <a:solidFill>
                  <a:srgbClr val="FFFF00"/>
                </a:solidFill>
                <a:effectLst>
                  <a:outerShdw blurRad="50800" dist="38100" dir="2700000" algn="tl" rotWithShape="0">
                    <a:schemeClr val="tx1">
                      <a:lumMod val="95000"/>
                      <a:lumOff val="5000"/>
                      <a:alpha val="43000"/>
                    </a:schemeClr>
                  </a:outerShdw>
                </a:effectLst>
              </a:rPr>
              <a:t> Corinthians 15 Presents Argument</a:t>
            </a:r>
            <a:endParaRPr lang="en-US" sz="4000" b="1" dirty="0">
              <a:solidFill>
                <a:srgbClr val="FFFF00"/>
              </a:solidFill>
              <a:effectLst>
                <a:outerShdw blurRad="50800" dist="38100" dir="2700000" algn="tl" rotWithShape="0">
                  <a:schemeClr val="tx1">
                    <a:lumMod val="95000"/>
                    <a:lumOff val="5000"/>
                    <a:alpha val="43000"/>
                  </a:schemeClr>
                </a:outerShdw>
              </a:effectLst>
            </a:endParaRPr>
          </a:p>
        </p:txBody>
      </p:sp>
      <p:sp>
        <p:nvSpPr>
          <p:cNvPr id="4" name="Content Placeholder 3"/>
          <p:cNvSpPr>
            <a:spLocks noGrp="1"/>
          </p:cNvSpPr>
          <p:nvPr>
            <p:ph idx="1"/>
          </p:nvPr>
        </p:nvSpPr>
        <p:spPr>
          <a:xfrm>
            <a:off x="0" y="609600"/>
            <a:ext cx="9296400" cy="6248400"/>
          </a:xfrm>
        </p:spPr>
        <p:txBody>
          <a:bodyPr>
            <a:normAutofit fontScale="92500" lnSpcReduction="10000"/>
          </a:bodyPr>
          <a:lstStyle/>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15:9-11</a:t>
            </a:r>
            <a:r>
              <a:rPr lang="en-US" sz="3100" dirty="0" smtClean="0">
                <a:solidFill>
                  <a:schemeClr val="bg1"/>
                </a:solidFill>
                <a:effectLst>
                  <a:outerShdw blurRad="50800" dist="38100" dir="2700000" algn="tl" rotWithShape="0">
                    <a:schemeClr val="tx1">
                      <a:lumMod val="95000"/>
                      <a:lumOff val="5000"/>
                      <a:alpha val="43000"/>
                    </a:schemeClr>
                  </a:outerShdw>
                </a:effectLst>
              </a:rPr>
              <a:t>  Nothing else explains faith of Paul &amp; all </a:t>
            </a:r>
            <a:endParaRPr lang="en-US" sz="3100" dirty="0" smtClean="0">
              <a:solidFill>
                <a:schemeClr val="bg1"/>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smtClean="0">
                <a:solidFill>
                  <a:schemeClr val="bg1"/>
                </a:solidFill>
                <a:effectLst>
                  <a:outerShdw blurRad="50800" dist="38100" dir="2700000" algn="tl" rotWithShape="0">
                    <a:schemeClr val="tx1">
                      <a:lumMod val="95000"/>
                      <a:lumOff val="5000"/>
                      <a:alpha val="43000"/>
                    </a:schemeClr>
                  </a:outerShdw>
                </a:effectLst>
              </a:rPr>
              <a:t>Why else would Paul have gone from persecutor to persecuted?</a:t>
            </a:r>
          </a:p>
          <a:p>
            <a:pPr marL="574675" lvl="1" indent="-287338">
              <a:spcBef>
                <a:spcPts val="0"/>
              </a:spcBef>
              <a:spcAft>
                <a:spcPts val="300"/>
              </a:spcAft>
              <a:buClr>
                <a:srgbClr val="FFFF00"/>
              </a:buClr>
            </a:pPr>
            <a:r>
              <a:rPr lang="en-US" dirty="0" smtClean="0">
                <a:solidFill>
                  <a:schemeClr val="bg1"/>
                </a:solidFill>
                <a:effectLst>
                  <a:outerShdw blurRad="50800" dist="38100" dir="2700000" algn="tl" rotWithShape="0">
                    <a:schemeClr val="tx1">
                      <a:lumMod val="95000"/>
                      <a:lumOff val="5000"/>
                      <a:alpha val="43000"/>
                    </a:schemeClr>
                  </a:outerShdw>
                </a:effectLst>
              </a:rPr>
              <a:t>Paul’s preaching on resurrection is why Corinthians believed</a:t>
            </a:r>
            <a:endParaRPr lang="en-US" dirty="0" smtClean="0">
              <a:solidFill>
                <a:schemeClr val="bg1"/>
              </a:solidFill>
              <a:effectLst>
                <a:outerShdw blurRad="50800" dist="38100" dir="2700000" algn="tl" rotWithShape="0">
                  <a:schemeClr val="tx1">
                    <a:lumMod val="95000"/>
                    <a:lumOff val="5000"/>
                    <a:alpha val="43000"/>
                  </a:schemeClr>
                </a:outerShdw>
              </a:effectLst>
            </a:endParaRPr>
          </a:p>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15:12-19</a:t>
            </a:r>
            <a:r>
              <a:rPr lang="en-US" sz="3100" dirty="0" smtClean="0">
                <a:solidFill>
                  <a:schemeClr val="bg1"/>
                </a:solidFill>
                <a:effectLst>
                  <a:outerShdw blurRad="50800" dist="38100" dir="2700000" algn="tl" rotWithShape="0">
                    <a:schemeClr val="tx1">
                      <a:lumMod val="95000"/>
                      <a:lumOff val="5000"/>
                      <a:alpha val="43000"/>
                    </a:schemeClr>
                  </a:outerShdw>
                </a:effectLst>
              </a:rPr>
              <a:t>  Consequences if no resurrection</a:t>
            </a:r>
            <a:endParaRPr lang="en-US" sz="3100" dirty="0">
              <a:solidFill>
                <a:schemeClr val="bg1"/>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a:solidFill>
                  <a:schemeClr val="bg1"/>
                </a:solidFill>
                <a:effectLst>
                  <a:outerShdw blurRad="50800" dist="38100" dir="2700000" algn="tl" rotWithShape="0">
                    <a:schemeClr val="tx1">
                      <a:lumMod val="95000"/>
                      <a:lumOff val="5000"/>
                      <a:alpha val="43000"/>
                    </a:schemeClr>
                  </a:outerShdw>
                </a:effectLst>
              </a:rPr>
              <a:t>Some said no resurrection, but if true, Christ not raised</a:t>
            </a:r>
          </a:p>
          <a:p>
            <a:pPr marL="574675" lvl="1" indent="-287338">
              <a:spcBef>
                <a:spcPts val="0"/>
              </a:spcBef>
              <a:spcAft>
                <a:spcPts val="300"/>
              </a:spcAft>
              <a:buClr>
                <a:srgbClr val="FFFF00"/>
              </a:buClr>
            </a:pPr>
            <a:r>
              <a:rPr lang="en-US" dirty="0">
                <a:solidFill>
                  <a:schemeClr val="bg1"/>
                </a:solidFill>
                <a:effectLst>
                  <a:outerShdw blurRad="50800" dist="38100" dir="2700000" algn="tl" rotWithShape="0">
                    <a:schemeClr val="tx1">
                      <a:lumMod val="95000"/>
                      <a:lumOff val="5000"/>
                      <a:alpha val="43000"/>
                    </a:schemeClr>
                  </a:outerShdw>
                </a:effectLst>
              </a:rPr>
              <a:t>If Christ not raised, we are still in sins</a:t>
            </a:r>
            <a:r>
              <a:rPr lang="en-US" sz="2700" dirty="0">
                <a:solidFill>
                  <a:schemeClr val="bg1"/>
                </a:solidFill>
                <a:effectLst>
                  <a:outerShdw blurRad="50800" dist="38100" dir="2700000" algn="tl" rotWithShape="0">
                    <a:schemeClr val="tx1">
                      <a:lumMod val="95000"/>
                      <a:lumOff val="5000"/>
                      <a:alpha val="43000"/>
                    </a:schemeClr>
                  </a:outerShdw>
                </a:effectLst>
              </a:rPr>
              <a:t> (</a:t>
            </a:r>
            <a:r>
              <a:rPr lang="en-US" sz="2600" dirty="0">
                <a:solidFill>
                  <a:schemeClr val="bg1"/>
                </a:solidFill>
                <a:effectLst>
                  <a:outerShdw blurRad="50800" dist="38100" dir="2700000" algn="tl" rotWithShape="0">
                    <a:schemeClr val="tx1">
                      <a:lumMod val="95000"/>
                      <a:lumOff val="5000"/>
                      <a:alpha val="43000"/>
                    </a:schemeClr>
                  </a:outerShdw>
                </a:effectLst>
              </a:rPr>
              <a:t>also those dead in Christ</a:t>
            </a:r>
            <a:r>
              <a:rPr lang="en-US" sz="2700" dirty="0">
                <a:solidFill>
                  <a:schemeClr val="bg1"/>
                </a:solidFill>
                <a:effectLst>
                  <a:outerShdw blurRad="50800" dist="38100" dir="2700000" algn="tl" rotWithShape="0">
                    <a:schemeClr val="tx1">
                      <a:lumMod val="95000"/>
                      <a:lumOff val="5000"/>
                      <a:alpha val="43000"/>
                    </a:schemeClr>
                  </a:outerShdw>
                </a:effectLst>
              </a:rPr>
              <a:t>)</a:t>
            </a:r>
          </a:p>
          <a:p>
            <a:pPr marL="574675" lvl="1" indent="-287338">
              <a:spcBef>
                <a:spcPts val="0"/>
              </a:spcBef>
              <a:spcAft>
                <a:spcPts val="300"/>
              </a:spcAft>
              <a:buClr>
                <a:srgbClr val="FFFF00"/>
              </a:buClr>
            </a:pPr>
            <a:r>
              <a:rPr lang="en-US" dirty="0">
                <a:solidFill>
                  <a:schemeClr val="bg1"/>
                </a:solidFill>
                <a:effectLst>
                  <a:outerShdw blurRad="50800" dist="38100" dir="2700000" algn="tl" rotWithShape="0">
                    <a:schemeClr val="tx1">
                      <a:lumMod val="95000"/>
                      <a:lumOff val="5000"/>
                      <a:alpha val="43000"/>
                    </a:schemeClr>
                  </a:outerShdw>
                </a:effectLst>
              </a:rPr>
              <a:t>If we only have hope in Christ in this life, we are most </a:t>
            </a:r>
            <a:r>
              <a:rPr lang="en-US" dirty="0" smtClean="0">
                <a:solidFill>
                  <a:schemeClr val="bg1"/>
                </a:solidFill>
                <a:effectLst>
                  <a:outerShdw blurRad="50800" dist="38100" dir="2700000" algn="tl" rotWithShape="0">
                    <a:schemeClr val="tx1">
                      <a:lumMod val="95000"/>
                      <a:lumOff val="5000"/>
                      <a:alpha val="43000"/>
                    </a:schemeClr>
                  </a:outerShdw>
                </a:effectLst>
              </a:rPr>
              <a:t>pitiabl</a:t>
            </a:r>
            <a:r>
              <a:rPr lang="en-US" dirty="0">
                <a:solidFill>
                  <a:schemeClr val="bg1"/>
                </a:solidFill>
                <a:effectLst>
                  <a:outerShdw blurRad="50800" dist="38100" dir="2700000" algn="tl" rotWithShape="0">
                    <a:schemeClr val="tx1">
                      <a:lumMod val="95000"/>
                      <a:lumOff val="5000"/>
                      <a:alpha val="43000"/>
                    </a:schemeClr>
                  </a:outerShdw>
                </a:effectLst>
              </a:rPr>
              <a:t>e</a:t>
            </a:r>
          </a:p>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15:20-28</a:t>
            </a:r>
            <a:r>
              <a:rPr lang="en-US" sz="3100" dirty="0" smtClean="0">
                <a:solidFill>
                  <a:schemeClr val="bg1"/>
                </a:solidFill>
                <a:effectLst>
                  <a:outerShdw blurRad="50800" dist="38100" dir="2700000" algn="tl" rotWithShape="0">
                    <a:schemeClr val="tx1">
                      <a:lumMod val="95000"/>
                      <a:lumOff val="5000"/>
                      <a:alpha val="43000"/>
                    </a:schemeClr>
                  </a:outerShdw>
                </a:effectLst>
              </a:rPr>
              <a:t>  Christ’s resurrection assures our victory</a:t>
            </a:r>
            <a:endParaRPr lang="en-US" sz="3100" dirty="0">
              <a:solidFill>
                <a:schemeClr val="bg1"/>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smtClean="0">
                <a:solidFill>
                  <a:srgbClr val="FFFFFF"/>
                </a:solidFill>
                <a:effectLst>
                  <a:outerShdw blurRad="50800" dist="38100" dir="2700000" algn="tl" rotWithShape="0">
                    <a:schemeClr val="tx1">
                      <a:lumMod val="95000"/>
                      <a:lumOff val="5000"/>
                      <a:alpha val="43000"/>
                    </a:schemeClr>
                  </a:outerShdw>
                </a:effectLst>
              </a:rPr>
              <a:t>Christ is the first-fruits assuring our resurrection as well</a:t>
            </a:r>
            <a:endParaRPr lang="en-US" dirty="0">
              <a:solidFill>
                <a:srgbClr val="FFFFFF"/>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smtClean="0">
                <a:solidFill>
                  <a:srgbClr val="FFFFFF"/>
                </a:solidFill>
                <a:effectLst>
                  <a:outerShdw blurRad="50800" dist="38100" dir="2700000" algn="tl" rotWithShape="0">
                    <a:schemeClr val="tx1">
                      <a:lumMod val="95000"/>
                      <a:lumOff val="5000"/>
                      <a:alpha val="43000"/>
                    </a:schemeClr>
                  </a:outerShdw>
                </a:effectLst>
              </a:rPr>
              <a:t>Jesus’ resurrection proves His power over death, final enemy</a:t>
            </a:r>
            <a:endParaRPr lang="en-US" dirty="0">
              <a:solidFill>
                <a:srgbClr val="FFFFFF"/>
              </a:solidFill>
              <a:effectLst>
                <a:outerShdw blurRad="50800" dist="38100" dir="2700000" algn="tl" rotWithShape="0">
                  <a:schemeClr val="tx1">
                    <a:lumMod val="95000"/>
                    <a:lumOff val="5000"/>
                    <a:alpha val="43000"/>
                  </a:schemeClr>
                </a:outerShdw>
              </a:effectLst>
            </a:endParaRPr>
          </a:p>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15:29-34</a:t>
            </a:r>
            <a:r>
              <a:rPr lang="en-US" sz="3100" dirty="0" smtClean="0">
                <a:solidFill>
                  <a:schemeClr val="bg1"/>
                </a:solidFill>
                <a:effectLst>
                  <a:outerShdw blurRad="50800" dist="38100" dir="2700000" algn="tl" rotWithShape="0">
                    <a:schemeClr val="tx1">
                      <a:lumMod val="95000"/>
                      <a:lumOff val="5000"/>
                      <a:alpha val="43000"/>
                    </a:schemeClr>
                  </a:outerShdw>
                </a:effectLst>
              </a:rPr>
              <a:t>  Denying resurrection requires irrationality</a:t>
            </a:r>
            <a:endParaRPr lang="en-US" sz="3100" dirty="0">
              <a:solidFill>
                <a:schemeClr val="bg1"/>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smtClean="0">
                <a:solidFill>
                  <a:schemeClr val="bg1"/>
                </a:solidFill>
                <a:effectLst>
                  <a:outerShdw blurRad="50800" dist="38100" dir="2700000" algn="tl" rotWithShape="0">
                    <a:schemeClr val="tx1">
                      <a:lumMod val="95000"/>
                      <a:lumOff val="5000"/>
                      <a:alpha val="43000"/>
                    </a:schemeClr>
                  </a:outerShdw>
                </a:effectLst>
              </a:rPr>
              <a:t>Actions of Paul &amp; Corinthians were irrational if no resurrection</a:t>
            </a:r>
            <a:endParaRPr lang="en-US" dirty="0">
              <a:solidFill>
                <a:schemeClr val="bg1"/>
              </a:solidFill>
              <a:effectLst>
                <a:outerShdw blurRad="50800" dist="38100" dir="2700000" algn="tl" rotWithShape="0">
                  <a:schemeClr val="tx1">
                    <a:lumMod val="95000"/>
                    <a:lumOff val="5000"/>
                    <a:alpha val="43000"/>
                  </a:schemeClr>
                </a:outerShdw>
              </a:effectLst>
            </a:endParaRPr>
          </a:p>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15:35-49</a:t>
            </a:r>
            <a:r>
              <a:rPr lang="en-US" sz="3100" dirty="0" smtClean="0">
                <a:solidFill>
                  <a:schemeClr val="bg1"/>
                </a:solidFill>
                <a:effectLst>
                  <a:outerShdw blurRad="50800" dist="38100" dir="2700000" algn="tl" rotWithShape="0">
                    <a:schemeClr val="tx1">
                      <a:lumMod val="95000"/>
                      <a:lumOff val="5000"/>
                      <a:alpha val="43000"/>
                    </a:schemeClr>
                  </a:outerShdw>
                </a:effectLst>
              </a:rPr>
              <a:t>  Glorious hope in reality of resurrection</a:t>
            </a:r>
            <a:endParaRPr lang="en-US" sz="3100" dirty="0">
              <a:solidFill>
                <a:schemeClr val="bg1"/>
              </a:solidFill>
              <a:effectLst>
                <a:outerShdw blurRad="50800" dist="38100" dir="2700000" algn="tl" rotWithShape="0">
                  <a:schemeClr val="tx1">
                    <a:lumMod val="95000"/>
                    <a:lumOff val="5000"/>
                    <a:alpha val="43000"/>
                  </a:schemeClr>
                </a:outerShdw>
              </a:effectLst>
            </a:endParaRPr>
          </a:p>
          <a:p>
            <a:pPr marL="574675" lvl="1" indent="-287338">
              <a:spcBef>
                <a:spcPts val="0"/>
              </a:spcBef>
              <a:spcAft>
                <a:spcPts val="300"/>
              </a:spcAft>
              <a:buClr>
                <a:srgbClr val="FFFF00"/>
              </a:buClr>
            </a:pPr>
            <a:r>
              <a:rPr lang="en-US" dirty="0" smtClean="0">
                <a:solidFill>
                  <a:srgbClr val="FFFFFF"/>
                </a:solidFill>
                <a:effectLst>
                  <a:outerShdw blurRad="50800" dist="38100" dir="2700000" algn="tl" rotWithShape="0">
                    <a:schemeClr val="tx1">
                      <a:lumMod val="95000"/>
                      <a:lumOff val="5000"/>
                      <a:alpha val="43000"/>
                    </a:schemeClr>
                  </a:outerShdw>
                </a:effectLst>
              </a:rPr>
              <a:t>As Christ raised never to die, so we raised with eternal body</a:t>
            </a:r>
            <a:endParaRPr lang="en-US" sz="3100" dirty="0" smtClean="0">
              <a:solidFill>
                <a:schemeClr val="bg1"/>
              </a:solidFill>
              <a:effectLst>
                <a:outerShdw blurRad="50800" dist="38100" dir="2700000" algn="tl" rotWithShape="0">
                  <a:schemeClr val="tx1">
                    <a:lumMod val="95000"/>
                    <a:lumOff val="5000"/>
                    <a:alpha val="43000"/>
                  </a:schemeClr>
                </a:outerShdw>
              </a:effectLst>
            </a:endParaRPr>
          </a:p>
          <a:p>
            <a:pPr marL="227013" indent="-227013">
              <a:spcBef>
                <a:spcPts val="0"/>
              </a:spcBef>
              <a:spcAft>
                <a:spcPts val="300"/>
              </a:spcAft>
              <a:buClr>
                <a:schemeClr val="bg1"/>
              </a:buClr>
            </a:pPr>
            <a:r>
              <a:rPr lang="en-US" sz="3100" b="1" i="1" dirty="0" smtClean="0">
                <a:solidFill>
                  <a:srgbClr val="FFFF66"/>
                </a:solidFill>
                <a:effectLst>
                  <a:outerShdw blurRad="50800" dist="38100" dir="2700000" algn="tl" rotWithShape="0">
                    <a:schemeClr val="tx1">
                      <a:lumMod val="95000"/>
                      <a:lumOff val="5000"/>
                      <a:alpha val="43000"/>
                    </a:schemeClr>
                  </a:outerShdw>
                </a:effectLst>
              </a:rPr>
              <a:t>1 Cor. 15:50-58</a:t>
            </a:r>
            <a:r>
              <a:rPr lang="en-US" sz="3100" dirty="0" smtClean="0">
                <a:solidFill>
                  <a:schemeClr val="bg1"/>
                </a:solidFill>
                <a:effectLst>
                  <a:outerShdw blurRad="50800" dist="38100" dir="2700000" algn="tl" rotWithShape="0">
                    <a:schemeClr val="tx1">
                      <a:lumMod val="95000"/>
                      <a:lumOff val="5000"/>
                      <a:alpha val="43000"/>
                    </a:schemeClr>
                  </a:outerShdw>
                </a:effectLst>
              </a:rPr>
              <a:t>  Truth of resurrection assures final victory</a:t>
            </a:r>
            <a:endParaRPr lang="en-US" sz="3100" dirty="0">
              <a:solidFill>
                <a:schemeClr val="bg1"/>
              </a:solidFill>
              <a:effectLst>
                <a:outerShdw blurRad="50800" dist="38100" dir="2700000" algn="tl" rotWithShape="0">
                  <a:schemeClr val="tx1">
                    <a:lumMod val="95000"/>
                    <a:lumOff val="5000"/>
                    <a:alpha val="43000"/>
                  </a:schemeClr>
                </a:outerShdw>
              </a:effectLst>
            </a:endParaRPr>
          </a:p>
        </p:txBody>
      </p:sp>
    </p:spTree>
    <p:extLst>
      <p:ext uri="{BB962C8B-B14F-4D97-AF65-F5344CB8AC3E}">
        <p14:creationId xmlns:p14="http://schemas.microsoft.com/office/powerpoint/2010/main" val="207546401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p:cTn id="6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p:cTn id="7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p:cTn id="79"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p:cTn id="85"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p:cTn id="91" dur="5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14" end="1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rection of Christ 01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800834"/>
          </a:xfrm>
          <a:prstGeom prst="rect">
            <a:avLst/>
          </a:prstGeom>
        </p:spPr>
      </p:pic>
      <p:sp>
        <p:nvSpPr>
          <p:cNvPr id="6" name="Rectangle 5"/>
          <p:cNvSpPr/>
          <p:nvPr/>
        </p:nvSpPr>
        <p:spPr>
          <a:xfrm>
            <a:off x="0" y="4800600"/>
            <a:ext cx="9144000" cy="2062103"/>
          </a:xfrm>
          <a:prstGeom prst="rect">
            <a:avLst/>
          </a:prstGeom>
        </p:spPr>
        <p:txBody>
          <a:bodyPr wrap="square">
            <a:spAutoFit/>
          </a:bodyPr>
          <a:lstStyle/>
          <a:p>
            <a:pPr algn="ct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“Therefore we were buried with Him through baptism into death, that just as Christ was raised from the dead by the glory of the Father, even so we also should walk in newness of life” (</a:t>
            </a:r>
            <a:r>
              <a:rPr lang="en-US" sz="3200" b="1" i="1" dirty="0" smtClean="0">
                <a:solidFill>
                  <a:srgbClr val="FFFF00"/>
                </a:solidFill>
                <a:effectLst>
                  <a:outerShdw blurRad="50800" dist="38100" dir="2700000" algn="tl" rotWithShape="0">
                    <a:schemeClr val="tx1">
                      <a:alpha val="43000"/>
                    </a:schemeClr>
                  </a:outerShdw>
                </a:effectLst>
                <a:latin typeface="Times New Roman"/>
                <a:cs typeface="Times New Roman"/>
              </a:rPr>
              <a:t>Romans </a:t>
            </a:r>
            <a:r>
              <a:rPr lang="en-US" sz="3200" b="1" i="1" dirty="0">
                <a:solidFill>
                  <a:srgbClr val="FFFF00"/>
                </a:solidFill>
                <a:effectLst>
                  <a:outerShdw blurRad="50800" dist="38100" dir="2700000" algn="tl" rotWithShape="0">
                    <a:schemeClr val="tx1">
                      <a:alpha val="43000"/>
                    </a:schemeClr>
                  </a:outerShdw>
                </a:effectLst>
                <a:latin typeface="Times New Roman"/>
                <a:cs typeface="Times New Roman"/>
              </a:rPr>
              <a:t>6:4</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 </a:t>
            </a:r>
          </a:p>
        </p:txBody>
      </p:sp>
    </p:spTree>
    <p:extLst>
      <p:ext uri="{BB962C8B-B14F-4D97-AF65-F5344CB8AC3E}">
        <p14:creationId xmlns:p14="http://schemas.microsoft.com/office/powerpoint/2010/main" val="12596001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3896</TotalTime>
  <Words>490</Words>
  <Application>Microsoft Macintosh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Resurrection of Jesus The Keystone of Our Faith</vt:lpstr>
      <vt:lpstr>1 Corinthians 15:1-8</vt:lpstr>
      <vt:lpstr>Foundational to Gospel Message</vt:lpstr>
      <vt:lpstr>Bible Presents Resurrection of Jesus...</vt:lpstr>
      <vt:lpstr>1st Corinthians 15 Presents Argument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32</cp:revision>
  <dcterms:created xsi:type="dcterms:W3CDTF">2017-02-11T14:18:26Z</dcterms:created>
  <dcterms:modified xsi:type="dcterms:W3CDTF">2018-12-30T13:06:06Z</dcterms:modified>
</cp:coreProperties>
</file>