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autoAdjust="0"/>
    <p:restoredTop sz="99480" autoAdjust="0"/>
  </p:normalViewPr>
  <p:slideViewPr>
    <p:cSldViewPr snapToGrid="0" snapToObjects="1">
      <p:cViewPr varScale="1">
        <p:scale>
          <a:sx n="92" d="100"/>
          <a:sy n="92" d="100"/>
        </p:scale>
        <p:origin x="90" y="384"/>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887CDC-7808-0249-A548-9EBD191DE8DF}"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52183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87CDC-7808-0249-A548-9EBD191DE8DF}"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167165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87CDC-7808-0249-A548-9EBD191DE8DF}"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103968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87CDC-7808-0249-A548-9EBD191DE8DF}"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393751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87CDC-7808-0249-A548-9EBD191DE8DF}"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42592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887CDC-7808-0249-A548-9EBD191DE8DF}"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387821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887CDC-7808-0249-A548-9EBD191DE8DF}"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112833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887CDC-7808-0249-A548-9EBD191DE8DF}"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419363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87CDC-7808-0249-A548-9EBD191DE8DF}"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65063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87CDC-7808-0249-A548-9EBD191DE8DF}"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357810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87CDC-7808-0249-A548-9EBD191DE8DF}"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E6EB6-7F1F-6449-B0A9-F2D7C96C5585}" type="slidenum">
              <a:rPr lang="en-US" smtClean="0"/>
              <a:t>‹#›</a:t>
            </a:fld>
            <a:endParaRPr lang="en-US"/>
          </a:p>
        </p:txBody>
      </p:sp>
    </p:spTree>
    <p:extLst>
      <p:ext uri="{BB962C8B-B14F-4D97-AF65-F5344CB8AC3E}">
        <p14:creationId xmlns:p14="http://schemas.microsoft.com/office/powerpoint/2010/main" val="18128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100000">
              <a:schemeClr val="bg2">
                <a:lumMod val="50000"/>
              </a:schemeClr>
            </a:gs>
            <a:gs pos="50000">
              <a:schemeClr val="bg2">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87CDC-7808-0249-A548-9EBD191DE8DF}" type="datetimeFigureOut">
              <a:rPr lang="en-US" smtClean="0"/>
              <a:t>2/24/2019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E6EB6-7F1F-6449-B0A9-F2D7C96C5585}" type="slidenum">
              <a:rPr lang="en-US" smtClean="0"/>
              <a:t>‹#›</a:t>
            </a:fld>
            <a:endParaRPr lang="en-US"/>
          </a:p>
        </p:txBody>
      </p:sp>
    </p:spTree>
    <p:extLst>
      <p:ext uri="{BB962C8B-B14F-4D97-AF65-F5344CB8AC3E}">
        <p14:creationId xmlns:p14="http://schemas.microsoft.com/office/powerpoint/2010/main" val="146870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7400" b="1" dirty="0">
                <a:latin typeface="Times New Roman"/>
                <a:cs typeface="Times New Roman"/>
              </a:rPr>
              <a:t>God’s New Covenant</a:t>
            </a:r>
          </a:p>
        </p:txBody>
      </p:sp>
      <p:sp>
        <p:nvSpPr>
          <p:cNvPr id="3" name="Subtitle 2"/>
          <p:cNvSpPr>
            <a:spLocks noGrp="1"/>
          </p:cNvSpPr>
          <p:nvPr>
            <p:ph type="subTitle" idx="1"/>
          </p:nvPr>
        </p:nvSpPr>
        <p:spPr/>
        <p:txBody>
          <a:bodyPr>
            <a:normAutofit/>
          </a:bodyPr>
          <a:lstStyle/>
          <a:p>
            <a:r>
              <a:rPr lang="en-US" sz="5400" b="1" i="1" dirty="0">
                <a:solidFill>
                  <a:srgbClr val="800000"/>
                </a:solidFill>
                <a:latin typeface="Times New Roman"/>
                <a:cs typeface="Times New Roman"/>
              </a:rPr>
              <a:t>Jeremiah 31:31-34</a:t>
            </a:r>
          </a:p>
        </p:txBody>
      </p:sp>
      <p:pic>
        <p:nvPicPr>
          <p:cNvPr id="4" name="Picture 3" descr="New Covenant_on he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7" y="1"/>
            <a:ext cx="9205962" cy="6858000"/>
          </a:xfrm>
          <a:prstGeom prst="rect">
            <a:avLst/>
          </a:prstGeom>
        </p:spPr>
      </p:pic>
      <p:sp>
        <p:nvSpPr>
          <p:cNvPr id="5" name="TextBox 4"/>
          <p:cNvSpPr txBox="1"/>
          <p:nvPr/>
        </p:nvSpPr>
        <p:spPr>
          <a:xfrm>
            <a:off x="4743988" y="386017"/>
            <a:ext cx="4422018" cy="769441"/>
          </a:xfrm>
          <a:prstGeom prst="rect">
            <a:avLst/>
          </a:prstGeom>
          <a:noFill/>
        </p:spPr>
        <p:txBody>
          <a:bodyPr wrap="square" rtlCol="0">
            <a:spAutoFit/>
          </a:bodyPr>
          <a:lstStyle/>
          <a:p>
            <a:r>
              <a:rPr lang="en-US" sz="4400" dirty="0">
                <a:solidFill>
                  <a:schemeClr val="bg1"/>
                </a:solidFill>
                <a:latin typeface="Chalkduster"/>
                <a:cs typeface="Chalkduster"/>
              </a:rPr>
              <a:t>&amp;</a:t>
            </a:r>
            <a:r>
              <a:rPr lang="en-US" sz="2800" dirty="0">
                <a:solidFill>
                  <a:schemeClr val="bg1"/>
                </a:solidFill>
                <a:latin typeface="Chalkduster"/>
                <a:cs typeface="Chalkduster"/>
              </a:rPr>
              <a:t> </a:t>
            </a:r>
            <a:r>
              <a:rPr lang="en-US" sz="4400" dirty="0">
                <a:solidFill>
                  <a:schemeClr val="bg1"/>
                </a:solidFill>
                <a:latin typeface="Chalkduster"/>
                <a:cs typeface="Chalkduster"/>
              </a:rPr>
              <a:t>Man’s Heart</a:t>
            </a:r>
          </a:p>
        </p:txBody>
      </p:sp>
    </p:spTree>
    <p:extLst>
      <p:ext uri="{BB962C8B-B14F-4D97-AF65-F5344CB8AC3E}">
        <p14:creationId xmlns:p14="http://schemas.microsoft.com/office/powerpoint/2010/main" val="157901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4"/>
            <a:ext cx="8229600" cy="1095092"/>
          </a:xfrm>
        </p:spPr>
        <p:txBody>
          <a:bodyPr>
            <a:normAutofit/>
          </a:bodyPr>
          <a:lstStyle/>
          <a:p>
            <a:r>
              <a:rPr lang="en-US" sz="4000" b="1" dirty="0">
                <a:solidFill>
                  <a:srgbClr val="800000"/>
                </a:solidFill>
                <a:latin typeface="Times New Roman"/>
                <a:cs typeface="Times New Roman"/>
              </a:rPr>
              <a:t>Jeremiah 31:31-34</a:t>
            </a:r>
          </a:p>
        </p:txBody>
      </p:sp>
      <p:sp>
        <p:nvSpPr>
          <p:cNvPr id="2" name="TextBox 1"/>
          <p:cNvSpPr txBox="1"/>
          <p:nvPr/>
        </p:nvSpPr>
        <p:spPr>
          <a:xfrm>
            <a:off x="87161" y="894654"/>
            <a:ext cx="9007035" cy="6124754"/>
          </a:xfrm>
          <a:prstGeom prst="rect">
            <a:avLst/>
          </a:prstGeom>
          <a:noFill/>
        </p:spPr>
        <p:txBody>
          <a:bodyPr wrap="square" rtlCol="0">
            <a:spAutoFit/>
          </a:bodyPr>
          <a:lstStyle/>
          <a:p>
            <a:r>
              <a:rPr lang="en-US" sz="2700" b="1" baseline="30000" dirty="0">
                <a:latin typeface="Times New Roman"/>
                <a:cs typeface="Times New Roman"/>
              </a:rPr>
              <a:t>31 </a:t>
            </a:r>
            <a:r>
              <a:rPr lang="en-US" sz="2700" dirty="0">
                <a:latin typeface="Times New Roman"/>
                <a:cs typeface="Times New Roman"/>
              </a:rPr>
              <a:t>“Behold, the days are coming, says the Lord, when I will make a new covenant with the house of Israel and with the house of Judah — </a:t>
            </a:r>
            <a:r>
              <a:rPr lang="en-US" sz="2700" b="1" baseline="30000" dirty="0">
                <a:latin typeface="Times New Roman"/>
                <a:cs typeface="Times New Roman"/>
              </a:rPr>
              <a:t>32 </a:t>
            </a:r>
            <a:r>
              <a:rPr lang="en-US" sz="2700" dirty="0">
                <a:latin typeface="Times New Roman"/>
                <a:cs typeface="Times New Roman"/>
              </a:rPr>
              <a:t>not according to the covenant that I made with their fathers in the day </a:t>
            </a:r>
            <a:r>
              <a:rPr lang="en-US" sz="2700" i="1" dirty="0">
                <a:latin typeface="Times New Roman"/>
                <a:cs typeface="Times New Roman"/>
              </a:rPr>
              <a:t>that</a:t>
            </a:r>
            <a:r>
              <a:rPr lang="en-US" sz="2700" dirty="0">
                <a:latin typeface="Times New Roman"/>
                <a:cs typeface="Times New Roman"/>
              </a:rPr>
              <a:t> I took them by the hand to lead them out of the land of Egypt, My covenant which they broke, though I was a husband to them, says the Lord. </a:t>
            </a:r>
            <a:r>
              <a:rPr lang="en-US" sz="2700" b="1" baseline="30000" dirty="0">
                <a:latin typeface="Times New Roman"/>
                <a:cs typeface="Times New Roman"/>
              </a:rPr>
              <a:t>33 </a:t>
            </a:r>
            <a:r>
              <a:rPr lang="en-US" sz="2700" dirty="0">
                <a:latin typeface="Times New Roman"/>
                <a:cs typeface="Times New Roman"/>
              </a:rPr>
              <a:t>But this </a:t>
            </a:r>
            <a:r>
              <a:rPr lang="en-US" sz="2700" i="1" dirty="0">
                <a:latin typeface="Times New Roman"/>
                <a:cs typeface="Times New Roman"/>
              </a:rPr>
              <a:t>is</a:t>
            </a:r>
            <a:r>
              <a:rPr lang="en-US" sz="2700" dirty="0">
                <a:latin typeface="Times New Roman"/>
                <a:cs typeface="Times New Roman"/>
              </a:rPr>
              <a:t> the covenant that I will make with the house of Israel after those days, says the Lord: I will put My law in their minds, and write it on their hearts; and I will be their God, and they shall be My people. </a:t>
            </a:r>
            <a:r>
              <a:rPr lang="en-US" sz="2700" b="1" baseline="30000" dirty="0">
                <a:latin typeface="Times New Roman"/>
                <a:cs typeface="Times New Roman"/>
              </a:rPr>
              <a:t>34 </a:t>
            </a:r>
            <a:r>
              <a:rPr lang="en-US" sz="2700" dirty="0">
                <a:latin typeface="Times New Roman"/>
                <a:cs typeface="Times New Roman"/>
              </a:rPr>
              <a:t>No more shall every man teach his neighbor, and every man his brother, saying, ‘Know the Lord,’ for they all shall know Me, from the least of them to the greatest of them, says the Lord. For I will forgive their iniquity, and their sin I will remember no more.” </a:t>
            </a:r>
          </a:p>
        </p:txBody>
      </p:sp>
      <p:cxnSp>
        <p:nvCxnSpPr>
          <p:cNvPr id="5" name="Straight Connector 4"/>
          <p:cNvCxnSpPr/>
          <p:nvPr/>
        </p:nvCxnSpPr>
        <p:spPr>
          <a:xfrm>
            <a:off x="199222" y="1743295"/>
            <a:ext cx="2938532" cy="0"/>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028674" y="2157189"/>
            <a:ext cx="5658126"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99222" y="2568109"/>
            <a:ext cx="2278607"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07797" y="2982003"/>
            <a:ext cx="427900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28674" y="4211787"/>
            <a:ext cx="5786920" cy="0"/>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99222" y="4635159"/>
            <a:ext cx="2178996" cy="0"/>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pic>
        <p:nvPicPr>
          <p:cNvPr id="16" name="Picture 15" descr="New Covenant_HE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523" y="3053737"/>
            <a:ext cx="5517385" cy="4703924"/>
          </a:xfrm>
          <a:prstGeom prst="rect">
            <a:avLst/>
          </a:prstGeom>
        </p:spPr>
      </p:pic>
    </p:spTree>
    <p:extLst>
      <p:ext uri="{BB962C8B-B14F-4D97-AF65-F5344CB8AC3E}">
        <p14:creationId xmlns:p14="http://schemas.microsoft.com/office/powerpoint/2010/main" val="36908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58"/>
            <a:ext cx="9144000" cy="1020380"/>
          </a:xfrm>
        </p:spPr>
        <p:txBody>
          <a:bodyPr>
            <a:normAutofit fontScale="90000"/>
          </a:bodyPr>
          <a:lstStyle/>
          <a:p>
            <a:r>
              <a:rPr lang="en-US" b="1" dirty="0">
                <a:latin typeface="Times New Roman"/>
                <a:cs typeface="Times New Roman"/>
              </a:rPr>
              <a:t>Problem with Old Covenant Israel Broke</a:t>
            </a:r>
          </a:p>
        </p:txBody>
      </p:sp>
      <p:sp>
        <p:nvSpPr>
          <p:cNvPr id="3" name="Content Placeholder 2"/>
          <p:cNvSpPr>
            <a:spLocks noGrp="1"/>
          </p:cNvSpPr>
          <p:nvPr>
            <p:ph idx="1"/>
          </p:nvPr>
        </p:nvSpPr>
        <p:spPr>
          <a:xfrm>
            <a:off x="112064" y="909006"/>
            <a:ext cx="9031936" cy="6039272"/>
          </a:xfrm>
        </p:spPr>
        <p:txBody>
          <a:bodyPr/>
          <a:lstStyle/>
          <a:p>
            <a:pPr>
              <a:spcBef>
                <a:spcPts val="0"/>
              </a:spcBef>
              <a:spcAft>
                <a:spcPts val="600"/>
              </a:spcAft>
              <a:buClr>
                <a:srgbClr val="800000"/>
              </a:buClr>
            </a:pPr>
            <a:r>
              <a:rPr lang="en-US" dirty="0">
                <a:latin typeface="Times New Roman"/>
                <a:cs typeface="Times New Roman"/>
              </a:rPr>
              <a:t>Not problem of law failing to declare righteousness</a:t>
            </a:r>
          </a:p>
          <a:p>
            <a:pPr lvl="1">
              <a:spcBef>
                <a:spcPts val="0"/>
              </a:spcBef>
              <a:spcAft>
                <a:spcPts val="600"/>
              </a:spcAft>
              <a:buClr>
                <a:schemeClr val="tx1"/>
              </a:buClr>
            </a:pPr>
            <a:r>
              <a:rPr lang="en-US" b="1" i="1" dirty="0">
                <a:solidFill>
                  <a:srgbClr val="800000"/>
                </a:solidFill>
                <a:latin typeface="Times New Roman"/>
                <a:cs typeface="Times New Roman"/>
              </a:rPr>
              <a:t>Gal. 3:21</a:t>
            </a:r>
            <a:r>
              <a:rPr lang="en-US" dirty="0">
                <a:latin typeface="Times New Roman"/>
                <a:cs typeface="Times New Roman"/>
              </a:rPr>
              <a:t>  </a:t>
            </a:r>
            <a:r>
              <a:rPr lang="en-US" sz="2700" dirty="0">
                <a:latin typeface="Times New Roman"/>
                <a:cs typeface="Times New Roman"/>
              </a:rPr>
              <a:t>If life could come by law, it would have</a:t>
            </a:r>
          </a:p>
          <a:p>
            <a:pPr>
              <a:spcBef>
                <a:spcPts val="0"/>
              </a:spcBef>
              <a:spcAft>
                <a:spcPts val="600"/>
              </a:spcAft>
              <a:buClr>
                <a:srgbClr val="800000"/>
              </a:buClr>
            </a:pPr>
            <a:r>
              <a:rPr lang="en-US" dirty="0">
                <a:latin typeface="Times New Roman"/>
                <a:cs typeface="Times New Roman"/>
              </a:rPr>
              <a:t>Problem was with receivers failing to keep it</a:t>
            </a:r>
          </a:p>
          <a:p>
            <a:pPr lvl="1">
              <a:spcBef>
                <a:spcPts val="0"/>
              </a:spcBef>
              <a:spcAft>
                <a:spcPts val="600"/>
              </a:spcAft>
              <a:buClr>
                <a:schemeClr val="tx1"/>
              </a:buClr>
            </a:pPr>
            <a:r>
              <a:rPr lang="en-US" b="1" i="1" dirty="0">
                <a:solidFill>
                  <a:srgbClr val="800000"/>
                </a:solidFill>
                <a:latin typeface="Times New Roman"/>
                <a:cs typeface="Times New Roman"/>
              </a:rPr>
              <a:t>Heb. 8:7-8</a:t>
            </a:r>
            <a:r>
              <a:rPr lang="en-US" dirty="0">
                <a:latin typeface="Times New Roman"/>
                <a:cs typeface="Times New Roman"/>
              </a:rPr>
              <a:t>  </a:t>
            </a:r>
            <a:r>
              <a:rPr lang="en-US" sz="2700" dirty="0">
                <a:latin typeface="Times New Roman"/>
                <a:cs typeface="Times New Roman"/>
              </a:rPr>
              <a:t>“Because finding fault with them, He says…”</a:t>
            </a:r>
          </a:p>
          <a:p>
            <a:pPr>
              <a:spcBef>
                <a:spcPts val="0"/>
              </a:spcBef>
              <a:spcAft>
                <a:spcPts val="600"/>
              </a:spcAft>
              <a:buClr>
                <a:srgbClr val="800000"/>
              </a:buClr>
            </a:pPr>
            <a:r>
              <a:rPr lang="en-US" dirty="0">
                <a:latin typeface="Times New Roman"/>
                <a:cs typeface="Times New Roman"/>
              </a:rPr>
              <a:t>Remember O.T. testimony of Israel’s unfaithfulness</a:t>
            </a:r>
          </a:p>
          <a:p>
            <a:pPr lvl="1">
              <a:spcBef>
                <a:spcPts val="0"/>
              </a:spcBef>
              <a:spcAft>
                <a:spcPts val="600"/>
              </a:spcAft>
              <a:buClr>
                <a:schemeClr val="tx1"/>
              </a:buClr>
            </a:pPr>
            <a:r>
              <a:rPr lang="en-US" b="1" i="1" dirty="0">
                <a:solidFill>
                  <a:srgbClr val="800000"/>
                </a:solidFill>
                <a:latin typeface="Times New Roman"/>
                <a:cs typeface="Times New Roman"/>
              </a:rPr>
              <a:t>Jdg. 2:10-11</a:t>
            </a:r>
            <a:r>
              <a:rPr lang="en-US" dirty="0">
                <a:latin typeface="Times New Roman"/>
                <a:cs typeface="Times New Roman"/>
              </a:rPr>
              <a:t>  </a:t>
            </a:r>
            <a:r>
              <a:rPr lang="en-US" sz="2700" dirty="0">
                <a:latin typeface="Times New Roman"/>
                <a:cs typeface="Times New Roman"/>
              </a:rPr>
              <a:t>Another generation arose that knew not God</a:t>
            </a:r>
          </a:p>
          <a:p>
            <a:pPr lvl="1">
              <a:spcBef>
                <a:spcPts val="0"/>
              </a:spcBef>
              <a:spcAft>
                <a:spcPts val="600"/>
              </a:spcAft>
              <a:buClr>
                <a:schemeClr val="tx1"/>
              </a:buClr>
            </a:pPr>
            <a:r>
              <a:rPr lang="en-US" b="1" i="1" dirty="0">
                <a:solidFill>
                  <a:srgbClr val="800000"/>
                </a:solidFill>
                <a:latin typeface="Times New Roman"/>
                <a:cs typeface="Times New Roman"/>
              </a:rPr>
              <a:t>Jdg. 17:6  </a:t>
            </a:r>
            <a:r>
              <a:rPr lang="en-US" sz="2700" dirty="0">
                <a:latin typeface="Times New Roman"/>
                <a:cs typeface="Times New Roman"/>
              </a:rPr>
              <a:t>“Everyone did what was right in his own eyes”</a:t>
            </a:r>
          </a:p>
          <a:p>
            <a:pPr lvl="1">
              <a:spcBef>
                <a:spcPts val="0"/>
              </a:spcBef>
              <a:spcAft>
                <a:spcPts val="600"/>
              </a:spcAft>
              <a:buClr>
                <a:schemeClr val="tx1"/>
              </a:buClr>
            </a:pPr>
            <a:r>
              <a:rPr lang="en-US" b="1" i="1" dirty="0">
                <a:solidFill>
                  <a:srgbClr val="800000"/>
                </a:solidFill>
                <a:latin typeface="Times New Roman"/>
                <a:cs typeface="Times New Roman"/>
              </a:rPr>
              <a:t>Jdg. 17:6  </a:t>
            </a:r>
            <a:r>
              <a:rPr lang="en-US" sz="2700" dirty="0">
                <a:latin typeface="Times New Roman"/>
                <a:cs typeface="Times New Roman"/>
              </a:rPr>
              <a:t>“Everyone did…” – Repeated at end of Judges</a:t>
            </a:r>
          </a:p>
          <a:p>
            <a:pPr lvl="1">
              <a:spcBef>
                <a:spcPts val="0"/>
              </a:spcBef>
              <a:spcAft>
                <a:spcPts val="600"/>
              </a:spcAft>
              <a:buClr>
                <a:schemeClr val="tx1"/>
              </a:buClr>
            </a:pPr>
            <a:r>
              <a:rPr lang="en-US" dirty="0">
                <a:latin typeface="Times New Roman"/>
                <a:cs typeface="Times New Roman"/>
              </a:rPr>
              <a:t>Throughout the history of Israel &amp; Judah it was same</a:t>
            </a:r>
          </a:p>
          <a:p>
            <a:pPr lvl="1">
              <a:spcBef>
                <a:spcPts val="0"/>
              </a:spcBef>
              <a:spcAft>
                <a:spcPts val="600"/>
              </a:spcAft>
              <a:buClr>
                <a:schemeClr val="tx1"/>
              </a:buClr>
            </a:pPr>
            <a:r>
              <a:rPr lang="en-US" dirty="0">
                <a:latin typeface="Times New Roman"/>
                <a:cs typeface="Times New Roman"/>
              </a:rPr>
              <a:t>Israel &amp; Judah taken into captivity as punishment</a:t>
            </a:r>
          </a:p>
          <a:p>
            <a:pPr lvl="1">
              <a:spcBef>
                <a:spcPts val="0"/>
              </a:spcBef>
              <a:spcAft>
                <a:spcPts val="600"/>
              </a:spcAft>
              <a:buClr>
                <a:schemeClr val="tx1"/>
              </a:buClr>
            </a:pPr>
            <a:r>
              <a:rPr lang="en-US" dirty="0">
                <a:latin typeface="Times New Roman"/>
                <a:cs typeface="Times New Roman"/>
              </a:rPr>
              <a:t>But their hearts never learn lesson as seen in </a:t>
            </a:r>
            <a:r>
              <a:rPr lang="en-US" b="1" dirty="0">
                <a:solidFill>
                  <a:srgbClr val="800000"/>
                </a:solidFill>
                <a:latin typeface="Times New Roman"/>
                <a:cs typeface="Times New Roman"/>
              </a:rPr>
              <a:t>Malachi</a:t>
            </a:r>
          </a:p>
        </p:txBody>
      </p:sp>
    </p:spTree>
    <p:extLst>
      <p:ext uri="{BB962C8B-B14F-4D97-AF65-F5344CB8AC3E}">
        <p14:creationId xmlns:p14="http://schemas.microsoft.com/office/powerpoint/2010/main" val="36865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10"/>
            <a:ext cx="9144000" cy="1418846"/>
          </a:xfrm>
        </p:spPr>
        <p:txBody>
          <a:bodyPr>
            <a:normAutofit/>
          </a:bodyPr>
          <a:lstStyle/>
          <a:p>
            <a:r>
              <a:rPr lang="en-US" b="1" dirty="0">
                <a:latin typeface="Times New Roman"/>
                <a:cs typeface="Times New Roman"/>
              </a:rPr>
              <a:t>God’s New Covenant &amp; Man’s Heart</a:t>
            </a:r>
          </a:p>
        </p:txBody>
      </p:sp>
      <p:sp>
        <p:nvSpPr>
          <p:cNvPr id="3" name="Content Placeholder 2"/>
          <p:cNvSpPr>
            <a:spLocks noGrp="1"/>
          </p:cNvSpPr>
          <p:nvPr>
            <p:ph idx="1"/>
          </p:nvPr>
        </p:nvSpPr>
        <p:spPr>
          <a:xfrm>
            <a:off x="136965" y="1207854"/>
            <a:ext cx="9007035" cy="5650145"/>
          </a:xfrm>
        </p:spPr>
        <p:txBody>
          <a:bodyPr>
            <a:normAutofit/>
          </a:bodyPr>
          <a:lstStyle/>
          <a:p>
            <a:pPr>
              <a:spcBef>
                <a:spcPts val="0"/>
              </a:spcBef>
              <a:spcAft>
                <a:spcPts val="800"/>
              </a:spcAft>
              <a:buClr>
                <a:srgbClr val="800000"/>
              </a:buClr>
            </a:pPr>
            <a:r>
              <a:rPr lang="en-US" dirty="0">
                <a:solidFill>
                  <a:srgbClr val="000000"/>
                </a:solidFill>
                <a:effectLst>
                  <a:outerShdw blurRad="38100" dist="38100" dir="2700000" algn="tl">
                    <a:srgbClr val="000000">
                      <a:alpha val="43137"/>
                    </a:srgbClr>
                  </a:outerShdw>
                </a:effectLst>
                <a:latin typeface="Times New Roman"/>
                <a:cs typeface="Times New Roman"/>
              </a:rPr>
              <a:t>Gospel has the power to change man from the heart</a:t>
            </a:r>
            <a:endParaRPr lang="en-US" dirty="0">
              <a:latin typeface="Times New Roman"/>
              <a:cs typeface="Times New Roman"/>
            </a:endParaRP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Jn. 17:17</a:t>
            </a:r>
            <a:r>
              <a:rPr lang="en-US" dirty="0">
                <a:solidFill>
                  <a:srgbClr val="000000"/>
                </a:solidFill>
                <a:effectLst>
                  <a:outerShdw blurRad="38100" dist="38100" dir="2700000" algn="tl">
                    <a:srgbClr val="000000">
                      <a:alpha val="43137"/>
                    </a:srgbClr>
                  </a:outerShdw>
                </a:effectLst>
                <a:latin typeface="Times New Roman"/>
                <a:cs typeface="Times New Roman"/>
              </a:rPr>
              <a:t>	Christians sanctified by truth of God</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Col. 3:10</a:t>
            </a:r>
            <a:r>
              <a:rPr lang="en-US" dirty="0">
                <a:solidFill>
                  <a:srgbClr val="800000"/>
                </a:solidFill>
                <a:effectLst>
                  <a:outerShdw blurRad="38100" dist="38100" dir="2700000" algn="tl">
                    <a:srgbClr val="000000">
                      <a:alpha val="43137"/>
                    </a:srgbClr>
                  </a:outerShdw>
                </a:effectLst>
                <a:latin typeface="Times New Roman"/>
                <a:cs typeface="Times New Roman"/>
              </a:rPr>
              <a:t>, </a:t>
            </a:r>
            <a:r>
              <a:rPr lang="en-US" b="1" i="1" dirty="0">
                <a:solidFill>
                  <a:srgbClr val="800000"/>
                </a:solidFill>
                <a:effectLst>
                  <a:outerShdw blurRad="38100" dist="38100" dir="2700000" algn="tl">
                    <a:srgbClr val="000000">
                      <a:alpha val="43137"/>
                    </a:srgbClr>
                  </a:outerShdw>
                </a:effectLst>
                <a:latin typeface="Times New Roman"/>
                <a:cs typeface="Times New Roman"/>
              </a:rPr>
              <a:t>16</a:t>
            </a:r>
            <a:r>
              <a:rPr lang="en-US" dirty="0">
                <a:solidFill>
                  <a:srgbClr val="800000"/>
                </a:solidFill>
                <a:effectLst>
                  <a:outerShdw blurRad="38100" dist="38100" dir="2700000" algn="tl">
                    <a:srgbClr val="000000">
                      <a:alpha val="43137"/>
                    </a:srgbClr>
                  </a:outerShdw>
                </a:effectLst>
                <a:latin typeface="Times New Roman"/>
                <a:cs typeface="Times New Roman"/>
              </a:rPr>
              <a:t>  </a:t>
            </a:r>
            <a:r>
              <a:rPr lang="en-US" dirty="0">
                <a:solidFill>
                  <a:srgbClr val="000000"/>
                </a:solidFill>
                <a:effectLst>
                  <a:outerShdw blurRad="38100" dist="38100" dir="2700000" algn="tl">
                    <a:srgbClr val="000000">
                      <a:alpha val="43137"/>
                    </a:srgbClr>
                  </a:outerShdw>
                </a:effectLst>
                <a:latin typeface="Times New Roman"/>
                <a:cs typeface="Times New Roman"/>
              </a:rPr>
              <a:t>New man made in God’s image by gospel</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Rom. 12:1-2</a:t>
            </a:r>
            <a:r>
              <a:rPr lang="en-US" dirty="0">
                <a:solidFill>
                  <a:srgbClr val="800000"/>
                </a:solidFill>
                <a:effectLst>
                  <a:outerShdw blurRad="38100" dist="38100" dir="2700000" algn="tl">
                    <a:srgbClr val="000000">
                      <a:alpha val="43137"/>
                    </a:srgbClr>
                  </a:outerShdw>
                </a:effectLst>
                <a:latin typeface="Times New Roman"/>
                <a:cs typeface="Times New Roman"/>
              </a:rPr>
              <a:t>  </a:t>
            </a:r>
            <a:r>
              <a:rPr lang="en-US" dirty="0">
                <a:solidFill>
                  <a:srgbClr val="000000"/>
                </a:solidFill>
                <a:effectLst>
                  <a:outerShdw blurRad="38100" dist="38100" dir="2700000" algn="tl">
                    <a:srgbClr val="000000">
                      <a:alpha val="43137"/>
                    </a:srgbClr>
                  </a:outerShdw>
                </a:effectLst>
                <a:latin typeface="Times New Roman"/>
                <a:cs typeface="Times New Roman"/>
              </a:rPr>
              <a:t>Transformation of mind by gospel</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1 Pet. 1:22-25</a:t>
            </a:r>
            <a:r>
              <a:rPr lang="en-US" dirty="0">
                <a:solidFill>
                  <a:srgbClr val="800000"/>
                </a:solidFill>
                <a:effectLst>
                  <a:outerShdw blurRad="38100" dist="38100" dir="2700000" algn="tl">
                    <a:srgbClr val="000000">
                      <a:alpha val="43137"/>
                    </a:srgbClr>
                  </a:outerShdw>
                </a:effectLst>
                <a:latin typeface="Times New Roman"/>
                <a:cs typeface="Times New Roman"/>
              </a:rPr>
              <a:t>  </a:t>
            </a:r>
            <a:r>
              <a:rPr lang="en-US" dirty="0">
                <a:solidFill>
                  <a:srgbClr val="000000"/>
                </a:solidFill>
                <a:effectLst>
                  <a:outerShdw blurRad="38100" dist="38100" dir="2700000" algn="tl">
                    <a:srgbClr val="000000">
                      <a:alpha val="43137"/>
                    </a:srgbClr>
                  </a:outerShdw>
                </a:effectLst>
                <a:latin typeface="Times New Roman"/>
                <a:cs typeface="Times New Roman"/>
              </a:rPr>
              <a:t>Seed of gospel is source of new life</a:t>
            </a:r>
          </a:p>
          <a:p>
            <a:pPr>
              <a:spcBef>
                <a:spcPts val="0"/>
              </a:spcBef>
              <a:spcAft>
                <a:spcPts val="800"/>
              </a:spcAft>
              <a:buClr>
                <a:srgbClr val="800000"/>
              </a:buClr>
            </a:pPr>
            <a:r>
              <a:rPr lang="en-US" dirty="0">
                <a:solidFill>
                  <a:srgbClr val="000000"/>
                </a:solidFill>
                <a:effectLst>
                  <a:outerShdw blurRad="38100" dist="38100" dir="2700000" algn="tl">
                    <a:srgbClr val="000000">
                      <a:alpha val="43137"/>
                    </a:srgbClr>
                  </a:outerShdw>
                </a:effectLst>
                <a:latin typeface="Times New Roman"/>
                <a:cs typeface="Times New Roman"/>
              </a:rPr>
              <a:t>Key to new life is feeding on Christ’s word (gospel)</a:t>
            </a:r>
            <a:endParaRPr lang="en-US" dirty="0">
              <a:latin typeface="Times New Roman"/>
              <a:cs typeface="Times New Roman"/>
            </a:endParaRP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Jn. 6:53</a:t>
            </a:r>
            <a:r>
              <a:rPr lang="en-US" dirty="0">
                <a:solidFill>
                  <a:srgbClr val="000000"/>
                </a:solidFill>
                <a:effectLst>
                  <a:outerShdw blurRad="38100" dist="38100" dir="2700000" algn="tl">
                    <a:srgbClr val="000000">
                      <a:alpha val="43137"/>
                    </a:srgbClr>
                  </a:outerShdw>
                </a:effectLst>
                <a:latin typeface="Times New Roman"/>
                <a:cs typeface="Times New Roman"/>
              </a:rPr>
              <a:t>  Must eat Christ’s flesh &amp; drink His blood</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Jn. 6:60</a:t>
            </a:r>
            <a:r>
              <a:rPr lang="en-US" dirty="0">
                <a:solidFill>
                  <a:srgbClr val="000000"/>
                </a:solidFill>
                <a:effectLst>
                  <a:outerShdw blurRad="38100" dist="38100" dir="2700000" algn="tl">
                    <a:srgbClr val="000000">
                      <a:alpha val="43137"/>
                    </a:srgbClr>
                  </a:outerShdw>
                </a:effectLst>
                <a:latin typeface="Times New Roman"/>
                <a:cs typeface="Times New Roman"/>
              </a:rPr>
              <a:t>  Disciples said it was a hard saying </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Jn. 6:63</a:t>
            </a:r>
            <a:r>
              <a:rPr lang="en-US" dirty="0">
                <a:solidFill>
                  <a:srgbClr val="000000"/>
                </a:solidFill>
                <a:effectLst>
                  <a:outerShdw blurRad="38100" dist="38100" dir="2700000" algn="tl">
                    <a:srgbClr val="000000">
                      <a:alpha val="43137"/>
                    </a:srgbClr>
                  </a:outerShdw>
                </a:effectLst>
                <a:latin typeface="Times New Roman"/>
                <a:cs typeface="Times New Roman"/>
              </a:rPr>
              <a:t>  Not speaking of physical body, but His words</a:t>
            </a:r>
          </a:p>
          <a:p>
            <a:pPr lvl="1">
              <a:spcBef>
                <a:spcPts val="0"/>
              </a:spcBef>
              <a:spcAft>
                <a:spcPts val="800"/>
              </a:spcAft>
              <a:buClr>
                <a:schemeClr val="tx1"/>
              </a:buClr>
            </a:pPr>
            <a:r>
              <a:rPr lang="en-US" b="1" i="1" dirty="0">
                <a:solidFill>
                  <a:srgbClr val="800000"/>
                </a:solidFill>
                <a:effectLst>
                  <a:outerShdw blurRad="38100" dist="38100" dir="2700000" algn="tl">
                    <a:srgbClr val="000000">
                      <a:alpha val="43137"/>
                    </a:srgbClr>
                  </a:outerShdw>
                </a:effectLst>
                <a:latin typeface="Times New Roman"/>
                <a:cs typeface="Times New Roman"/>
              </a:rPr>
              <a:t>Jn. 6:67-68</a:t>
            </a:r>
            <a:r>
              <a:rPr lang="en-US" dirty="0">
                <a:solidFill>
                  <a:srgbClr val="000000"/>
                </a:solidFill>
                <a:effectLst>
                  <a:outerShdw blurRad="38100" dist="38100" dir="2700000" algn="tl">
                    <a:srgbClr val="000000">
                      <a:alpha val="43137"/>
                    </a:srgbClr>
                  </a:outerShdw>
                </a:effectLst>
                <a:latin typeface="Times New Roman"/>
                <a:cs typeface="Times New Roman"/>
              </a:rPr>
              <a:t>	Peter understood the point </a:t>
            </a:r>
          </a:p>
        </p:txBody>
      </p:sp>
    </p:spTree>
    <p:extLst>
      <p:ext uri="{BB962C8B-B14F-4D97-AF65-F5344CB8AC3E}">
        <p14:creationId xmlns:p14="http://schemas.microsoft.com/office/powerpoint/2010/main" val="21668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11" y="-24210"/>
            <a:ext cx="9338553" cy="1143000"/>
          </a:xfrm>
        </p:spPr>
        <p:txBody>
          <a:bodyPr>
            <a:noAutofit/>
          </a:bodyPr>
          <a:lstStyle/>
          <a:p>
            <a:r>
              <a:rPr lang="en-US" sz="4200" b="1" dirty="0">
                <a:latin typeface="Times New Roman"/>
                <a:cs typeface="Times New Roman"/>
              </a:rPr>
              <a:t>How We Let the Gospel Write on Heart</a:t>
            </a:r>
          </a:p>
        </p:txBody>
      </p:sp>
      <p:sp>
        <p:nvSpPr>
          <p:cNvPr id="3" name="Content Placeholder 2"/>
          <p:cNvSpPr>
            <a:spLocks noGrp="1"/>
          </p:cNvSpPr>
          <p:nvPr>
            <p:ph idx="1"/>
          </p:nvPr>
        </p:nvSpPr>
        <p:spPr>
          <a:xfrm>
            <a:off x="0" y="996170"/>
            <a:ext cx="9238941" cy="5861830"/>
          </a:xfrm>
        </p:spPr>
        <p:txBody>
          <a:bodyPr>
            <a:normAutofit/>
          </a:bodyPr>
          <a:lstStyle/>
          <a:p>
            <a:pPr>
              <a:spcBef>
                <a:spcPts val="0"/>
              </a:spcBef>
              <a:spcAft>
                <a:spcPts val="600"/>
              </a:spcAft>
              <a:buClr>
                <a:srgbClr val="800000"/>
              </a:buClr>
            </a:pPr>
            <a:r>
              <a:rPr lang="en-US" dirty="0">
                <a:solidFill>
                  <a:srgbClr val="000000"/>
                </a:solidFill>
                <a:effectLst>
                  <a:outerShdw blurRad="38100" dist="38100" dir="2700000" algn="tl">
                    <a:srgbClr val="000000">
                      <a:alpha val="43137"/>
                    </a:srgbClr>
                  </a:outerShdw>
                </a:effectLst>
                <a:latin typeface="Times New Roman"/>
                <a:cs typeface="Times New Roman"/>
              </a:rPr>
              <a:t>Without a changed heart, we will fail (</a:t>
            </a:r>
            <a:r>
              <a:rPr lang="en-US" sz="3000" b="1" i="1" dirty="0" err="1">
                <a:solidFill>
                  <a:srgbClr val="800000"/>
                </a:solidFill>
                <a:effectLst>
                  <a:outerShdw blurRad="38100" dist="38100" dir="2700000" algn="tl">
                    <a:srgbClr val="000000">
                      <a:alpha val="43137"/>
                    </a:srgbClr>
                  </a:outerShdw>
                </a:effectLst>
                <a:latin typeface="Times New Roman"/>
                <a:cs typeface="Times New Roman"/>
              </a:rPr>
              <a:t>Lk</a:t>
            </a:r>
            <a:r>
              <a:rPr lang="en-US" sz="3000" b="1" i="1" dirty="0">
                <a:solidFill>
                  <a:srgbClr val="800000"/>
                </a:solidFill>
                <a:effectLst>
                  <a:outerShdw blurRad="38100" dist="38100" dir="2700000" algn="tl">
                    <a:srgbClr val="000000">
                      <a:alpha val="43137"/>
                    </a:srgbClr>
                  </a:outerShdw>
                </a:effectLst>
                <a:latin typeface="Times New Roman"/>
                <a:cs typeface="Times New Roman"/>
              </a:rPr>
              <a:t>. 11:24-26</a:t>
            </a:r>
            <a:r>
              <a:rPr lang="en-US" dirty="0">
                <a:solidFill>
                  <a:srgbClr val="000000"/>
                </a:solidFill>
                <a:effectLst>
                  <a:outerShdw blurRad="38100" dist="38100" dir="2700000" algn="tl">
                    <a:srgbClr val="000000">
                      <a:alpha val="43137"/>
                    </a:srgbClr>
                  </a:outerShdw>
                </a:effectLst>
                <a:latin typeface="Times New Roman"/>
                <a:cs typeface="Times New Roman"/>
              </a:rPr>
              <a:t>)</a:t>
            </a:r>
            <a:endParaRPr lang="en-US" b="1" dirty="0">
              <a:solidFill>
                <a:srgbClr val="800000"/>
              </a:solidFill>
              <a:effectLst>
                <a:outerShdw blurRad="38100" dist="38100" dir="2700000" algn="tl">
                  <a:srgbClr val="000000">
                    <a:alpha val="43137"/>
                  </a:srgbClr>
                </a:outerShdw>
              </a:effectLst>
              <a:latin typeface="Times New Roman"/>
              <a:cs typeface="Times New Roman"/>
            </a:endParaRPr>
          </a:p>
          <a:p>
            <a:pPr>
              <a:spcBef>
                <a:spcPts val="0"/>
              </a:spcBef>
              <a:spcAft>
                <a:spcPts val="600"/>
              </a:spcAft>
              <a:buClr>
                <a:srgbClr val="800000"/>
              </a:buClr>
            </a:pPr>
            <a:r>
              <a:rPr lang="en-US" dirty="0">
                <a:solidFill>
                  <a:srgbClr val="000000"/>
                </a:solidFill>
                <a:effectLst>
                  <a:outerShdw blurRad="38100" dist="38100" dir="2700000" algn="tl">
                    <a:srgbClr val="000000">
                      <a:alpha val="43137"/>
                    </a:srgbClr>
                  </a:outerShdw>
                </a:effectLst>
                <a:latin typeface="Times New Roman"/>
                <a:cs typeface="Times New Roman"/>
              </a:rPr>
              <a:t>Practical steps in letting gospel be written on heart</a:t>
            </a:r>
            <a:endParaRPr lang="en-US" dirty="0">
              <a:latin typeface="Times New Roman"/>
              <a:cs typeface="Times New Roman"/>
            </a:endParaRPr>
          </a:p>
          <a:p>
            <a:pPr lvl="1">
              <a:spcBef>
                <a:spcPts val="0"/>
              </a:spcBef>
              <a:spcAft>
                <a:spcPts val="600"/>
              </a:spcAft>
              <a:buClr>
                <a:schemeClr val="tx1"/>
              </a:buClr>
            </a:pPr>
            <a:r>
              <a:rPr lang="en-US" b="1" dirty="0">
                <a:solidFill>
                  <a:srgbClr val="000090"/>
                </a:solidFill>
                <a:latin typeface="Times New Roman"/>
                <a:cs typeface="Times New Roman"/>
              </a:rPr>
              <a:t>Study of scripture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1 Pet. 2:2</a:t>
            </a:r>
            <a:r>
              <a:rPr lang="en-US" dirty="0">
                <a:solidFill>
                  <a:srgbClr val="000090"/>
                </a:solidFill>
                <a:latin typeface="Times New Roman"/>
                <a:cs typeface="Times New Roman"/>
              </a:rPr>
              <a:t>; </a:t>
            </a:r>
            <a:r>
              <a:rPr lang="en-US" b="1" i="1" dirty="0">
                <a:solidFill>
                  <a:srgbClr val="800000"/>
                </a:solidFill>
                <a:latin typeface="Times New Roman"/>
                <a:cs typeface="Times New Roman"/>
              </a:rPr>
              <a:t>2 Tim. 2:15</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Put knowledge learn to action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Col. 1:9-11</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Mature to teach others the truth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Heb. 5:12-14</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Continue fervent in prayer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Col. 4:2</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Increase in love for one another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1 Thess. 3:12</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Have balanced growth in character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2 Pet. 1:5-8</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Keep focus on spiritual things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2 Cor. 4:16-18</a:t>
            </a:r>
            <a:r>
              <a:rPr lang="en-US" dirty="0">
                <a:solidFill>
                  <a:srgbClr val="000090"/>
                </a:solidFill>
                <a:latin typeface="Times New Roman"/>
                <a:cs typeface="Times New Roman"/>
              </a:rPr>
              <a:t>)</a:t>
            </a:r>
          </a:p>
          <a:p>
            <a:pPr lvl="1">
              <a:spcBef>
                <a:spcPts val="0"/>
              </a:spcBef>
              <a:spcAft>
                <a:spcPts val="600"/>
              </a:spcAft>
              <a:buClr>
                <a:schemeClr val="tx1"/>
              </a:buClr>
            </a:pPr>
            <a:r>
              <a:rPr lang="en-US" b="1" dirty="0">
                <a:solidFill>
                  <a:srgbClr val="000090"/>
                </a:solidFill>
                <a:latin typeface="Times New Roman"/>
                <a:cs typeface="Times New Roman"/>
              </a:rPr>
              <a:t>Remember Paul’s prayer for Ephesians </a:t>
            </a:r>
            <a:r>
              <a:rPr lang="en-US" dirty="0">
                <a:solidFill>
                  <a:srgbClr val="000090"/>
                </a:solidFill>
                <a:latin typeface="Times New Roman"/>
                <a:cs typeface="Times New Roman"/>
              </a:rPr>
              <a:t>(</a:t>
            </a:r>
            <a:r>
              <a:rPr lang="en-US" b="1" i="1" dirty="0">
                <a:solidFill>
                  <a:srgbClr val="800000"/>
                </a:solidFill>
                <a:latin typeface="Times New Roman"/>
                <a:cs typeface="Times New Roman"/>
              </a:rPr>
              <a:t>Eph. 3:14-21</a:t>
            </a:r>
            <a:r>
              <a:rPr lang="en-US" dirty="0">
                <a:solidFill>
                  <a:srgbClr val="000090"/>
                </a:solidFill>
                <a:latin typeface="Times New Roman"/>
                <a:cs typeface="Times New Roman"/>
              </a:rPr>
              <a:t>)</a:t>
            </a:r>
            <a:endParaRPr lang="en-US" dirty="0">
              <a:solidFill>
                <a:srgbClr val="000000"/>
              </a:solidFill>
              <a:effectLst>
                <a:outerShdw blurRad="38100" dist="38100" dir="2700000" algn="tl">
                  <a:srgbClr val="000000">
                    <a:alpha val="43137"/>
                  </a:srgbClr>
                </a:outerShdw>
              </a:effectLst>
              <a:latin typeface="Times New Roman"/>
              <a:cs typeface="Times New Roman"/>
            </a:endParaRPr>
          </a:p>
          <a:p>
            <a:pPr>
              <a:spcBef>
                <a:spcPts val="0"/>
              </a:spcBef>
              <a:spcAft>
                <a:spcPts val="600"/>
              </a:spcAft>
              <a:buClr>
                <a:srgbClr val="800000"/>
              </a:buClr>
            </a:pPr>
            <a:r>
              <a:rPr lang="en-US" dirty="0">
                <a:solidFill>
                  <a:srgbClr val="000000"/>
                </a:solidFill>
                <a:effectLst>
                  <a:outerShdw blurRad="38100" dist="38100" dir="2700000" algn="tl">
                    <a:srgbClr val="000000">
                      <a:alpha val="43137"/>
                    </a:srgbClr>
                  </a:outerShdw>
                </a:effectLst>
                <a:latin typeface="Times New Roman"/>
                <a:cs typeface="Times New Roman"/>
              </a:rPr>
              <a:t>Putting it all together from </a:t>
            </a:r>
            <a:r>
              <a:rPr lang="en-US" b="1" dirty="0">
                <a:solidFill>
                  <a:srgbClr val="800000"/>
                </a:solidFill>
                <a:effectLst>
                  <a:outerShdw blurRad="38100" dist="38100" dir="2700000" algn="tl">
                    <a:srgbClr val="000000">
                      <a:alpha val="43137"/>
                    </a:srgbClr>
                  </a:outerShdw>
                </a:effectLst>
                <a:latin typeface="Times New Roman"/>
                <a:cs typeface="Times New Roman"/>
              </a:rPr>
              <a:t>Ephesians 4:17-24</a:t>
            </a:r>
          </a:p>
          <a:p>
            <a:pPr marL="457200" lvl="1" indent="0">
              <a:spcBef>
                <a:spcPts val="0"/>
              </a:spcBef>
              <a:spcAft>
                <a:spcPts val="600"/>
              </a:spcAft>
              <a:buClr>
                <a:schemeClr val="tx1"/>
              </a:buClr>
              <a:buNone/>
            </a:pPr>
            <a:endParaRPr lang="en-US" dirty="0">
              <a:solidFill>
                <a:srgbClr val="00000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37211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1035</TotalTime>
  <Words>277</Words>
  <Application>Microsoft Office PowerPoint</Application>
  <PresentationFormat>On-screen Show (4:3)</PresentationFormat>
  <Paragraphs>40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Chalkduster</vt:lpstr>
      <vt:lpstr>Times New Roman</vt:lpstr>
      <vt:lpstr>Office Theme</vt:lpstr>
      <vt:lpstr>God’s New Covenant</vt:lpstr>
      <vt:lpstr>Jeremiah 31:31-34</vt:lpstr>
      <vt:lpstr>Problem with Old Covenant Israel Broke</vt:lpstr>
      <vt:lpstr>God’s New Covenant &amp; Man’s Heart</vt:lpstr>
      <vt:lpstr>How We Let the Gospel Write on Heart</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dc:title>
  <dc:creator>Harry Osborne</dc:creator>
  <cp:lastModifiedBy>84th Street Church Of Christ</cp:lastModifiedBy>
  <cp:revision>16</cp:revision>
  <dcterms:created xsi:type="dcterms:W3CDTF">2019-02-16T18:26:56Z</dcterms:created>
  <dcterms:modified xsi:type="dcterms:W3CDTF">2019-02-24T14:24:23Z</dcterms:modified>
</cp:coreProperties>
</file>