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5" r:id="rId4"/>
    <p:sldId id="261" r:id="rId5"/>
    <p:sldId id="257" r:id="rId6"/>
    <p:sldId id="259" r:id="rId7"/>
    <p:sldId id="262" r:id="rId8"/>
    <p:sldId id="263" r:id="rId9"/>
    <p:sldId id="264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8" autoAdjust="0"/>
    <p:restoredTop sz="98605" autoAdjust="0"/>
  </p:normalViewPr>
  <p:slideViewPr>
    <p:cSldViewPr snapToGrid="0" snapToObjects="1">
      <p:cViewPr varScale="1">
        <p:scale>
          <a:sx n="85" d="100"/>
          <a:sy n="85" d="100"/>
        </p:scale>
        <p:origin x="-156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4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4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6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5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7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5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2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  <a:gs pos="50000">
              <a:schemeClr val="bg2">
                <a:lumMod val="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8CA0B-CC7E-0640-B95D-229BE434C8FC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E562-A1FA-1443-A682-72F1E6807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0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647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Times New Roman"/>
                <a:cs typeface="Times New Roman"/>
              </a:rPr>
              <a:t>“</a:t>
            </a:r>
            <a:r>
              <a:rPr lang="en-US" sz="6600" b="1" dirty="0">
                <a:latin typeface="Times New Roman"/>
                <a:cs typeface="Times New Roman"/>
              </a:rPr>
              <a:t>No One Cares for My </a:t>
            </a:r>
            <a:r>
              <a:rPr lang="en-US" sz="6600" b="1" dirty="0" smtClean="0">
                <a:latin typeface="Times New Roman"/>
                <a:cs typeface="Times New Roman"/>
              </a:rPr>
              <a:t>Soul</a:t>
            </a:r>
            <a:r>
              <a:rPr lang="en-US" sz="6600" dirty="0" smtClean="0">
                <a:latin typeface="Times New Roman"/>
                <a:cs typeface="Times New Roman"/>
              </a:rPr>
              <a:t>”</a:t>
            </a:r>
            <a:endParaRPr lang="en-US" sz="66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996429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Psalm 142</a:t>
            </a:r>
            <a:endParaRPr lang="en-US" sz="4800" b="1" i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Psalm 142_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2" y="410475"/>
            <a:ext cx="9255512" cy="52080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44189" y="1885669"/>
            <a:ext cx="5795583" cy="4972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en-US" sz="1600" b="1" dirty="0" smtClean="0">
              <a:latin typeface="Times New Roman"/>
              <a:cs typeface="Times New Roman"/>
            </a:endParaRPr>
          </a:p>
          <a:p>
            <a:pPr algn="ctr">
              <a:lnSpc>
                <a:spcPct val="110000"/>
              </a:lnSpc>
            </a:pPr>
            <a:r>
              <a:rPr lang="en-US" sz="7200" b="1" dirty="0" smtClean="0">
                <a:latin typeface="Times New Roman"/>
                <a:cs typeface="Times New Roman"/>
              </a:rPr>
              <a:t>No One Cares for My Soul</a:t>
            </a:r>
          </a:p>
          <a:p>
            <a:pPr algn="ctr">
              <a:lnSpc>
                <a:spcPct val="110000"/>
              </a:lnSpc>
            </a:pPr>
            <a:endParaRPr lang="en-US" sz="7200" b="1" dirty="0">
              <a:latin typeface="Times New Roman"/>
              <a:cs typeface="Times New Roman"/>
            </a:endParaRPr>
          </a:p>
          <a:p>
            <a:pPr algn="ctr">
              <a:lnSpc>
                <a:spcPct val="110000"/>
              </a:lnSpc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2039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52"/>
            <a:ext cx="9144000" cy="1022561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Lessons We Must Learn in Such Times</a:t>
            </a:r>
            <a:endParaRPr lang="en-US" sz="4200" b="1" dirty="0"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29" y="877455"/>
            <a:ext cx="9024471" cy="598054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First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can depend on God as faithful &amp; caring</a:t>
            </a:r>
            <a:endParaRPr lang="en-US" dirty="0" smtClean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 Tim. 2:13  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If we are faithless, He remains faithful…</a:t>
            </a:r>
            <a:endParaRPr lang="en-US" b="1" i="1" dirty="0" smtClean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b="1" i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Pet. 5: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“Casting all care upon Him, for he cares for you”</a:t>
            </a:r>
            <a:endParaRPr lang="en-US" dirty="0" smtClean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Heb. 4:15-16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Rom. 5:8  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Faithfulness &amp; care proven</a:t>
            </a:r>
            <a:endParaRPr lang="en-US" b="1" i="1" dirty="0" smtClean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must go to our Father and our Lord for help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 Cor. 12:8  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“I pleaded with the Lord three times…”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Matt. 6:26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Our heavenly Father values &amp; cares for us </a:t>
            </a:r>
            <a:endParaRPr lang="en-US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 persistent in prayer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US" b="1" i="1" dirty="0" err="1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Lk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18:1-7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We always ought to pray &amp; not lose heart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Seek to learn from such times and 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grow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James 1:2-4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Trials work to produce patience in us </a:t>
            </a:r>
            <a:endParaRPr lang="en-US" dirty="0" smtClean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Keep a constant view of heaven – it’s worth it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!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Pet. 1:3-9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Focusing hope on heaven causes to endur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</a:t>
            </a:r>
            <a:endParaRPr lang="en-US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153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259747" cy="86517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Psalm 142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85" y="706410"/>
            <a:ext cx="910431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cry out to the Lord with my voice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with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 voice 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the Lord I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make my supplication.</a:t>
            </a:r>
            <a:b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pour out my complaint before Him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I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declare before Him my trouble.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When my spirit was 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overwhelmed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within me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then You knew my path. In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way in which I 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walk they have secretly set a snare for me.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 on </a:t>
            </a:r>
            <a:r>
              <a:rPr lang="en-US" sz="25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right hand and see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for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5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 is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no one who acknowledges me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Refuge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has failed me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No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one cares for my soul.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cried out to You, O 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Lord: I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said, “You </a:t>
            </a:r>
            <a:r>
              <a:rPr lang="en-US" sz="25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are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my refuge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My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portion in the land of the living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Attend to my cry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for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am brought very low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Deliver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me from my persecutors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for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are stronger than I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</a:t>
            </a: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Bring my soul out of prison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that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may praise Your name;</a:t>
            </a:r>
            <a:b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righteous shall surround me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for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shall deal bountifully with me.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2500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019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259747" cy="86517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Psalm 142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85" y="706410"/>
            <a:ext cx="910431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cry out to the Lord with my voice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with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 voice 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the Lord I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make my supplication.</a:t>
            </a:r>
            <a:b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pour out my complaint before Him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I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declare before Him my trouble.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When my spirit was 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overwhelmed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within me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then You knew my path. In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way in which I 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walk they have secretly set a snare for me.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 on </a:t>
            </a:r>
            <a:r>
              <a:rPr lang="en-US" sz="25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right hand and see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for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5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 is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no one who acknowledges me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Refuge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has failed me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</a:t>
            </a:r>
            <a:r>
              <a:rPr lang="en-US" sz="2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 </a:t>
            </a:r>
            <a:r>
              <a:rPr lang="en-US" sz="26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one cares for my soul</a:t>
            </a:r>
            <a:r>
              <a:rPr lang="en-US" sz="2500" b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cried out to You, O 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Lord: I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said, “You </a:t>
            </a:r>
            <a:r>
              <a:rPr lang="en-US" sz="25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are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my refuge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My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portion in the land of the living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Attend to my cry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for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am brought very low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Deliver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me from my persecutors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for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are stronger than I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5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</a:t>
            </a:r>
            <a:r>
              <a:rPr lang="en-US" sz="25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Bring my soul out of prison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that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may praise Your name;</a:t>
            </a:r>
            <a:b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righteous shall surround me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for </a:t>
            </a:r>
            <a:r>
              <a:rPr lang="en-US" sz="25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shall deal bountifully with me.</a:t>
            </a:r>
            <a:r>
              <a:rPr lang="en-US" sz="25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2500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91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16422"/>
            <a:ext cx="9144000" cy="982198"/>
          </a:xfrm>
        </p:spPr>
        <p:txBody>
          <a:bodyPr>
            <a:noAutofit/>
          </a:bodyPr>
          <a:lstStyle/>
          <a:p>
            <a:r>
              <a:rPr lang="en-US" sz="4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 Introduction to the 142</a:t>
            </a:r>
            <a:r>
              <a:rPr lang="en-US" sz="4600" b="1" baseline="30000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nd</a:t>
            </a:r>
            <a:r>
              <a:rPr lang="en-US" sz="4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Psalm</a:t>
            </a:r>
            <a:endParaRPr lang="en-US" sz="4600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4880" y="822287"/>
            <a:ext cx="8757074" cy="617627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It is titles as “</a:t>
            </a:r>
            <a:r>
              <a:rPr lang="en-US" i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</a:t>
            </a:r>
            <a:r>
              <a:rPr lang="en-US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Contemplation [Heb. “</a:t>
            </a:r>
            <a:r>
              <a:rPr lang="en-US" i="1" dirty="0" err="1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maschil</a:t>
            </a:r>
            <a:r>
              <a:rPr lang="en-US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”] of </a:t>
            </a:r>
            <a:r>
              <a:rPr lang="en-US" i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David”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dirty="0" err="1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Maschil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 carries a connotation of being more than just a mere thought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It suggests an intense meditation on something of great 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concern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this case, it voices the emptiness of David left alone</a:t>
            </a:r>
            <a:endParaRPr lang="en-US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setting of this psalm helps us to understand the idea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Most bibles give a note that it was written from a cave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Probably written while hiding on the run from Saul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Seems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related in time &amp; circumstance to Psalm 57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Think of David’s deep concerns in this situation</a:t>
            </a:r>
          </a:p>
        </p:txBody>
      </p:sp>
    </p:spTree>
    <p:extLst>
      <p:ext uri="{BB962C8B-B14F-4D97-AF65-F5344CB8AC3E}">
        <p14:creationId xmlns:p14="http://schemas.microsoft.com/office/powerpoint/2010/main" val="1787957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549563" cy="1744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Often Fail to See…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5" y="1744562"/>
            <a:ext cx="3814911" cy="5138453"/>
          </a:xfrm>
        </p:spPr>
        <p:txBody>
          <a:bodyPr>
            <a:normAutofit/>
          </a:bodyPr>
          <a:lstStyle/>
          <a:p>
            <a:pPr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Elders 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care…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Tim. 3:5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Heb. 13:17</a:t>
            </a:r>
          </a:p>
          <a:p>
            <a:pPr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Other Christians care…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Cor. 12:25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Gal. 6:10</a:t>
            </a:r>
          </a:p>
          <a:p>
            <a:pPr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what if it is true &amp; no one cares?</a:t>
            </a:r>
            <a:endParaRPr lang="en-US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3" descr="Psalm 1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096" y="0"/>
            <a:ext cx="53493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9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83882" y="4108823"/>
            <a:ext cx="2853765" cy="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3192"/>
            <a:ext cx="9144000" cy="140766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Remember the Example of David</a:t>
            </a:r>
            <a:b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Psalm 57</a:t>
            </a:r>
            <a:r>
              <a:rPr lang="en-US" sz="4000" b="1" dirty="0" smtClean="0">
                <a:solidFill>
                  <a:srgbClr val="4A452A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4000" b="1" dirty="0">
              <a:solidFill>
                <a:srgbClr val="4A452A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765" y="1389535"/>
            <a:ext cx="9233646" cy="5518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b="1" baseline="30000" dirty="0">
                <a:latin typeface="Times New Roman"/>
                <a:cs typeface="Times New Roman"/>
              </a:rPr>
              <a:t>1</a:t>
            </a:r>
            <a:r>
              <a:rPr lang="en-US" sz="2400" dirty="0">
                <a:latin typeface="Times New Roman"/>
                <a:cs typeface="Times New Roman"/>
              </a:rPr>
              <a:t> Be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merciful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me,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God,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be merciful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me!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For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my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soul trusts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in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You; and </a:t>
            </a:r>
            <a:r>
              <a:rPr lang="en-US" sz="2400" dirty="0">
                <a:latin typeface="Times New Roman"/>
                <a:cs typeface="Times New Roman"/>
              </a:rPr>
              <a:t>in the shadow of Your wings I will make my refuge</a:t>
            </a:r>
            <a:r>
              <a:rPr lang="en-US" sz="2400" dirty="0" smtClean="0">
                <a:latin typeface="Times New Roman"/>
                <a:cs typeface="Times New Roman"/>
              </a:rPr>
              <a:t>, until these calamities have </a:t>
            </a:r>
            <a:r>
              <a:rPr lang="en-US" sz="2400" dirty="0">
                <a:latin typeface="Times New Roman"/>
                <a:cs typeface="Times New Roman"/>
              </a:rPr>
              <a:t>passed by.</a:t>
            </a:r>
          </a:p>
          <a:p>
            <a:pPr>
              <a:lnSpc>
                <a:spcPct val="105000"/>
              </a:lnSpc>
            </a:pPr>
            <a:r>
              <a:rPr lang="en-US" sz="2400" b="1" baseline="30000" dirty="0">
                <a:latin typeface="Times New Roman"/>
                <a:cs typeface="Times New Roman"/>
              </a:rPr>
              <a:t>2 </a:t>
            </a:r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will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cry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out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God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Most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High,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God</a:t>
            </a:r>
            <a:r>
              <a:rPr lang="en-US" sz="2000" dirty="0">
                <a:latin typeface="Times New Roman"/>
                <a:cs typeface="Times New Roman"/>
              </a:rPr>
              <a:t> </a:t>
            </a:r>
            <a:r>
              <a:rPr lang="en-US" sz="2400" dirty="0">
                <a:latin typeface="Times New Roman"/>
                <a:cs typeface="Times New Roman"/>
              </a:rPr>
              <a:t>who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performs</a:t>
            </a:r>
            <a:r>
              <a:rPr lang="en-US" sz="2000" dirty="0">
                <a:latin typeface="Times New Roman"/>
                <a:cs typeface="Times New Roman"/>
              </a:rPr>
              <a:t> </a:t>
            </a:r>
            <a:r>
              <a:rPr lang="en-US" sz="2400" i="1" dirty="0">
                <a:latin typeface="Times New Roman"/>
                <a:cs typeface="Times New Roman"/>
              </a:rPr>
              <a:t>all things</a:t>
            </a:r>
            <a:r>
              <a:rPr lang="en-US" sz="2400" dirty="0">
                <a:latin typeface="Times New Roman"/>
                <a:cs typeface="Times New Roman"/>
              </a:rPr>
              <a:t> for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me.</a:t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en-US" sz="2400" b="1" baseline="30000" dirty="0">
                <a:latin typeface="Times New Roman"/>
                <a:cs typeface="Times New Roman"/>
              </a:rPr>
              <a:t>3 </a:t>
            </a:r>
            <a:r>
              <a:rPr lang="en-US" sz="2400" dirty="0">
                <a:latin typeface="Times New Roman"/>
                <a:cs typeface="Times New Roman"/>
              </a:rPr>
              <a:t>He shall send from heaven and save me; He reproaches the one who would swallow me up. God shall send forth His mercy and His truth.</a:t>
            </a:r>
          </a:p>
          <a:p>
            <a:pPr>
              <a:lnSpc>
                <a:spcPct val="105000"/>
              </a:lnSpc>
            </a:pPr>
            <a:r>
              <a:rPr lang="en-US" sz="2400" b="1" baseline="30000" dirty="0">
                <a:latin typeface="Times New Roman"/>
                <a:cs typeface="Times New Roman"/>
              </a:rPr>
              <a:t>4 </a:t>
            </a:r>
            <a:r>
              <a:rPr lang="en-US" sz="2400" dirty="0">
                <a:latin typeface="Times New Roman"/>
                <a:cs typeface="Times New Roman"/>
              </a:rPr>
              <a:t>My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soul</a:t>
            </a:r>
            <a:r>
              <a:rPr lang="en-US" sz="2000" dirty="0">
                <a:latin typeface="Times New Roman"/>
                <a:cs typeface="Times New Roman"/>
              </a:rPr>
              <a:t> </a:t>
            </a:r>
            <a:r>
              <a:rPr lang="en-US" sz="2400" i="1" dirty="0">
                <a:latin typeface="Times New Roman"/>
                <a:cs typeface="Times New Roman"/>
              </a:rPr>
              <a:t>is</a:t>
            </a:r>
            <a:r>
              <a:rPr lang="en-US" sz="2000" dirty="0">
                <a:latin typeface="Times New Roman"/>
                <a:cs typeface="Times New Roman"/>
              </a:rPr>
              <a:t> </a:t>
            </a:r>
            <a:r>
              <a:rPr lang="en-US" sz="2400" dirty="0">
                <a:latin typeface="Times New Roman"/>
                <a:cs typeface="Times New Roman"/>
              </a:rPr>
              <a:t>among lions;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I lie </a:t>
            </a:r>
            <a:r>
              <a:rPr lang="en-US" sz="2400" i="1" dirty="0">
                <a:latin typeface="Times New Roman"/>
                <a:cs typeface="Times New Roman"/>
              </a:rPr>
              <a:t>among</a:t>
            </a:r>
            <a:r>
              <a:rPr lang="en-US" sz="2400" dirty="0">
                <a:latin typeface="Times New Roman"/>
                <a:cs typeface="Times New Roman"/>
              </a:rPr>
              <a:t> the sons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of men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who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are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set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on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fire, whose teeth </a:t>
            </a:r>
            <a:r>
              <a:rPr lang="en-US" sz="2400" i="1" dirty="0">
                <a:latin typeface="Times New Roman"/>
                <a:cs typeface="Times New Roman"/>
              </a:rPr>
              <a:t>are</a:t>
            </a:r>
            <a:r>
              <a:rPr lang="en-US" sz="2400" dirty="0">
                <a:latin typeface="Times New Roman"/>
                <a:cs typeface="Times New Roman"/>
              </a:rPr>
              <a:t> spears and arrows, and their tongue a sharp sword.</a:t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en-US" sz="2400" b="1" baseline="30000" dirty="0">
                <a:latin typeface="Times New Roman"/>
                <a:cs typeface="Times New Roman"/>
              </a:rPr>
              <a:t>5 </a:t>
            </a:r>
            <a:r>
              <a:rPr lang="en-US" sz="2400" dirty="0">
                <a:latin typeface="Times New Roman"/>
                <a:cs typeface="Times New Roman"/>
              </a:rPr>
              <a:t>Be exalted, O God, above the heavens; Let Your glory </a:t>
            </a:r>
            <a:r>
              <a:rPr lang="en-US" sz="2400" i="1" dirty="0">
                <a:latin typeface="Times New Roman"/>
                <a:cs typeface="Times New Roman"/>
              </a:rPr>
              <a:t>be</a:t>
            </a:r>
            <a:r>
              <a:rPr lang="en-US" sz="2400" dirty="0">
                <a:latin typeface="Times New Roman"/>
                <a:cs typeface="Times New Roman"/>
              </a:rPr>
              <a:t> above all the earth.</a:t>
            </a:r>
          </a:p>
          <a:p>
            <a:pPr>
              <a:lnSpc>
                <a:spcPct val="105000"/>
              </a:lnSpc>
            </a:pPr>
            <a:r>
              <a:rPr lang="en-US" sz="2400" b="1" baseline="30000" dirty="0">
                <a:latin typeface="Times New Roman"/>
                <a:cs typeface="Times New Roman"/>
              </a:rPr>
              <a:t>6 </a:t>
            </a:r>
            <a:r>
              <a:rPr lang="en-US" sz="2400" dirty="0">
                <a:latin typeface="Times New Roman"/>
                <a:cs typeface="Times New Roman"/>
              </a:rPr>
              <a:t>They have prepared a net for my steps; my soul is bowed down; they have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dug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a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pit before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me;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into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the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midst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of it they </a:t>
            </a:r>
            <a:r>
              <a:rPr lang="en-US" sz="2400" i="1" dirty="0">
                <a:latin typeface="Times New Roman"/>
                <a:cs typeface="Times New Roman"/>
              </a:rPr>
              <a:t>themselves</a:t>
            </a:r>
            <a:r>
              <a:rPr lang="en-US" sz="2400" dirty="0">
                <a:latin typeface="Times New Roman"/>
                <a:cs typeface="Times New Roman"/>
              </a:rPr>
              <a:t> have fallen.</a:t>
            </a:r>
          </a:p>
          <a:p>
            <a:pPr>
              <a:lnSpc>
                <a:spcPct val="105000"/>
              </a:lnSpc>
            </a:pPr>
            <a:r>
              <a:rPr lang="en-US" sz="2400" b="1" baseline="30000" dirty="0">
                <a:latin typeface="Times New Roman"/>
                <a:cs typeface="Times New Roman"/>
              </a:rPr>
              <a:t>7 </a:t>
            </a:r>
            <a:r>
              <a:rPr lang="en-US" sz="2400" dirty="0">
                <a:latin typeface="Times New Roman"/>
                <a:cs typeface="Times New Roman"/>
              </a:rPr>
              <a:t>My heart is steadfast, O God, my heart is steadfast; I will sing and give praise.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9458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3193"/>
            <a:ext cx="9144000" cy="140759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Remember the Example of Paul</a:t>
            </a:r>
            <a:b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 Tim. 4:9-18</a:t>
            </a:r>
            <a:r>
              <a:rPr lang="en-US" sz="4000" b="1" dirty="0" smtClean="0">
                <a:solidFill>
                  <a:srgbClr val="4A452A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4000" b="1" dirty="0">
              <a:solidFill>
                <a:srgbClr val="4A452A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707" y="1404402"/>
            <a:ext cx="9069293" cy="5527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50" b="1" baseline="30000" dirty="0">
                <a:latin typeface="Times New Roman"/>
                <a:cs typeface="Times New Roman"/>
              </a:rPr>
              <a:t>9 </a:t>
            </a:r>
            <a:r>
              <a:rPr lang="en-US" sz="2450" dirty="0">
                <a:latin typeface="Times New Roman"/>
                <a:cs typeface="Times New Roman"/>
              </a:rPr>
              <a:t>Be diligent to come to me quickly; </a:t>
            </a:r>
            <a:r>
              <a:rPr lang="en-US" sz="2450" b="1" baseline="30000" dirty="0">
                <a:latin typeface="Times New Roman"/>
                <a:cs typeface="Times New Roman"/>
              </a:rPr>
              <a:t>10 </a:t>
            </a:r>
            <a:r>
              <a:rPr lang="en-US" sz="2450" dirty="0">
                <a:latin typeface="Times New Roman"/>
                <a:cs typeface="Times New Roman"/>
              </a:rPr>
              <a:t>for Demas has </a:t>
            </a:r>
            <a:r>
              <a:rPr lang="en-US" sz="2450" dirty="0" smtClean="0">
                <a:latin typeface="Times New Roman"/>
                <a:cs typeface="Times New Roman"/>
              </a:rPr>
              <a:t>forsaken me, having loved </a:t>
            </a:r>
            <a:r>
              <a:rPr lang="en-US" sz="2450" dirty="0">
                <a:latin typeface="Times New Roman"/>
                <a:cs typeface="Times New Roman"/>
              </a:rPr>
              <a:t>this present world, and has departed for Thessalonica — </a:t>
            </a:r>
            <a:r>
              <a:rPr lang="en-US" sz="2450" dirty="0" err="1">
                <a:latin typeface="Times New Roman"/>
                <a:cs typeface="Times New Roman"/>
              </a:rPr>
              <a:t>Crescens</a:t>
            </a:r>
            <a:r>
              <a:rPr lang="en-US" sz="2450" dirty="0">
                <a:latin typeface="Times New Roman"/>
                <a:cs typeface="Times New Roman"/>
              </a:rPr>
              <a:t> for Galatia, Titus for Dalmatia. </a:t>
            </a:r>
            <a:r>
              <a:rPr lang="en-US" sz="2450" b="1" baseline="30000" dirty="0">
                <a:latin typeface="Times New Roman"/>
                <a:cs typeface="Times New Roman"/>
              </a:rPr>
              <a:t>11 </a:t>
            </a:r>
            <a:r>
              <a:rPr lang="en-US" sz="2450" dirty="0">
                <a:latin typeface="Times New Roman"/>
                <a:cs typeface="Times New Roman"/>
              </a:rPr>
              <a:t>Only Luke is with me. Get Mark and bring him with you, for he is useful to me </a:t>
            </a:r>
            <a:r>
              <a:rPr lang="en-US" sz="2450" dirty="0" smtClean="0">
                <a:latin typeface="Times New Roman"/>
                <a:cs typeface="Times New Roman"/>
              </a:rPr>
              <a:t>for ministry.  </a:t>
            </a:r>
            <a:r>
              <a:rPr lang="en-US" sz="2450" dirty="0">
                <a:latin typeface="Times New Roman"/>
                <a:cs typeface="Times New Roman"/>
              </a:rPr>
              <a:t>ministry. </a:t>
            </a:r>
            <a:r>
              <a:rPr lang="en-US" sz="2450" b="1" baseline="30000" dirty="0">
                <a:latin typeface="Times New Roman"/>
                <a:cs typeface="Times New Roman"/>
              </a:rPr>
              <a:t>12 </a:t>
            </a:r>
            <a:r>
              <a:rPr lang="en-US" sz="2450" dirty="0">
                <a:latin typeface="Times New Roman"/>
                <a:cs typeface="Times New Roman"/>
              </a:rPr>
              <a:t>And </a:t>
            </a:r>
            <a:r>
              <a:rPr lang="en-US" sz="2450" dirty="0" err="1">
                <a:latin typeface="Times New Roman"/>
                <a:cs typeface="Times New Roman"/>
              </a:rPr>
              <a:t>Tychicus</a:t>
            </a:r>
            <a:r>
              <a:rPr lang="en-US" sz="2450" dirty="0">
                <a:latin typeface="Times New Roman"/>
                <a:cs typeface="Times New Roman"/>
              </a:rPr>
              <a:t> I have sent to Ephesus. </a:t>
            </a:r>
            <a:r>
              <a:rPr lang="en-US" sz="2450" b="1" baseline="30000" dirty="0">
                <a:latin typeface="Times New Roman"/>
                <a:cs typeface="Times New Roman"/>
              </a:rPr>
              <a:t>13 </a:t>
            </a:r>
            <a:r>
              <a:rPr lang="en-US" sz="2450" dirty="0">
                <a:latin typeface="Times New Roman"/>
                <a:cs typeface="Times New Roman"/>
              </a:rPr>
              <a:t>Bring the cloak that I left with Carpus at Troas when you </a:t>
            </a:r>
            <a:r>
              <a:rPr lang="en-US" sz="2450" dirty="0" smtClean="0">
                <a:latin typeface="Times New Roman"/>
                <a:cs typeface="Times New Roman"/>
              </a:rPr>
              <a:t>come — and </a:t>
            </a:r>
            <a:r>
              <a:rPr lang="en-US" sz="2450" dirty="0">
                <a:latin typeface="Times New Roman"/>
                <a:cs typeface="Times New Roman"/>
              </a:rPr>
              <a:t>the books, especially the parchments. </a:t>
            </a:r>
            <a:r>
              <a:rPr lang="en-US" sz="2450" b="1" baseline="30000" dirty="0">
                <a:latin typeface="Times New Roman"/>
                <a:cs typeface="Times New Roman"/>
              </a:rPr>
              <a:t>14 </a:t>
            </a:r>
            <a:r>
              <a:rPr lang="en-US" sz="2450" dirty="0">
                <a:latin typeface="Times New Roman"/>
                <a:cs typeface="Times New Roman"/>
              </a:rPr>
              <a:t>Alexander the coppersmith did me much harm. May the Lord repay him according to his works. </a:t>
            </a:r>
            <a:r>
              <a:rPr lang="en-US" sz="2450" b="1" baseline="30000" dirty="0">
                <a:latin typeface="Times New Roman"/>
                <a:cs typeface="Times New Roman"/>
              </a:rPr>
              <a:t>15 </a:t>
            </a:r>
            <a:r>
              <a:rPr lang="en-US" sz="2450" dirty="0">
                <a:latin typeface="Times New Roman"/>
                <a:cs typeface="Times New Roman"/>
              </a:rPr>
              <a:t>You also must beware of him, for he has greatly resisted our words. </a:t>
            </a:r>
            <a:r>
              <a:rPr lang="en-US" sz="2450" b="1" baseline="30000" dirty="0">
                <a:latin typeface="Times New Roman"/>
                <a:cs typeface="Times New Roman"/>
              </a:rPr>
              <a:t>16 </a:t>
            </a:r>
            <a:r>
              <a:rPr lang="en-US" sz="2450" dirty="0">
                <a:latin typeface="Times New Roman"/>
                <a:cs typeface="Times New Roman"/>
              </a:rPr>
              <a:t>At my first defense no one stood with me, but all forsook me. May it not be charged against them.</a:t>
            </a:r>
            <a:r>
              <a:rPr lang="en-US" sz="2450" dirty="0">
                <a:latin typeface="Times New Roman"/>
                <a:cs typeface="Times New Roman"/>
              </a:rPr>
              <a:t> </a:t>
            </a:r>
            <a:r>
              <a:rPr lang="en-US" sz="2450" b="1" baseline="30000" dirty="0">
                <a:latin typeface="Times New Roman"/>
                <a:cs typeface="Times New Roman"/>
              </a:rPr>
              <a:t>17 </a:t>
            </a:r>
            <a:r>
              <a:rPr lang="en-US" sz="2450" dirty="0">
                <a:latin typeface="Times New Roman"/>
                <a:cs typeface="Times New Roman"/>
              </a:rPr>
              <a:t>But the Lord stood with me and strengthened me,</a:t>
            </a:r>
            <a:r>
              <a:rPr lang="en-US" sz="2450" dirty="0">
                <a:latin typeface="Times New Roman"/>
                <a:cs typeface="Times New Roman"/>
              </a:rPr>
              <a:t> so that the message might be preached fully through me, and that all the Gentiles might hear. Also I was delivered out of the mouth of the lion. </a:t>
            </a:r>
            <a:r>
              <a:rPr lang="en-US" sz="2450" b="1" baseline="30000" dirty="0">
                <a:latin typeface="Times New Roman"/>
                <a:cs typeface="Times New Roman"/>
              </a:rPr>
              <a:t>18 </a:t>
            </a:r>
            <a:r>
              <a:rPr lang="en-US" sz="2450" dirty="0">
                <a:latin typeface="Times New Roman"/>
                <a:cs typeface="Times New Roman"/>
              </a:rPr>
              <a:t>And the Lord will deliver me from every evil work and preserve </a:t>
            </a:r>
            <a:r>
              <a:rPr lang="en-US" sz="2450" i="1" dirty="0">
                <a:latin typeface="Times New Roman"/>
                <a:cs typeface="Times New Roman"/>
              </a:rPr>
              <a:t>me</a:t>
            </a:r>
            <a:r>
              <a:rPr lang="en-US" sz="2450" dirty="0">
                <a:latin typeface="Times New Roman"/>
                <a:cs typeface="Times New Roman"/>
              </a:rPr>
              <a:t> for His heavenly kingdom. To Him </a:t>
            </a:r>
            <a:r>
              <a:rPr lang="en-US" sz="2450" i="1" dirty="0">
                <a:latin typeface="Times New Roman"/>
                <a:cs typeface="Times New Roman"/>
              </a:rPr>
              <a:t>be</a:t>
            </a:r>
            <a:r>
              <a:rPr lang="en-US" sz="2450" dirty="0">
                <a:latin typeface="Times New Roman"/>
                <a:cs typeface="Times New Roman"/>
              </a:rPr>
              <a:t> glory forever and ever. Amen!</a:t>
            </a:r>
            <a:r>
              <a:rPr lang="en-US" sz="2450" dirty="0">
                <a:latin typeface="Times New Roman"/>
                <a:cs typeface="Times New Roman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778000" y="4796117"/>
            <a:ext cx="2659529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12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5274235" y="4870823"/>
            <a:ext cx="3705412" cy="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3193"/>
            <a:ext cx="9144000" cy="14973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Remember the Example of Jesus</a:t>
            </a:r>
            <a:b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Matt. 26:36-56</a:t>
            </a:r>
            <a:r>
              <a:rPr lang="en-US" sz="4000" b="1" dirty="0" smtClean="0">
                <a:solidFill>
                  <a:srgbClr val="4A452A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4000" b="1" dirty="0">
              <a:solidFill>
                <a:srgbClr val="4A452A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589" y="1479177"/>
            <a:ext cx="9039411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50" b="1" baseline="30000" dirty="0">
                <a:latin typeface="Times New Roman"/>
                <a:cs typeface="Times New Roman"/>
              </a:rPr>
              <a:t>36 </a:t>
            </a:r>
            <a:r>
              <a:rPr lang="en-US" sz="2450" dirty="0">
                <a:latin typeface="Times New Roman"/>
                <a:cs typeface="Times New Roman"/>
              </a:rPr>
              <a:t>Then Jesus came with them to a place called Gethsemane, and said to the disciples, “Sit here while I go and pray over there.” </a:t>
            </a:r>
            <a:r>
              <a:rPr lang="en-US" sz="2450" b="1" baseline="30000" dirty="0">
                <a:latin typeface="Times New Roman"/>
                <a:cs typeface="Times New Roman"/>
              </a:rPr>
              <a:t>37 </a:t>
            </a:r>
            <a:r>
              <a:rPr lang="en-US" sz="2450" dirty="0">
                <a:latin typeface="Times New Roman"/>
                <a:cs typeface="Times New Roman"/>
              </a:rPr>
              <a:t>And He took with Him Peter and the two sons of Zebedee, and He began to be sorrowful and deeply distressed. </a:t>
            </a:r>
            <a:r>
              <a:rPr lang="en-US" sz="2450" b="1" baseline="30000" dirty="0">
                <a:latin typeface="Times New Roman"/>
                <a:cs typeface="Times New Roman"/>
              </a:rPr>
              <a:t>38 </a:t>
            </a:r>
            <a:r>
              <a:rPr lang="en-US" sz="2450" dirty="0">
                <a:latin typeface="Times New Roman"/>
                <a:cs typeface="Times New Roman"/>
              </a:rPr>
              <a:t>Then He said to them, “My soul is exceedingly sorrowful, even to death. Stay here and watch with Me.” </a:t>
            </a:r>
            <a:r>
              <a:rPr lang="en-US" sz="2450" b="1" baseline="30000" dirty="0">
                <a:latin typeface="Times New Roman"/>
                <a:cs typeface="Times New Roman"/>
              </a:rPr>
              <a:t>39 </a:t>
            </a:r>
            <a:r>
              <a:rPr lang="en-US" sz="2450" dirty="0">
                <a:latin typeface="Times New Roman"/>
                <a:cs typeface="Times New Roman"/>
              </a:rPr>
              <a:t>He went a little farther and fell on His face, and prayed, saying, “O My Father, if it is possible, let this cup pass from Me; nevertheless, not as I will, but as You </a:t>
            </a:r>
            <a:r>
              <a:rPr lang="en-US" sz="2450" i="1" dirty="0">
                <a:latin typeface="Times New Roman"/>
                <a:cs typeface="Times New Roman"/>
              </a:rPr>
              <a:t>will.</a:t>
            </a:r>
            <a:r>
              <a:rPr lang="en-US" sz="2450" dirty="0">
                <a:latin typeface="Times New Roman"/>
                <a:cs typeface="Times New Roman"/>
              </a:rPr>
              <a:t>” </a:t>
            </a:r>
            <a:r>
              <a:rPr lang="en-US" sz="2450" b="1" baseline="30000" dirty="0">
                <a:latin typeface="Times New Roman"/>
                <a:cs typeface="Times New Roman"/>
              </a:rPr>
              <a:t>40 </a:t>
            </a:r>
            <a:r>
              <a:rPr lang="en-US" sz="2450" dirty="0">
                <a:latin typeface="Times New Roman"/>
                <a:cs typeface="Times New Roman"/>
              </a:rPr>
              <a:t>Then He came to the disciples and found them sleeping, and said to Peter, “What! Could you not watch with Me one hour? </a:t>
            </a:r>
            <a:r>
              <a:rPr lang="en-US" sz="2450" b="1" baseline="30000" dirty="0">
                <a:latin typeface="Times New Roman"/>
                <a:cs typeface="Times New Roman"/>
              </a:rPr>
              <a:t>41 </a:t>
            </a:r>
            <a:r>
              <a:rPr lang="en-US" sz="2450" dirty="0">
                <a:latin typeface="Times New Roman"/>
                <a:cs typeface="Times New Roman"/>
              </a:rPr>
              <a:t>Watch and pray, lest you enter into temptation. The spirit indeed </a:t>
            </a:r>
            <a:r>
              <a:rPr lang="en-US" sz="2450" i="1" dirty="0">
                <a:latin typeface="Times New Roman"/>
                <a:cs typeface="Times New Roman"/>
              </a:rPr>
              <a:t>is</a:t>
            </a:r>
            <a:r>
              <a:rPr lang="en-US" sz="2450" dirty="0">
                <a:latin typeface="Times New Roman"/>
                <a:cs typeface="Times New Roman"/>
              </a:rPr>
              <a:t> willing, but the flesh </a:t>
            </a:r>
            <a:r>
              <a:rPr lang="en-US" sz="2450" i="1" dirty="0">
                <a:latin typeface="Times New Roman"/>
                <a:cs typeface="Times New Roman"/>
              </a:rPr>
              <a:t>is</a:t>
            </a:r>
            <a:r>
              <a:rPr lang="en-US" sz="2450" dirty="0">
                <a:latin typeface="Times New Roman"/>
                <a:cs typeface="Times New Roman"/>
              </a:rPr>
              <a:t> weak.” </a:t>
            </a:r>
            <a:r>
              <a:rPr lang="en-US" sz="2450" b="1" baseline="30000" dirty="0">
                <a:latin typeface="Times New Roman"/>
                <a:cs typeface="Times New Roman"/>
              </a:rPr>
              <a:t>42 </a:t>
            </a:r>
            <a:r>
              <a:rPr lang="en-US" sz="2450" dirty="0">
                <a:latin typeface="Times New Roman"/>
                <a:cs typeface="Times New Roman"/>
              </a:rPr>
              <a:t>Again, a second time, He went away and prayed, saying, “O My Father, if this cup cannot pass away from Me unless I drink it, Your will be done.” </a:t>
            </a:r>
            <a:r>
              <a:rPr lang="en-US" sz="2450" b="1" baseline="30000" dirty="0">
                <a:latin typeface="Times New Roman"/>
                <a:cs typeface="Times New Roman"/>
              </a:rPr>
              <a:t>43 </a:t>
            </a:r>
            <a:r>
              <a:rPr lang="en-US" sz="2450" dirty="0">
                <a:latin typeface="Times New Roman"/>
                <a:cs typeface="Times New Roman"/>
              </a:rPr>
              <a:t>And He came and found them asleep again, for their eyes were heavy</a:t>
            </a:r>
            <a:r>
              <a:rPr lang="en-US" sz="2450" dirty="0" smtClean="0">
                <a:latin typeface="Times New Roman"/>
                <a:cs typeface="Times New Roman"/>
              </a:rPr>
              <a:t>.</a:t>
            </a:r>
            <a:endParaRPr lang="en-US" sz="245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419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234" y="89648"/>
            <a:ext cx="8785413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baseline="30000" dirty="0">
                <a:latin typeface="Times New Roman"/>
                <a:cs typeface="Times New Roman"/>
              </a:rPr>
              <a:t>44 </a:t>
            </a:r>
            <a:r>
              <a:rPr lang="en-US" sz="2500" dirty="0">
                <a:latin typeface="Times New Roman"/>
                <a:cs typeface="Times New Roman"/>
              </a:rPr>
              <a:t>So He left them, went away again, and prayed the third time, saying the same words. </a:t>
            </a:r>
            <a:r>
              <a:rPr lang="en-US" sz="2500" b="1" baseline="30000" dirty="0">
                <a:latin typeface="Times New Roman"/>
                <a:cs typeface="Times New Roman"/>
              </a:rPr>
              <a:t>45 </a:t>
            </a:r>
            <a:r>
              <a:rPr lang="en-US" sz="2500" dirty="0">
                <a:latin typeface="Times New Roman"/>
                <a:cs typeface="Times New Roman"/>
              </a:rPr>
              <a:t>Then He came to His disciples and said </a:t>
            </a:r>
            <a:r>
              <a:rPr lang="en-US" sz="2500" dirty="0" smtClean="0">
                <a:latin typeface="Times New Roman"/>
                <a:cs typeface="Times New Roman"/>
              </a:rPr>
              <a:t>to them, “</a:t>
            </a:r>
            <a:r>
              <a:rPr lang="en-US" sz="2500" dirty="0">
                <a:latin typeface="Times New Roman"/>
                <a:cs typeface="Times New Roman"/>
              </a:rPr>
              <a:t>Are </a:t>
            </a:r>
            <a:r>
              <a:rPr lang="en-US" sz="2500" i="1" dirty="0">
                <a:latin typeface="Times New Roman"/>
                <a:cs typeface="Times New Roman"/>
              </a:rPr>
              <a:t>you</a:t>
            </a:r>
            <a:r>
              <a:rPr lang="en-US" sz="2500" dirty="0">
                <a:latin typeface="Times New Roman"/>
                <a:cs typeface="Times New Roman"/>
              </a:rPr>
              <a:t> still sleeping and resting? Behold, the hour is at hand, and the Son of Man is being betrayed into the hands of sinners. </a:t>
            </a:r>
            <a:r>
              <a:rPr lang="en-US" sz="2500" b="1" baseline="30000" dirty="0">
                <a:latin typeface="Times New Roman"/>
                <a:cs typeface="Times New Roman"/>
              </a:rPr>
              <a:t>46 </a:t>
            </a:r>
            <a:r>
              <a:rPr lang="en-US" sz="2500" dirty="0">
                <a:latin typeface="Times New Roman"/>
                <a:cs typeface="Times New Roman"/>
              </a:rPr>
              <a:t>Rise, let us be going. See, My betrayer is at hand.” </a:t>
            </a:r>
            <a:r>
              <a:rPr lang="en-US" sz="2500" b="1" baseline="30000" dirty="0">
                <a:latin typeface="Times New Roman"/>
                <a:cs typeface="Times New Roman"/>
              </a:rPr>
              <a:t>47 </a:t>
            </a:r>
            <a:r>
              <a:rPr lang="en-US" sz="2500" dirty="0">
                <a:latin typeface="Times New Roman"/>
                <a:cs typeface="Times New Roman"/>
              </a:rPr>
              <a:t>And while He was still speaking, behold, Judas, one of the twelve, with a great multitude with swords and clubs, came from the chief priests and elders of the people. </a:t>
            </a:r>
            <a:r>
              <a:rPr lang="en-US" sz="2500" b="1" baseline="30000" dirty="0">
                <a:latin typeface="Times New Roman"/>
                <a:cs typeface="Times New Roman"/>
              </a:rPr>
              <a:t>48 </a:t>
            </a:r>
            <a:r>
              <a:rPr lang="en-US" sz="2500" dirty="0">
                <a:latin typeface="Times New Roman"/>
                <a:cs typeface="Times New Roman"/>
              </a:rPr>
              <a:t>Now His betrayer had given them a sign, saying</a:t>
            </a:r>
            <a:r>
              <a:rPr lang="en-US" sz="2500" dirty="0" smtClean="0">
                <a:latin typeface="Times New Roman"/>
                <a:cs typeface="Times New Roman"/>
              </a:rPr>
              <a:t>, “Whomever I </a:t>
            </a:r>
            <a:r>
              <a:rPr lang="en-US" sz="2500" dirty="0">
                <a:latin typeface="Times New Roman"/>
                <a:cs typeface="Times New Roman"/>
              </a:rPr>
              <a:t>kiss, He is the One; seize Him.” </a:t>
            </a:r>
            <a:r>
              <a:rPr lang="en-US" sz="2500" b="1" baseline="30000" dirty="0">
                <a:latin typeface="Times New Roman"/>
                <a:cs typeface="Times New Roman"/>
              </a:rPr>
              <a:t>49 </a:t>
            </a:r>
            <a:r>
              <a:rPr lang="en-US" sz="2500" dirty="0">
                <a:latin typeface="Times New Roman"/>
                <a:cs typeface="Times New Roman"/>
              </a:rPr>
              <a:t>Immediately he went up to Jesus and said, “Greetings, Rabbi!” and kissed Him. </a:t>
            </a:r>
            <a:r>
              <a:rPr lang="en-US" sz="2500" b="1" baseline="30000" dirty="0">
                <a:latin typeface="Times New Roman"/>
                <a:cs typeface="Times New Roman"/>
              </a:rPr>
              <a:t>50 </a:t>
            </a:r>
            <a:r>
              <a:rPr lang="en-US" sz="2500" dirty="0">
                <a:latin typeface="Times New Roman"/>
                <a:cs typeface="Times New Roman"/>
              </a:rPr>
              <a:t>But Jesus said to him, “Friend, why have you come?</a:t>
            </a:r>
            <a:r>
              <a:rPr lang="en-US" sz="2500" dirty="0" smtClean="0">
                <a:latin typeface="Times New Roman"/>
                <a:cs typeface="Times New Roman"/>
              </a:rPr>
              <a:t>” Then </a:t>
            </a:r>
            <a:r>
              <a:rPr lang="en-US" sz="2500" dirty="0">
                <a:latin typeface="Times New Roman"/>
                <a:cs typeface="Times New Roman"/>
              </a:rPr>
              <a:t>they came and laid hands on Jesus and took Him…. </a:t>
            </a:r>
            <a:r>
              <a:rPr lang="en-US" sz="2500" b="1" baseline="30000" dirty="0">
                <a:latin typeface="Times New Roman"/>
                <a:cs typeface="Times New Roman"/>
              </a:rPr>
              <a:t>55 </a:t>
            </a:r>
            <a:r>
              <a:rPr lang="en-US" sz="2500" dirty="0">
                <a:latin typeface="Times New Roman"/>
                <a:cs typeface="Times New Roman"/>
              </a:rPr>
              <a:t>In that hour Jesus said to the multitudes, “Have you come out, as against a robber, with swords and clubs to take Me? I sat daily with you, teaching in the temple, and you did not seize Me. </a:t>
            </a:r>
            <a:r>
              <a:rPr lang="en-US" sz="2500" b="1" baseline="30000" dirty="0">
                <a:latin typeface="Times New Roman"/>
                <a:cs typeface="Times New Roman"/>
              </a:rPr>
              <a:t>56 </a:t>
            </a:r>
            <a:r>
              <a:rPr lang="en-US" sz="2500" dirty="0">
                <a:latin typeface="Times New Roman"/>
                <a:cs typeface="Times New Roman"/>
              </a:rPr>
              <a:t>But all this was done that the Scriptures of the prophets might be fulfilled.” Then all the disciples forsook Him and fled.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823882" y="6589059"/>
            <a:ext cx="5513294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32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11001</TotalTime>
  <Words>327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“No One Cares for My Soul”</vt:lpstr>
      <vt:lpstr>Psalm 142</vt:lpstr>
      <vt:lpstr>Psalm 142</vt:lpstr>
      <vt:lpstr>An Introduction to the 142nd Psalm</vt:lpstr>
      <vt:lpstr>We Often Fail to See…</vt:lpstr>
      <vt:lpstr>Remember the Example of David (Psalm 57)</vt:lpstr>
      <vt:lpstr>Remember the Example of Paul (2 Tim. 4:9-18)</vt:lpstr>
      <vt:lpstr>Remember the Example of Jesus (Matt. 26:36-56)</vt:lpstr>
      <vt:lpstr>PowerPoint Presentation</vt:lpstr>
      <vt:lpstr>Lessons We Must Learn in Such Times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 One Cares for My Soul”</dc:title>
  <dc:creator>Harry Osborne</dc:creator>
  <cp:lastModifiedBy>Harry Osborne</cp:lastModifiedBy>
  <cp:revision>24</cp:revision>
  <dcterms:created xsi:type="dcterms:W3CDTF">2019-02-09T17:06:38Z</dcterms:created>
  <dcterms:modified xsi:type="dcterms:W3CDTF">2019-02-17T13:22:05Z</dcterms:modified>
</cp:coreProperties>
</file>