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0" autoAdjust="0"/>
    <p:restoredTop sz="98743" autoAdjust="0"/>
  </p:normalViewPr>
  <p:slideViewPr>
    <p:cSldViewPr snapToGrid="0" snapToObjects="1">
      <p:cViewPr varScale="1">
        <p:scale>
          <a:sx n="95" d="100"/>
          <a:sy n="95" d="100"/>
        </p:scale>
        <p:origin x="-10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  <a:gs pos="50000">
              <a:schemeClr val="accent1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6F45-89F8-7A4C-A28E-AB2B87CB6247}" type="datetimeFigureOut">
              <a:rPr lang="en-US" smtClean="0"/>
              <a:t>2/16/19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5147" y="238136"/>
            <a:ext cx="4338853" cy="3519129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Times New Roman"/>
                <a:cs typeface="Times New Roman"/>
              </a:rPr>
              <a:t>Lessons on Prayer from Elijah</a:t>
            </a:r>
            <a:endParaRPr lang="en-US" sz="66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675" y="4521240"/>
            <a:ext cx="4289325" cy="17526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James 5:16-18</a:t>
            </a:r>
            <a:endParaRPr lang="en-US" sz="4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Elijah - Prayer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05147" cy="686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7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James 5:16-18</a:t>
            </a:r>
            <a:endParaRPr lang="en-US" sz="5200" b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792" y="1375896"/>
            <a:ext cx="869093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latin typeface="Times New Roman"/>
                <a:cs typeface="Times New Roman"/>
              </a:rPr>
              <a:t>16 </a:t>
            </a:r>
            <a:r>
              <a:rPr lang="en-US" sz="3600" dirty="0">
                <a:latin typeface="Times New Roman"/>
                <a:cs typeface="Times New Roman"/>
              </a:rPr>
              <a:t>Confess </a:t>
            </a:r>
            <a:r>
              <a:rPr lang="en-US" sz="3600" i="1" dirty="0">
                <a:latin typeface="Times New Roman"/>
                <a:cs typeface="Times New Roman"/>
              </a:rPr>
              <a:t>your</a:t>
            </a:r>
            <a:r>
              <a:rPr lang="en-US" sz="3600" dirty="0">
                <a:latin typeface="Times New Roman"/>
                <a:cs typeface="Times New Roman"/>
              </a:rPr>
              <a:t> trespasses to one another, and pray for one another, that you may </a:t>
            </a:r>
            <a:r>
              <a:rPr lang="en-US" sz="3600" dirty="0" smtClean="0">
                <a:latin typeface="Times New Roman"/>
                <a:cs typeface="Times New Roman"/>
              </a:rPr>
              <a:t>be healed. The </a:t>
            </a:r>
            <a:r>
              <a:rPr lang="en-US" sz="3600" dirty="0">
                <a:latin typeface="Times New Roman"/>
                <a:cs typeface="Times New Roman"/>
              </a:rPr>
              <a:t>effective, fervent prayer of a righteous man avails much. </a:t>
            </a:r>
            <a:r>
              <a:rPr lang="en-US" sz="3600" b="1" baseline="30000" dirty="0">
                <a:latin typeface="Times New Roman"/>
                <a:cs typeface="Times New Roman"/>
              </a:rPr>
              <a:t>17 </a:t>
            </a:r>
            <a:r>
              <a:rPr lang="en-US" sz="3600" dirty="0">
                <a:latin typeface="Times New Roman"/>
                <a:cs typeface="Times New Roman"/>
              </a:rPr>
              <a:t>Elijah was a man with a nature like ours, and he prayed earnestly that it would not rain; and it did not rain on the land for three years and six months. </a:t>
            </a:r>
            <a:r>
              <a:rPr lang="en-US" sz="3600" b="1" baseline="30000" dirty="0">
                <a:latin typeface="Times New Roman"/>
                <a:cs typeface="Times New Roman"/>
              </a:rPr>
              <a:t>18 </a:t>
            </a:r>
            <a:r>
              <a:rPr lang="en-US" sz="3600" dirty="0">
                <a:latin typeface="Times New Roman"/>
                <a:cs typeface="Times New Roman"/>
              </a:rPr>
              <a:t>And he prayed again, and the heaven gave rain, and the earth produced its fruit. </a:t>
            </a:r>
          </a:p>
        </p:txBody>
      </p:sp>
    </p:spTree>
    <p:extLst>
      <p:ext uri="{BB962C8B-B14F-4D97-AF65-F5344CB8AC3E}">
        <p14:creationId xmlns:p14="http://schemas.microsoft.com/office/powerpoint/2010/main" val="38128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James 5:16-18</a:t>
            </a:r>
            <a:endParaRPr lang="en-US" sz="5200" b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792" y="1375896"/>
            <a:ext cx="869093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>
                <a:latin typeface="Times New Roman"/>
                <a:cs typeface="Times New Roman"/>
              </a:rPr>
              <a:t>16 </a:t>
            </a:r>
            <a:r>
              <a:rPr lang="en-US" sz="3600" dirty="0">
                <a:latin typeface="Times New Roman"/>
                <a:cs typeface="Times New Roman"/>
              </a:rPr>
              <a:t>Confess </a:t>
            </a:r>
            <a:r>
              <a:rPr lang="en-US" sz="3600" i="1" dirty="0">
                <a:latin typeface="Times New Roman"/>
                <a:cs typeface="Times New Roman"/>
              </a:rPr>
              <a:t>your</a:t>
            </a:r>
            <a:r>
              <a:rPr lang="en-US" sz="3600" dirty="0">
                <a:latin typeface="Times New Roman"/>
                <a:cs typeface="Times New Roman"/>
              </a:rPr>
              <a:t> trespasses to one another, and pray for one another, that you may </a:t>
            </a:r>
            <a:r>
              <a:rPr lang="en-US" sz="3600" dirty="0" smtClean="0">
                <a:latin typeface="Times New Roman"/>
                <a:cs typeface="Times New Roman"/>
              </a:rPr>
              <a:t>be healed. The </a:t>
            </a:r>
            <a:r>
              <a:rPr lang="en-US" sz="3600" dirty="0">
                <a:latin typeface="Times New Roman"/>
                <a:cs typeface="Times New Roman"/>
              </a:rPr>
              <a:t>effective, fervent prayer of a righteous man avails much. </a:t>
            </a:r>
            <a:r>
              <a:rPr lang="en-US" sz="3600" b="1" baseline="30000" dirty="0">
                <a:latin typeface="Times New Roman"/>
                <a:cs typeface="Times New Roman"/>
              </a:rPr>
              <a:t>17 </a:t>
            </a:r>
            <a:r>
              <a:rPr lang="en-US" sz="3600" b="1" dirty="0">
                <a:solidFill>
                  <a:srgbClr val="800000"/>
                </a:solidFill>
                <a:latin typeface="Times New Roman"/>
                <a:cs typeface="Times New Roman"/>
              </a:rPr>
              <a:t>Elijah was a man with a nature like ours</a:t>
            </a:r>
            <a:r>
              <a:rPr lang="en-US" sz="3600" dirty="0">
                <a:latin typeface="Times New Roman"/>
                <a:cs typeface="Times New Roman"/>
              </a:rPr>
              <a:t>, and he prayed earnestly that it would not rain; and it did not rain on the land for three years and six months. </a:t>
            </a:r>
            <a:r>
              <a:rPr lang="en-US" sz="3600" b="1" baseline="30000" dirty="0">
                <a:latin typeface="Times New Roman"/>
                <a:cs typeface="Times New Roman"/>
              </a:rPr>
              <a:t>18 </a:t>
            </a:r>
            <a:r>
              <a:rPr lang="en-US" sz="3600" dirty="0">
                <a:latin typeface="Times New Roman"/>
                <a:cs typeface="Times New Roman"/>
              </a:rPr>
              <a:t>And he prayed again, and the heaven gave rain, and the earth produced its fruit. </a:t>
            </a:r>
          </a:p>
        </p:txBody>
      </p:sp>
      <p:sp>
        <p:nvSpPr>
          <p:cNvPr id="3" name="Oval 2"/>
          <p:cNvSpPr/>
          <p:nvPr/>
        </p:nvSpPr>
        <p:spPr>
          <a:xfrm>
            <a:off x="264563" y="4286457"/>
            <a:ext cx="8690934" cy="230417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What Elijah Did in </a:t>
            </a:r>
            <a:r>
              <a:rPr lang="en-US" sz="40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Prayer</a:t>
            </a:r>
            <a:r>
              <a:rPr lang="en-US" sz="40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, We Can Also Do</a:t>
            </a:r>
            <a:endParaRPr lang="en-US" sz="4000" b="1" i="1" dirty="0">
              <a:solidFill>
                <a:srgbClr val="FFFF66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845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981986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Lessons on Prayer from Elijah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882316"/>
            <a:ext cx="9144000" cy="5975684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800000"/>
              </a:buClr>
            </a:pPr>
            <a:r>
              <a:rPr lang="en-US" dirty="0" smtClean="0">
                <a:latin typeface="Times New Roman"/>
                <a:cs typeface="Times New Roman"/>
              </a:rPr>
              <a:t>Lord Hears Prayers of the Righteous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Isa. 59:1-2</a:t>
            </a:r>
            <a:r>
              <a:rPr lang="en-US" dirty="0" smtClean="0">
                <a:latin typeface="Times New Roman"/>
                <a:cs typeface="Times New Roman"/>
              </a:rPr>
              <a:t>  Sin causes separation so God will not hear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Jn.</a:t>
            </a:r>
            <a:r>
              <a:rPr lang="en-US" sz="22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9:30</a:t>
            </a:r>
            <a:r>
              <a:rPr lang="en-US" b="1" i="1" smtClean="0">
                <a:solidFill>
                  <a:srgbClr val="800000"/>
                </a:solidFill>
                <a:latin typeface="Times New Roman"/>
                <a:cs typeface="Times New Roman"/>
              </a:rPr>
              <a:t>-33</a:t>
            </a:r>
            <a:r>
              <a:rPr lang="en-US" sz="2200" smtClean="0"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imes New Roman"/>
                <a:cs typeface="Times New Roman"/>
              </a:rPr>
              <a:t>“If a man is a worshiper of God &amp; does His will”</a:t>
            </a:r>
            <a:endParaRPr lang="en-US" dirty="0" smtClean="0">
              <a:latin typeface="Times New Roman"/>
              <a:cs typeface="Times New Roman"/>
            </a:endParaRP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r>
              <a:rPr lang="en-US" sz="22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Pet.</a:t>
            </a:r>
            <a:r>
              <a:rPr lang="en-US" sz="22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3:12</a:t>
            </a:r>
            <a:r>
              <a:rPr lang="en-US" dirty="0" smtClean="0">
                <a:latin typeface="Times New Roman"/>
                <a:cs typeface="Times New Roman"/>
              </a:rPr>
              <a:t>  Ears open to the prayers of the righteous</a:t>
            </a:r>
          </a:p>
          <a:p>
            <a:pPr>
              <a:buClr>
                <a:srgbClr val="800000"/>
              </a:buClr>
            </a:pPr>
            <a:r>
              <a:rPr lang="en-US" dirty="0" smtClean="0">
                <a:latin typeface="Times New Roman"/>
                <a:cs typeface="Times New Roman"/>
              </a:rPr>
              <a:t>We Must Pray Fervently (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energeo</a:t>
            </a:r>
            <a:r>
              <a:rPr lang="en-US" dirty="0" smtClean="0">
                <a:latin typeface="Times New Roman"/>
                <a:cs typeface="Times New Roman"/>
              </a:rPr>
              <a:t>) &amp; Earnestly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Phil. 2:13</a:t>
            </a:r>
            <a:r>
              <a:rPr lang="en-US" dirty="0" smtClean="0">
                <a:latin typeface="Times New Roman"/>
                <a:cs typeface="Times New Roman"/>
              </a:rPr>
              <a:t>  Same word used in this text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Rom. 12:10-12</a:t>
            </a:r>
            <a:r>
              <a:rPr lang="en-US" dirty="0" smtClean="0">
                <a:latin typeface="Times New Roman"/>
                <a:cs typeface="Times New Roman"/>
              </a:rPr>
              <a:t>  Not lagging in diligence, fervent in spirit</a:t>
            </a:r>
          </a:p>
          <a:p>
            <a:pPr>
              <a:buClr>
                <a:srgbClr val="800000"/>
              </a:buClr>
            </a:pPr>
            <a:r>
              <a:rPr lang="en-US" dirty="0" smtClean="0">
                <a:latin typeface="Times New Roman"/>
                <a:cs typeface="Times New Roman"/>
              </a:rPr>
              <a:t>We Must Pray Persistently </a:t>
            </a:r>
            <a:r>
              <a:rPr lang="en-US" sz="3000" dirty="0" smtClean="0">
                <a:latin typeface="Times New Roman"/>
                <a:cs typeface="Times New Roman"/>
              </a:rPr>
              <a:t>(</a:t>
            </a:r>
            <a:r>
              <a:rPr lang="en-US" sz="3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r>
              <a:rPr lang="en-US" sz="19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3000" b="1" i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Kgs</a:t>
            </a:r>
            <a:r>
              <a:rPr lang="en-US" sz="3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  <a:r>
              <a:rPr lang="en-US" sz="22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30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18:42-44</a:t>
            </a:r>
            <a:r>
              <a:rPr lang="en-US" sz="3000" dirty="0" smtClean="0">
                <a:latin typeface="Times New Roman"/>
                <a:cs typeface="Times New Roman"/>
              </a:rPr>
              <a:t>)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Luke 11:5-</a:t>
            </a:r>
            <a:r>
              <a:rPr lang="en-US" b="1" i="1" dirty="0">
                <a:solidFill>
                  <a:srgbClr val="800000"/>
                </a:solidFill>
                <a:latin typeface="Times New Roman"/>
                <a:cs typeface="Times New Roman"/>
              </a:rPr>
              <a:t>9</a:t>
            </a:r>
            <a:r>
              <a:rPr lang="en-US" dirty="0" smtClean="0">
                <a:latin typeface="Times New Roman"/>
                <a:cs typeface="Times New Roman"/>
              </a:rPr>
              <a:t>  Persistence yields effect, works more with God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Luke 18:1-8</a:t>
            </a:r>
            <a:r>
              <a:rPr lang="en-US" dirty="0" smtClean="0">
                <a:latin typeface="Times New Roman"/>
                <a:cs typeface="Times New Roman"/>
              </a:rPr>
              <a:t>  Parable to always pray and not lose heart</a:t>
            </a:r>
          </a:p>
          <a:p>
            <a:pPr>
              <a:buClr>
                <a:srgbClr val="800000"/>
              </a:buClr>
            </a:pPr>
            <a:r>
              <a:rPr lang="en-US" dirty="0" smtClean="0">
                <a:latin typeface="Times New Roman"/>
                <a:cs typeface="Times New Roman"/>
              </a:rPr>
              <a:t>We Must Pray with Faith, Confident of an Answer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</a:t>
            </a:r>
            <a:r>
              <a:rPr lang="en-US" sz="22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Kgs</a:t>
            </a: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  <a:r>
              <a:rPr lang="en-US" sz="19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18:44-45</a:t>
            </a:r>
            <a:r>
              <a:rPr lang="en-US" sz="2200" dirty="0" smtClean="0"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imes New Roman"/>
                <a:cs typeface="Times New Roman"/>
              </a:rPr>
              <a:t>Elijah was expecting rain to come as prayed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en-US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James 1:5-8</a:t>
            </a:r>
            <a:r>
              <a:rPr lang="en-US" dirty="0" smtClean="0">
                <a:latin typeface="Times New Roman"/>
                <a:cs typeface="Times New Roman"/>
              </a:rPr>
              <a:t>  Must ask in faith without doubting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648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213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Lessons on Prayer from Elijah</vt:lpstr>
      <vt:lpstr>James 5:16-18</vt:lpstr>
      <vt:lpstr>James 5:16-18</vt:lpstr>
      <vt:lpstr>Lessons on Prayer from Elijah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Harry Osborne</cp:lastModifiedBy>
  <cp:revision>12</cp:revision>
  <dcterms:created xsi:type="dcterms:W3CDTF">2019-02-16T18:44:20Z</dcterms:created>
  <dcterms:modified xsi:type="dcterms:W3CDTF">2019-02-17T13:21:22Z</dcterms:modified>
</cp:coreProperties>
</file>