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1" autoAdjust="0"/>
    <p:restoredTop sz="98743" autoAdjust="0"/>
  </p:normalViewPr>
  <p:slideViewPr>
    <p:cSldViewPr snapToGrid="0" snapToObjects="1">
      <p:cViewPr varScale="1">
        <p:scale>
          <a:sx n="77" d="100"/>
          <a:sy n="77" d="100"/>
        </p:scale>
        <p:origin x="102" y="7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2446F45-89F8-7A4C-A28E-AB2B87CB6247}"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116AC-5656-7E4D-B285-66B63259CC6F}" type="slidenum">
              <a:rPr lang="en-US" smtClean="0"/>
              <a:t>‹#›</a:t>
            </a:fld>
            <a:endParaRPr lang="en-US"/>
          </a:p>
        </p:txBody>
      </p:sp>
    </p:spTree>
    <p:extLst>
      <p:ext uri="{BB962C8B-B14F-4D97-AF65-F5344CB8AC3E}">
        <p14:creationId xmlns:p14="http://schemas.microsoft.com/office/powerpoint/2010/main" val="941626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446F45-89F8-7A4C-A28E-AB2B87CB6247}"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116AC-5656-7E4D-B285-66B63259CC6F}" type="slidenum">
              <a:rPr lang="en-US" smtClean="0"/>
              <a:t>‹#›</a:t>
            </a:fld>
            <a:endParaRPr lang="en-US"/>
          </a:p>
        </p:txBody>
      </p:sp>
    </p:spTree>
    <p:extLst>
      <p:ext uri="{BB962C8B-B14F-4D97-AF65-F5344CB8AC3E}">
        <p14:creationId xmlns:p14="http://schemas.microsoft.com/office/powerpoint/2010/main" val="437012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446F45-89F8-7A4C-A28E-AB2B87CB6247}"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116AC-5656-7E4D-B285-66B63259CC6F}" type="slidenum">
              <a:rPr lang="en-US" smtClean="0"/>
              <a:t>‹#›</a:t>
            </a:fld>
            <a:endParaRPr lang="en-US"/>
          </a:p>
        </p:txBody>
      </p:sp>
    </p:spTree>
    <p:extLst>
      <p:ext uri="{BB962C8B-B14F-4D97-AF65-F5344CB8AC3E}">
        <p14:creationId xmlns:p14="http://schemas.microsoft.com/office/powerpoint/2010/main" val="3593944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446F45-89F8-7A4C-A28E-AB2B87CB6247}"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116AC-5656-7E4D-B285-66B63259CC6F}" type="slidenum">
              <a:rPr lang="en-US" smtClean="0"/>
              <a:t>‹#›</a:t>
            </a:fld>
            <a:endParaRPr lang="en-US"/>
          </a:p>
        </p:txBody>
      </p:sp>
    </p:spTree>
    <p:extLst>
      <p:ext uri="{BB962C8B-B14F-4D97-AF65-F5344CB8AC3E}">
        <p14:creationId xmlns:p14="http://schemas.microsoft.com/office/powerpoint/2010/main" val="204446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446F45-89F8-7A4C-A28E-AB2B87CB6247}"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116AC-5656-7E4D-B285-66B63259CC6F}" type="slidenum">
              <a:rPr lang="en-US" smtClean="0"/>
              <a:t>‹#›</a:t>
            </a:fld>
            <a:endParaRPr lang="en-US"/>
          </a:p>
        </p:txBody>
      </p:sp>
    </p:spTree>
    <p:extLst>
      <p:ext uri="{BB962C8B-B14F-4D97-AF65-F5344CB8AC3E}">
        <p14:creationId xmlns:p14="http://schemas.microsoft.com/office/powerpoint/2010/main" val="342567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446F45-89F8-7A4C-A28E-AB2B87CB6247}" type="datetimeFigureOut">
              <a:rPr lang="en-US" smtClean="0"/>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2116AC-5656-7E4D-B285-66B63259CC6F}" type="slidenum">
              <a:rPr lang="en-US" smtClean="0"/>
              <a:t>‹#›</a:t>
            </a:fld>
            <a:endParaRPr lang="en-US"/>
          </a:p>
        </p:txBody>
      </p:sp>
    </p:spTree>
    <p:extLst>
      <p:ext uri="{BB962C8B-B14F-4D97-AF65-F5344CB8AC3E}">
        <p14:creationId xmlns:p14="http://schemas.microsoft.com/office/powerpoint/2010/main" val="3164458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446F45-89F8-7A4C-A28E-AB2B87CB6247}" type="datetimeFigureOut">
              <a:rPr lang="en-US" smtClean="0"/>
              <a:t>5/12/2019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2116AC-5656-7E4D-B285-66B63259CC6F}" type="slidenum">
              <a:rPr lang="en-US" smtClean="0"/>
              <a:t>‹#›</a:t>
            </a:fld>
            <a:endParaRPr lang="en-US"/>
          </a:p>
        </p:txBody>
      </p:sp>
    </p:spTree>
    <p:extLst>
      <p:ext uri="{BB962C8B-B14F-4D97-AF65-F5344CB8AC3E}">
        <p14:creationId xmlns:p14="http://schemas.microsoft.com/office/powerpoint/2010/main" val="433823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446F45-89F8-7A4C-A28E-AB2B87CB6247}" type="datetimeFigureOut">
              <a:rPr lang="en-US" smtClean="0"/>
              <a:t>5/12/2019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2116AC-5656-7E4D-B285-66B63259CC6F}" type="slidenum">
              <a:rPr lang="en-US" smtClean="0"/>
              <a:t>‹#›</a:t>
            </a:fld>
            <a:endParaRPr lang="en-US"/>
          </a:p>
        </p:txBody>
      </p:sp>
    </p:spTree>
    <p:extLst>
      <p:ext uri="{BB962C8B-B14F-4D97-AF65-F5344CB8AC3E}">
        <p14:creationId xmlns:p14="http://schemas.microsoft.com/office/powerpoint/2010/main" val="1327311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446F45-89F8-7A4C-A28E-AB2B87CB6247}" type="datetimeFigureOut">
              <a:rPr lang="en-US" smtClean="0"/>
              <a:t>5/12/2019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2116AC-5656-7E4D-B285-66B63259CC6F}" type="slidenum">
              <a:rPr lang="en-US" smtClean="0"/>
              <a:t>‹#›</a:t>
            </a:fld>
            <a:endParaRPr lang="en-US"/>
          </a:p>
        </p:txBody>
      </p:sp>
    </p:spTree>
    <p:extLst>
      <p:ext uri="{BB962C8B-B14F-4D97-AF65-F5344CB8AC3E}">
        <p14:creationId xmlns:p14="http://schemas.microsoft.com/office/powerpoint/2010/main" val="1155656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446F45-89F8-7A4C-A28E-AB2B87CB6247}" type="datetimeFigureOut">
              <a:rPr lang="en-US" smtClean="0"/>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2116AC-5656-7E4D-B285-66B63259CC6F}" type="slidenum">
              <a:rPr lang="en-US" smtClean="0"/>
              <a:t>‹#›</a:t>
            </a:fld>
            <a:endParaRPr lang="en-US"/>
          </a:p>
        </p:txBody>
      </p:sp>
    </p:spTree>
    <p:extLst>
      <p:ext uri="{BB962C8B-B14F-4D97-AF65-F5344CB8AC3E}">
        <p14:creationId xmlns:p14="http://schemas.microsoft.com/office/powerpoint/2010/main" val="1782244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446F45-89F8-7A4C-A28E-AB2B87CB6247}" type="datetimeFigureOut">
              <a:rPr lang="en-US" smtClean="0"/>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2116AC-5656-7E4D-B285-66B63259CC6F}" type="slidenum">
              <a:rPr lang="en-US" smtClean="0"/>
              <a:t>‹#›</a:t>
            </a:fld>
            <a:endParaRPr lang="en-US"/>
          </a:p>
        </p:txBody>
      </p:sp>
    </p:spTree>
    <p:extLst>
      <p:ext uri="{BB962C8B-B14F-4D97-AF65-F5344CB8AC3E}">
        <p14:creationId xmlns:p14="http://schemas.microsoft.com/office/powerpoint/2010/main" val="1061865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65000"/>
              </a:schemeClr>
            </a:gs>
            <a:gs pos="100000">
              <a:schemeClr val="tx1">
                <a:lumMod val="75000"/>
                <a:lumOff val="25000"/>
              </a:schemeClr>
            </a:gs>
            <a:gs pos="50000">
              <a:schemeClr val="tx1">
                <a:lumMod val="50000"/>
                <a:lumOff val="5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46F45-89F8-7A4C-A28E-AB2B87CB6247}" type="datetimeFigureOut">
              <a:rPr lang="en-US" smtClean="0"/>
              <a:t>5/12/2019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2116AC-5656-7E4D-B285-66B63259CC6F}" type="slidenum">
              <a:rPr lang="en-US" smtClean="0"/>
              <a:t>‹#›</a:t>
            </a:fld>
            <a:endParaRPr lang="en-US"/>
          </a:p>
        </p:txBody>
      </p:sp>
    </p:spTree>
    <p:extLst>
      <p:ext uri="{BB962C8B-B14F-4D97-AF65-F5344CB8AC3E}">
        <p14:creationId xmlns:p14="http://schemas.microsoft.com/office/powerpoint/2010/main" val="458697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normAutofit/>
          </a:bodyPr>
          <a:lstStyle/>
          <a:p>
            <a:r>
              <a:rPr lang="en-US" sz="7200" b="1" dirty="0">
                <a:latin typeface="Times New Roman"/>
                <a:cs typeface="Times New Roman"/>
              </a:rPr>
              <a:t>The Influence of Evil</a:t>
            </a:r>
          </a:p>
        </p:txBody>
      </p:sp>
      <p:sp>
        <p:nvSpPr>
          <p:cNvPr id="3" name="Subtitle 2"/>
          <p:cNvSpPr>
            <a:spLocks noGrp="1"/>
          </p:cNvSpPr>
          <p:nvPr>
            <p:ph type="subTitle" idx="1"/>
          </p:nvPr>
        </p:nvSpPr>
        <p:spPr/>
        <p:txBody>
          <a:bodyPr>
            <a:normAutofit/>
          </a:bodyPr>
          <a:lstStyle/>
          <a:p>
            <a:r>
              <a:rPr lang="en-US" sz="5400" b="1" i="1" dirty="0">
                <a:solidFill>
                  <a:srgbClr val="800000"/>
                </a:solidFill>
                <a:effectLst>
                  <a:outerShdw blurRad="50800" dist="38100" dir="2700000" algn="tl" rotWithShape="0">
                    <a:schemeClr val="tx1">
                      <a:alpha val="43000"/>
                    </a:schemeClr>
                  </a:outerShdw>
                </a:effectLst>
                <a:latin typeface="Times New Roman"/>
                <a:cs typeface="Times New Roman"/>
              </a:rPr>
              <a:t>Luke 22:54-62</a:t>
            </a:r>
          </a:p>
        </p:txBody>
      </p:sp>
    </p:spTree>
    <p:extLst>
      <p:ext uri="{BB962C8B-B14F-4D97-AF65-F5344CB8AC3E}">
        <p14:creationId xmlns:p14="http://schemas.microsoft.com/office/powerpoint/2010/main" val="2922877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482"/>
            <a:ext cx="8229600" cy="788409"/>
          </a:xfrm>
        </p:spPr>
        <p:txBody>
          <a:bodyPr/>
          <a:lstStyle/>
          <a:p>
            <a:r>
              <a:rPr lang="en-US" b="1" dirty="0">
                <a:solidFill>
                  <a:srgbClr val="800000"/>
                </a:solidFill>
                <a:effectLst>
                  <a:outerShdw blurRad="50800" dist="38100" dir="2700000" algn="tl" rotWithShape="0">
                    <a:schemeClr val="tx1">
                      <a:alpha val="43000"/>
                    </a:schemeClr>
                  </a:outerShdw>
                </a:effectLst>
                <a:latin typeface="Times New Roman"/>
                <a:cs typeface="Times New Roman"/>
              </a:rPr>
              <a:t>Luke 22:54-62</a:t>
            </a:r>
          </a:p>
        </p:txBody>
      </p:sp>
      <p:sp>
        <p:nvSpPr>
          <p:cNvPr id="2" name="TextBox 1"/>
          <p:cNvSpPr txBox="1"/>
          <p:nvPr/>
        </p:nvSpPr>
        <p:spPr>
          <a:xfrm>
            <a:off x="96633" y="786917"/>
            <a:ext cx="9033561" cy="6082435"/>
          </a:xfrm>
          <a:prstGeom prst="rect">
            <a:avLst/>
          </a:prstGeom>
          <a:noFill/>
        </p:spPr>
        <p:txBody>
          <a:bodyPr wrap="square" rtlCol="0">
            <a:spAutoFit/>
          </a:bodyPr>
          <a:lstStyle/>
          <a:p>
            <a:pPr>
              <a:lnSpc>
                <a:spcPct val="90000"/>
              </a:lnSpc>
            </a:pPr>
            <a:r>
              <a:rPr lang="en-US" sz="2700" b="1" baseline="30000" dirty="0">
                <a:latin typeface="Times New Roman"/>
                <a:cs typeface="Times New Roman"/>
              </a:rPr>
              <a:t>54 </a:t>
            </a:r>
            <a:r>
              <a:rPr lang="en-US" sz="2700" dirty="0">
                <a:latin typeface="Times New Roman"/>
                <a:cs typeface="Times New Roman"/>
              </a:rPr>
              <a:t>Having arrested Him, they led </a:t>
            </a:r>
            <a:r>
              <a:rPr lang="en-US" sz="2700" i="1" dirty="0">
                <a:latin typeface="Times New Roman"/>
                <a:cs typeface="Times New Roman"/>
              </a:rPr>
              <a:t>Him</a:t>
            </a:r>
            <a:r>
              <a:rPr lang="en-US" sz="2700" dirty="0">
                <a:latin typeface="Times New Roman"/>
                <a:cs typeface="Times New Roman"/>
              </a:rPr>
              <a:t> and brought Him into the high priest’s house. But Peter followed at a distance. </a:t>
            </a:r>
            <a:r>
              <a:rPr lang="en-US" sz="2700" b="1" baseline="30000" dirty="0">
                <a:latin typeface="Times New Roman"/>
                <a:cs typeface="Times New Roman"/>
              </a:rPr>
              <a:t>55 </a:t>
            </a:r>
            <a:r>
              <a:rPr lang="en-US" sz="2700" dirty="0">
                <a:latin typeface="Times New Roman"/>
                <a:cs typeface="Times New Roman"/>
              </a:rPr>
              <a:t>Now when they had kindled a fire in the midst of the courtyard and sat down together, Peter sat among them. </a:t>
            </a:r>
            <a:r>
              <a:rPr lang="en-US" sz="2700" b="1" baseline="30000" dirty="0">
                <a:latin typeface="Times New Roman"/>
                <a:cs typeface="Times New Roman"/>
              </a:rPr>
              <a:t>56 </a:t>
            </a:r>
            <a:r>
              <a:rPr lang="en-US" sz="2700" dirty="0">
                <a:latin typeface="Times New Roman"/>
                <a:cs typeface="Times New Roman"/>
              </a:rPr>
              <a:t>And a certain servant girl, seeing him as he sat by the fire, looked intently at him and said, “This man was also with Him.” </a:t>
            </a:r>
            <a:r>
              <a:rPr lang="en-US" sz="2700" b="1" baseline="30000" dirty="0">
                <a:latin typeface="Times New Roman"/>
                <a:cs typeface="Times New Roman"/>
              </a:rPr>
              <a:t>57 </a:t>
            </a:r>
            <a:r>
              <a:rPr lang="en-US" sz="2700" dirty="0">
                <a:latin typeface="Times New Roman"/>
                <a:cs typeface="Times New Roman"/>
              </a:rPr>
              <a:t>But he denied Him, saying, “Woman, I do not know Him.” </a:t>
            </a:r>
            <a:r>
              <a:rPr lang="en-US" sz="2700" b="1" baseline="30000" dirty="0">
                <a:latin typeface="Times New Roman"/>
                <a:cs typeface="Times New Roman"/>
              </a:rPr>
              <a:t>58 </a:t>
            </a:r>
            <a:r>
              <a:rPr lang="en-US" sz="2700" dirty="0">
                <a:latin typeface="Times New Roman"/>
                <a:cs typeface="Times New Roman"/>
              </a:rPr>
              <a:t>And after a little while another saw him and said, “You also are of them.” But Peter said, “Man, I am not!” </a:t>
            </a:r>
            <a:r>
              <a:rPr lang="en-US" sz="2700" b="1" baseline="30000" dirty="0">
                <a:latin typeface="Times New Roman"/>
                <a:cs typeface="Times New Roman"/>
              </a:rPr>
              <a:t>59 </a:t>
            </a:r>
            <a:r>
              <a:rPr lang="en-US" sz="2700" dirty="0">
                <a:latin typeface="Times New Roman"/>
                <a:cs typeface="Times New Roman"/>
              </a:rPr>
              <a:t>Then after about an hour had passed, another confidently affirmed, saying, “Surely this fellow also</a:t>
            </a:r>
            <a:r>
              <a:rPr lang="en-US" sz="2400" dirty="0">
                <a:latin typeface="Times New Roman"/>
                <a:cs typeface="Times New Roman"/>
              </a:rPr>
              <a:t> </a:t>
            </a:r>
            <a:r>
              <a:rPr lang="en-US" sz="2700" dirty="0">
                <a:latin typeface="Times New Roman"/>
                <a:cs typeface="Times New Roman"/>
              </a:rPr>
              <a:t>was</a:t>
            </a:r>
            <a:r>
              <a:rPr lang="en-US" sz="2400" dirty="0">
                <a:latin typeface="Times New Roman"/>
                <a:cs typeface="Times New Roman"/>
              </a:rPr>
              <a:t> </a:t>
            </a:r>
            <a:r>
              <a:rPr lang="en-US" sz="2700" dirty="0">
                <a:latin typeface="Times New Roman"/>
                <a:cs typeface="Times New Roman"/>
              </a:rPr>
              <a:t>with Him,</a:t>
            </a:r>
            <a:r>
              <a:rPr lang="en-US" sz="2400" dirty="0">
                <a:latin typeface="Times New Roman"/>
                <a:cs typeface="Times New Roman"/>
              </a:rPr>
              <a:t> </a:t>
            </a:r>
            <a:r>
              <a:rPr lang="en-US" sz="2700" dirty="0">
                <a:latin typeface="Times New Roman"/>
                <a:cs typeface="Times New Roman"/>
              </a:rPr>
              <a:t>for he</a:t>
            </a:r>
            <a:r>
              <a:rPr lang="en-US" sz="2400" dirty="0">
                <a:latin typeface="Times New Roman"/>
                <a:cs typeface="Times New Roman"/>
              </a:rPr>
              <a:t> </a:t>
            </a:r>
            <a:r>
              <a:rPr lang="en-US" sz="2700" dirty="0">
                <a:latin typeface="Times New Roman"/>
                <a:cs typeface="Times New Roman"/>
              </a:rPr>
              <a:t>is</a:t>
            </a:r>
            <a:r>
              <a:rPr lang="en-US" sz="2400" dirty="0">
                <a:latin typeface="Times New Roman"/>
                <a:cs typeface="Times New Roman"/>
              </a:rPr>
              <a:t> </a:t>
            </a:r>
            <a:r>
              <a:rPr lang="en-US" sz="2700" dirty="0">
                <a:latin typeface="Times New Roman"/>
                <a:cs typeface="Times New Roman"/>
              </a:rPr>
              <a:t>a</a:t>
            </a:r>
            <a:r>
              <a:rPr lang="en-US" sz="2400" dirty="0">
                <a:latin typeface="Times New Roman"/>
                <a:cs typeface="Times New Roman"/>
              </a:rPr>
              <a:t> </a:t>
            </a:r>
            <a:r>
              <a:rPr lang="en-US" sz="2700" dirty="0">
                <a:latin typeface="Times New Roman"/>
                <a:cs typeface="Times New Roman"/>
              </a:rPr>
              <a:t>Galilean.” </a:t>
            </a:r>
            <a:r>
              <a:rPr lang="en-US" sz="2700" b="1" baseline="30000" dirty="0">
                <a:latin typeface="Times New Roman"/>
                <a:cs typeface="Times New Roman"/>
              </a:rPr>
              <a:t>60 </a:t>
            </a:r>
            <a:r>
              <a:rPr lang="en-US" sz="2700" dirty="0">
                <a:latin typeface="Times New Roman"/>
                <a:cs typeface="Times New Roman"/>
              </a:rPr>
              <a:t>But</a:t>
            </a:r>
            <a:r>
              <a:rPr lang="en-US" sz="2400" dirty="0">
                <a:latin typeface="Times New Roman"/>
                <a:cs typeface="Times New Roman"/>
              </a:rPr>
              <a:t> </a:t>
            </a:r>
            <a:r>
              <a:rPr lang="en-US" sz="2700" dirty="0">
                <a:latin typeface="Times New Roman"/>
                <a:cs typeface="Times New Roman"/>
              </a:rPr>
              <a:t>Peter</a:t>
            </a:r>
            <a:r>
              <a:rPr lang="en-US" sz="2400" dirty="0">
                <a:latin typeface="Times New Roman"/>
                <a:cs typeface="Times New Roman"/>
              </a:rPr>
              <a:t> </a:t>
            </a:r>
            <a:r>
              <a:rPr lang="en-US" sz="2700" dirty="0">
                <a:latin typeface="Times New Roman"/>
                <a:cs typeface="Times New Roman"/>
              </a:rPr>
              <a:t>said,</a:t>
            </a:r>
            <a:r>
              <a:rPr lang="en-US" sz="2400" dirty="0">
                <a:latin typeface="Times New Roman"/>
                <a:cs typeface="Times New Roman"/>
              </a:rPr>
              <a:t> </a:t>
            </a:r>
            <a:r>
              <a:rPr lang="en-US" sz="2700" dirty="0">
                <a:latin typeface="Times New Roman"/>
                <a:cs typeface="Times New Roman"/>
              </a:rPr>
              <a:t>“Man, I do not know what you are saying!” Immediately, while he was still speaking, the rooster crowed. </a:t>
            </a:r>
            <a:r>
              <a:rPr lang="en-US" sz="2700" b="1" baseline="30000" dirty="0">
                <a:latin typeface="Times New Roman"/>
                <a:cs typeface="Times New Roman"/>
              </a:rPr>
              <a:t>61 </a:t>
            </a:r>
            <a:r>
              <a:rPr lang="en-US" sz="2700" dirty="0">
                <a:latin typeface="Times New Roman"/>
                <a:cs typeface="Times New Roman"/>
              </a:rPr>
              <a:t>And the Lord turned and looked at Peter. Then Peter remembered the word of the Lord, how He had said to him, “Before the rooster crows, you will deny Me three times.” </a:t>
            </a:r>
            <a:r>
              <a:rPr lang="en-US" sz="2700" b="1" baseline="30000" dirty="0">
                <a:latin typeface="Times New Roman"/>
                <a:cs typeface="Times New Roman"/>
              </a:rPr>
              <a:t>62 </a:t>
            </a:r>
            <a:r>
              <a:rPr lang="en-US" sz="2700" dirty="0">
                <a:latin typeface="Times New Roman"/>
                <a:cs typeface="Times New Roman"/>
              </a:rPr>
              <a:t>So Peter went out and wept bitterly. </a:t>
            </a:r>
          </a:p>
        </p:txBody>
      </p:sp>
    </p:spTree>
    <p:extLst>
      <p:ext uri="{BB962C8B-B14F-4D97-AF65-F5344CB8AC3E}">
        <p14:creationId xmlns:p14="http://schemas.microsoft.com/office/powerpoint/2010/main" val="381287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130"/>
            <a:ext cx="9144000" cy="788409"/>
          </a:xfrm>
        </p:spPr>
        <p:txBody>
          <a:bodyPr/>
          <a:lstStyle/>
          <a:p>
            <a:r>
              <a:rPr lang="en-US" b="1" dirty="0">
                <a:solidFill>
                  <a:srgbClr val="800000"/>
                </a:solidFill>
                <a:effectLst>
                  <a:outerShdw blurRad="50800" dist="38100" dir="2700000" algn="tl" rotWithShape="0">
                    <a:schemeClr val="tx1">
                      <a:alpha val="43000"/>
                    </a:schemeClr>
                  </a:outerShdw>
                </a:effectLst>
                <a:latin typeface="Times New Roman"/>
                <a:cs typeface="Times New Roman"/>
              </a:rPr>
              <a:t>Recognizing the Influence of Evil</a:t>
            </a:r>
          </a:p>
        </p:txBody>
      </p:sp>
      <p:sp>
        <p:nvSpPr>
          <p:cNvPr id="4" name="Content Placeholder 3"/>
          <p:cNvSpPr>
            <a:spLocks noGrp="1"/>
          </p:cNvSpPr>
          <p:nvPr>
            <p:ph idx="1"/>
          </p:nvPr>
        </p:nvSpPr>
        <p:spPr>
          <a:xfrm>
            <a:off x="82827" y="865398"/>
            <a:ext cx="9166435" cy="5992602"/>
          </a:xfrm>
        </p:spPr>
        <p:txBody>
          <a:bodyPr>
            <a:normAutofit/>
          </a:bodyPr>
          <a:lstStyle/>
          <a:p>
            <a:pPr>
              <a:lnSpc>
                <a:spcPct val="98000"/>
              </a:lnSpc>
              <a:spcBef>
                <a:spcPts val="0"/>
              </a:spcBef>
              <a:spcAft>
                <a:spcPts val="500"/>
              </a:spcAft>
              <a:buClr>
                <a:srgbClr val="800000"/>
              </a:buClr>
            </a:pPr>
            <a:r>
              <a:rPr lang="en-US" dirty="0">
                <a:latin typeface="Times New Roman"/>
                <a:cs typeface="Times New Roman"/>
              </a:rPr>
              <a:t>Principles Learned from Instruction to Israel</a:t>
            </a:r>
          </a:p>
          <a:p>
            <a:pPr lvl="1">
              <a:lnSpc>
                <a:spcPct val="98000"/>
              </a:lnSpc>
              <a:spcBef>
                <a:spcPts val="0"/>
              </a:spcBef>
              <a:spcAft>
                <a:spcPts val="500"/>
              </a:spcAft>
              <a:buClr>
                <a:schemeClr val="tx1"/>
              </a:buClr>
            </a:pPr>
            <a:r>
              <a:rPr lang="en-US" b="1" dirty="0">
                <a:solidFill>
                  <a:srgbClr val="800000"/>
                </a:solidFill>
                <a:effectLst>
                  <a:outerShdw blurRad="50800" dist="38100" dir="2700000" algn="tl" rotWithShape="0">
                    <a:schemeClr val="tx1">
                      <a:alpha val="43000"/>
                    </a:schemeClr>
                  </a:outerShdw>
                </a:effectLst>
                <a:latin typeface="Times New Roman"/>
                <a:cs typeface="Times New Roman"/>
              </a:rPr>
              <a:t>Exod. 23:32-33</a:t>
            </a:r>
            <a:r>
              <a:rPr lang="en-US" dirty="0">
                <a:latin typeface="Times New Roman"/>
                <a:cs typeface="Times New Roman"/>
              </a:rPr>
              <a:t>  </a:t>
            </a:r>
            <a:r>
              <a:rPr lang="en-US" dirty="0">
                <a:solidFill>
                  <a:srgbClr val="17375E"/>
                </a:solidFill>
                <a:latin typeface="Times New Roman"/>
                <a:cs typeface="Times New Roman"/>
              </a:rPr>
              <a:t>Instruction to nation (</a:t>
            </a:r>
            <a:r>
              <a:rPr lang="en-US" sz="2700" b="1" dirty="0">
                <a:solidFill>
                  <a:srgbClr val="800000"/>
                </a:solidFill>
                <a:latin typeface="Times New Roman"/>
                <a:cs typeface="Times New Roman"/>
              </a:rPr>
              <a:t>23:2-3</a:t>
            </a:r>
            <a:r>
              <a:rPr lang="en-US" sz="2600" dirty="0">
                <a:latin typeface="Times New Roman"/>
                <a:cs typeface="Times New Roman"/>
              </a:rPr>
              <a:t> </a:t>
            </a:r>
            <a:r>
              <a:rPr lang="en-US" sz="2600" dirty="0">
                <a:solidFill>
                  <a:srgbClr val="17375E"/>
                </a:solidFill>
                <a:latin typeface="Times New Roman"/>
                <a:cs typeface="Times New Roman"/>
              </a:rPr>
              <a:t>individuals</a:t>
            </a:r>
            <a:r>
              <a:rPr lang="en-US" dirty="0">
                <a:solidFill>
                  <a:srgbClr val="17375E"/>
                </a:solidFill>
                <a:latin typeface="Times New Roman"/>
                <a:cs typeface="Times New Roman"/>
              </a:rPr>
              <a:t>)</a:t>
            </a:r>
          </a:p>
          <a:p>
            <a:pPr lvl="1">
              <a:lnSpc>
                <a:spcPct val="98000"/>
              </a:lnSpc>
              <a:spcBef>
                <a:spcPts val="0"/>
              </a:spcBef>
              <a:spcAft>
                <a:spcPts val="500"/>
              </a:spcAft>
              <a:buClr>
                <a:schemeClr val="tx1"/>
              </a:buClr>
            </a:pPr>
            <a:r>
              <a:rPr lang="en-US" b="1" dirty="0">
                <a:solidFill>
                  <a:srgbClr val="800000"/>
                </a:solidFill>
                <a:effectLst>
                  <a:outerShdw blurRad="50800" dist="38100" dir="2700000" algn="tl" rotWithShape="0">
                    <a:schemeClr val="tx1">
                      <a:alpha val="43000"/>
                    </a:schemeClr>
                  </a:outerShdw>
                </a:effectLst>
                <a:latin typeface="Times New Roman"/>
                <a:cs typeface="Times New Roman"/>
              </a:rPr>
              <a:t>Deut. 12:29-31</a:t>
            </a:r>
            <a:r>
              <a:rPr lang="en-US" dirty="0">
                <a:latin typeface="Times New Roman"/>
                <a:cs typeface="Times New Roman"/>
              </a:rPr>
              <a:t>  </a:t>
            </a:r>
            <a:r>
              <a:rPr lang="en-US" dirty="0">
                <a:solidFill>
                  <a:srgbClr val="17375E"/>
                </a:solidFill>
                <a:latin typeface="Times New Roman"/>
                <a:cs typeface="Times New Roman"/>
              </a:rPr>
              <a:t>Destruction &amp; separation from Gentiles</a:t>
            </a:r>
          </a:p>
          <a:p>
            <a:pPr lvl="1">
              <a:lnSpc>
                <a:spcPct val="98000"/>
              </a:lnSpc>
              <a:spcBef>
                <a:spcPts val="0"/>
              </a:spcBef>
              <a:spcAft>
                <a:spcPts val="500"/>
              </a:spcAft>
              <a:buClr>
                <a:schemeClr val="tx1"/>
              </a:buClr>
            </a:pPr>
            <a:r>
              <a:rPr lang="en-US" b="1" dirty="0">
                <a:solidFill>
                  <a:srgbClr val="800000"/>
                </a:solidFill>
                <a:effectLst>
                  <a:outerShdw blurRad="50800" dist="38100" dir="2700000" algn="tl" rotWithShape="0">
                    <a:schemeClr val="tx1">
                      <a:alpha val="43000"/>
                    </a:schemeClr>
                  </a:outerShdw>
                </a:effectLst>
                <a:latin typeface="Times New Roman"/>
                <a:cs typeface="Times New Roman"/>
              </a:rPr>
              <a:t>2 Kings 17:7-17</a:t>
            </a:r>
            <a:r>
              <a:rPr lang="en-US" dirty="0">
                <a:latin typeface="Times New Roman"/>
                <a:cs typeface="Times New Roman"/>
              </a:rPr>
              <a:t>  </a:t>
            </a:r>
            <a:r>
              <a:rPr lang="en-US" dirty="0">
                <a:solidFill>
                  <a:srgbClr val="17375E"/>
                </a:solidFill>
                <a:latin typeface="Times New Roman"/>
                <a:cs typeface="Times New Roman"/>
              </a:rPr>
              <a:t>Result of failing to respect principles</a:t>
            </a:r>
          </a:p>
          <a:p>
            <a:pPr>
              <a:lnSpc>
                <a:spcPct val="98000"/>
              </a:lnSpc>
              <a:spcBef>
                <a:spcPts val="0"/>
              </a:spcBef>
              <a:spcAft>
                <a:spcPts val="500"/>
              </a:spcAft>
              <a:buClr>
                <a:srgbClr val="800000"/>
              </a:buClr>
            </a:pPr>
            <a:r>
              <a:rPr lang="en-US" dirty="0">
                <a:latin typeface="Times New Roman"/>
                <a:cs typeface="Times New Roman"/>
              </a:rPr>
              <a:t>Wisdom Shown in Application to Evil Ways</a:t>
            </a:r>
          </a:p>
          <a:p>
            <a:pPr lvl="1">
              <a:lnSpc>
                <a:spcPct val="98000"/>
              </a:lnSpc>
              <a:spcBef>
                <a:spcPts val="0"/>
              </a:spcBef>
              <a:spcAft>
                <a:spcPts val="500"/>
              </a:spcAft>
              <a:buClr>
                <a:schemeClr val="tx1"/>
              </a:buClr>
            </a:pPr>
            <a:r>
              <a:rPr lang="en-US" b="1" dirty="0">
                <a:solidFill>
                  <a:srgbClr val="800000"/>
                </a:solidFill>
                <a:effectLst>
                  <a:outerShdw blurRad="50800" dist="38100" dir="2700000" algn="tl" rotWithShape="0">
                    <a:schemeClr val="tx1">
                      <a:alpha val="43000"/>
                    </a:schemeClr>
                  </a:outerShdw>
                </a:effectLst>
                <a:latin typeface="Times New Roman"/>
                <a:cs typeface="Times New Roman"/>
              </a:rPr>
              <a:t>Psalm 1:1-2</a:t>
            </a:r>
            <a:r>
              <a:rPr lang="en-US" dirty="0">
                <a:latin typeface="Times New Roman"/>
                <a:cs typeface="Times New Roman"/>
              </a:rPr>
              <a:t>  </a:t>
            </a:r>
            <a:r>
              <a:rPr lang="en-US" dirty="0">
                <a:solidFill>
                  <a:srgbClr val="17375E"/>
                </a:solidFill>
                <a:latin typeface="Times New Roman"/>
                <a:cs typeface="Times New Roman"/>
              </a:rPr>
              <a:t>Association &amp; familiarity breed acceptance</a:t>
            </a:r>
          </a:p>
          <a:p>
            <a:pPr lvl="1">
              <a:lnSpc>
                <a:spcPct val="98000"/>
              </a:lnSpc>
              <a:spcBef>
                <a:spcPts val="0"/>
              </a:spcBef>
              <a:spcAft>
                <a:spcPts val="500"/>
              </a:spcAft>
              <a:buClr>
                <a:schemeClr val="tx1"/>
              </a:buClr>
            </a:pPr>
            <a:r>
              <a:rPr lang="en-US" b="1" dirty="0">
                <a:solidFill>
                  <a:srgbClr val="800000"/>
                </a:solidFill>
                <a:effectLst>
                  <a:outerShdw blurRad="50800" dist="38100" dir="2700000" algn="tl" rotWithShape="0">
                    <a:schemeClr val="tx1">
                      <a:alpha val="43000"/>
                    </a:schemeClr>
                  </a:outerShdw>
                </a:effectLst>
                <a:latin typeface="Times New Roman"/>
                <a:cs typeface="Times New Roman"/>
              </a:rPr>
              <a:t>Prov. 1:10-15</a:t>
            </a:r>
            <a:r>
              <a:rPr lang="en-US" dirty="0">
                <a:latin typeface="Times New Roman"/>
                <a:cs typeface="Times New Roman"/>
              </a:rPr>
              <a:t>  </a:t>
            </a:r>
            <a:r>
              <a:rPr lang="en-US" dirty="0">
                <a:solidFill>
                  <a:srgbClr val="17375E"/>
                </a:solidFill>
                <a:latin typeface="Times New Roman"/>
                <a:cs typeface="Times New Roman"/>
              </a:rPr>
              <a:t>Keep away from those who practice evil</a:t>
            </a:r>
          </a:p>
          <a:p>
            <a:pPr lvl="1">
              <a:lnSpc>
                <a:spcPct val="98000"/>
              </a:lnSpc>
              <a:spcBef>
                <a:spcPts val="0"/>
              </a:spcBef>
              <a:spcAft>
                <a:spcPts val="500"/>
              </a:spcAft>
              <a:buClr>
                <a:schemeClr val="tx1"/>
              </a:buClr>
            </a:pPr>
            <a:r>
              <a:rPr lang="en-US" b="1" dirty="0">
                <a:solidFill>
                  <a:srgbClr val="800000"/>
                </a:solidFill>
                <a:effectLst>
                  <a:outerShdw blurRad="50800" dist="38100" dir="2700000" algn="tl" rotWithShape="0">
                    <a:schemeClr val="tx1">
                      <a:alpha val="43000"/>
                    </a:schemeClr>
                  </a:outerShdw>
                </a:effectLst>
                <a:latin typeface="Times New Roman"/>
                <a:cs typeface="Times New Roman"/>
              </a:rPr>
              <a:t>Prov. 4:14-15</a:t>
            </a:r>
            <a:r>
              <a:rPr lang="en-US" dirty="0">
                <a:latin typeface="Times New Roman"/>
                <a:cs typeface="Times New Roman"/>
              </a:rPr>
              <a:t>  </a:t>
            </a:r>
            <a:r>
              <a:rPr lang="en-US" dirty="0">
                <a:solidFill>
                  <a:srgbClr val="17375E"/>
                </a:solidFill>
                <a:latin typeface="Times New Roman"/>
                <a:cs typeface="Times New Roman"/>
              </a:rPr>
              <a:t>Time honored way to refrain from evil</a:t>
            </a:r>
          </a:p>
          <a:p>
            <a:pPr>
              <a:lnSpc>
                <a:spcPct val="98000"/>
              </a:lnSpc>
              <a:spcBef>
                <a:spcPts val="0"/>
              </a:spcBef>
              <a:spcAft>
                <a:spcPts val="500"/>
              </a:spcAft>
              <a:buClr>
                <a:srgbClr val="800000"/>
              </a:buClr>
            </a:pPr>
            <a:r>
              <a:rPr lang="en-US" dirty="0">
                <a:latin typeface="Times New Roman"/>
                <a:cs typeface="Times New Roman"/>
              </a:rPr>
              <a:t>Truth Applied with Respect to the Church</a:t>
            </a:r>
          </a:p>
          <a:p>
            <a:pPr lvl="1">
              <a:lnSpc>
                <a:spcPct val="98000"/>
              </a:lnSpc>
              <a:spcBef>
                <a:spcPts val="0"/>
              </a:spcBef>
              <a:spcAft>
                <a:spcPts val="500"/>
              </a:spcAft>
              <a:buClr>
                <a:schemeClr val="tx1"/>
              </a:buClr>
            </a:pPr>
            <a:r>
              <a:rPr lang="en-US" b="1" dirty="0">
                <a:solidFill>
                  <a:srgbClr val="800000"/>
                </a:solidFill>
                <a:effectLst>
                  <a:outerShdw blurRad="50800" dist="38100" dir="2700000" algn="tl" rotWithShape="0">
                    <a:schemeClr val="tx1">
                      <a:alpha val="43000"/>
                    </a:schemeClr>
                  </a:outerShdw>
                </a:effectLst>
                <a:latin typeface="Times New Roman"/>
                <a:cs typeface="Times New Roman"/>
              </a:rPr>
              <a:t>2 Cor. 6:14 – 7:1</a:t>
            </a:r>
            <a:r>
              <a:rPr lang="en-US" dirty="0">
                <a:latin typeface="Times New Roman"/>
                <a:cs typeface="Times New Roman"/>
              </a:rPr>
              <a:t>  </a:t>
            </a:r>
            <a:r>
              <a:rPr lang="en-US" dirty="0">
                <a:solidFill>
                  <a:srgbClr val="17375E"/>
                </a:solidFill>
                <a:latin typeface="Times New Roman"/>
                <a:cs typeface="Times New Roman"/>
              </a:rPr>
              <a:t>Principle applied to the church</a:t>
            </a:r>
          </a:p>
          <a:p>
            <a:pPr lvl="1">
              <a:lnSpc>
                <a:spcPct val="98000"/>
              </a:lnSpc>
              <a:spcBef>
                <a:spcPts val="0"/>
              </a:spcBef>
              <a:spcAft>
                <a:spcPts val="500"/>
              </a:spcAft>
              <a:buClr>
                <a:schemeClr val="tx1"/>
              </a:buClr>
            </a:pPr>
            <a:r>
              <a:rPr lang="en-US" b="1" dirty="0">
                <a:solidFill>
                  <a:srgbClr val="800000"/>
                </a:solidFill>
                <a:effectLst>
                  <a:outerShdw blurRad="50800" dist="38100" dir="2700000" algn="tl" rotWithShape="0">
                    <a:schemeClr val="tx1">
                      <a:alpha val="43000"/>
                    </a:schemeClr>
                  </a:outerShdw>
                </a:effectLst>
                <a:latin typeface="Times New Roman"/>
                <a:cs typeface="Times New Roman"/>
              </a:rPr>
              <a:t>1 Cor. 5:7</a:t>
            </a:r>
            <a:r>
              <a:rPr lang="en-US" dirty="0">
                <a:latin typeface="Times New Roman"/>
                <a:cs typeface="Times New Roman"/>
              </a:rPr>
              <a:t>  </a:t>
            </a:r>
            <a:r>
              <a:rPr lang="en-US" dirty="0">
                <a:solidFill>
                  <a:srgbClr val="17375E"/>
                </a:solidFill>
                <a:latin typeface="Times New Roman"/>
                <a:cs typeface="Times New Roman"/>
              </a:rPr>
              <a:t>Evil to be purged to prevent influence (</a:t>
            </a:r>
            <a:r>
              <a:rPr lang="en-US" sz="2600" b="1" dirty="0">
                <a:solidFill>
                  <a:srgbClr val="800000"/>
                </a:solidFill>
                <a:latin typeface="Times New Roman"/>
                <a:cs typeface="Times New Roman"/>
              </a:rPr>
              <a:t>5:9-11</a:t>
            </a:r>
            <a:r>
              <a:rPr lang="en-US" dirty="0">
                <a:solidFill>
                  <a:srgbClr val="17375E"/>
                </a:solidFill>
                <a:latin typeface="Times New Roman"/>
                <a:cs typeface="Times New Roman"/>
              </a:rPr>
              <a:t>)</a:t>
            </a:r>
          </a:p>
          <a:p>
            <a:pPr lvl="1">
              <a:lnSpc>
                <a:spcPct val="98000"/>
              </a:lnSpc>
              <a:spcBef>
                <a:spcPts val="0"/>
              </a:spcBef>
              <a:spcAft>
                <a:spcPts val="500"/>
              </a:spcAft>
              <a:buClr>
                <a:schemeClr val="tx1"/>
              </a:buClr>
            </a:pPr>
            <a:r>
              <a:rPr lang="en-US" b="1" dirty="0">
                <a:solidFill>
                  <a:srgbClr val="800000"/>
                </a:solidFill>
                <a:effectLst>
                  <a:outerShdw blurRad="50800" dist="38100" dir="2700000" algn="tl" rotWithShape="0">
                    <a:schemeClr val="tx1">
                      <a:alpha val="43000"/>
                    </a:schemeClr>
                  </a:outerShdw>
                </a:effectLst>
                <a:latin typeface="Times New Roman"/>
                <a:cs typeface="Times New Roman"/>
              </a:rPr>
              <a:t>1 Cor. 15:33-34</a:t>
            </a:r>
            <a:r>
              <a:rPr lang="en-US" dirty="0">
                <a:latin typeface="Times New Roman"/>
                <a:cs typeface="Times New Roman"/>
              </a:rPr>
              <a:t>  </a:t>
            </a:r>
            <a:r>
              <a:rPr lang="en-US" dirty="0">
                <a:solidFill>
                  <a:srgbClr val="17375E"/>
                </a:solidFill>
                <a:latin typeface="Times New Roman"/>
                <a:cs typeface="Times New Roman"/>
              </a:rPr>
              <a:t>Evil influence of error (</a:t>
            </a:r>
            <a:r>
              <a:rPr lang="en-US" sz="2700" b="1" dirty="0">
                <a:solidFill>
                  <a:srgbClr val="800000"/>
                </a:solidFill>
                <a:latin typeface="Times New Roman"/>
                <a:cs typeface="Times New Roman"/>
              </a:rPr>
              <a:t>2 Jn. 9-11</a:t>
            </a:r>
            <a:r>
              <a:rPr lang="en-US" dirty="0">
                <a:solidFill>
                  <a:srgbClr val="17375E"/>
                </a:solidFill>
                <a:latin typeface="Times New Roman"/>
                <a:cs typeface="Times New Roman"/>
              </a:rPr>
              <a:t>)</a:t>
            </a:r>
          </a:p>
        </p:txBody>
      </p:sp>
    </p:spTree>
    <p:extLst>
      <p:ext uri="{BB962C8B-B14F-4D97-AF65-F5344CB8AC3E}">
        <p14:creationId xmlns:p14="http://schemas.microsoft.com/office/powerpoint/2010/main" val="1346483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left)">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left)">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wipe(left)">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wipe(left)">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wipe(left)">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wipe(left)">
                                      <p:cBhvr>
                                        <p:cTn id="6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2250"/>
            <a:ext cx="9144000" cy="1143000"/>
          </a:xfrm>
        </p:spPr>
        <p:txBody>
          <a:bodyPr>
            <a:normAutofit/>
          </a:bodyPr>
          <a:lstStyle/>
          <a:p>
            <a:r>
              <a:rPr lang="en-US" sz="5000" b="1" dirty="0">
                <a:latin typeface="Times New Roman"/>
                <a:cs typeface="Times New Roman"/>
              </a:rPr>
              <a:t>These Principles Apply To…</a:t>
            </a:r>
          </a:p>
        </p:txBody>
      </p:sp>
      <p:sp>
        <p:nvSpPr>
          <p:cNvPr id="3" name="Content Placeholder 2"/>
          <p:cNvSpPr>
            <a:spLocks noGrp="1"/>
          </p:cNvSpPr>
          <p:nvPr>
            <p:ph idx="1"/>
          </p:nvPr>
        </p:nvSpPr>
        <p:spPr>
          <a:xfrm>
            <a:off x="262293" y="1448334"/>
            <a:ext cx="8881707" cy="5409666"/>
          </a:xfrm>
        </p:spPr>
        <p:txBody>
          <a:bodyPr>
            <a:noAutofit/>
          </a:bodyPr>
          <a:lstStyle/>
          <a:p>
            <a:pPr>
              <a:lnSpc>
                <a:spcPct val="120000"/>
              </a:lnSpc>
              <a:buClr>
                <a:srgbClr val="800000"/>
              </a:buClr>
            </a:pPr>
            <a:r>
              <a:rPr lang="en-US" sz="4000" b="1" dirty="0">
                <a:solidFill>
                  <a:schemeClr val="tx2">
                    <a:lumMod val="75000"/>
                  </a:schemeClr>
                </a:solidFill>
                <a:latin typeface="Times New Roman"/>
                <a:cs typeface="Times New Roman"/>
              </a:rPr>
              <a:t>Influence of immoral people</a:t>
            </a:r>
          </a:p>
          <a:p>
            <a:pPr>
              <a:lnSpc>
                <a:spcPct val="120000"/>
              </a:lnSpc>
              <a:buClr>
                <a:srgbClr val="800000"/>
              </a:buClr>
            </a:pPr>
            <a:r>
              <a:rPr lang="en-US" sz="4000" b="1" dirty="0">
                <a:solidFill>
                  <a:schemeClr val="tx2">
                    <a:lumMod val="75000"/>
                  </a:schemeClr>
                </a:solidFill>
                <a:latin typeface="Times New Roman"/>
                <a:cs typeface="Times New Roman"/>
              </a:rPr>
              <a:t>Influence of the bitter &amp; wrathful</a:t>
            </a:r>
          </a:p>
          <a:p>
            <a:pPr>
              <a:lnSpc>
                <a:spcPct val="120000"/>
              </a:lnSpc>
              <a:buClr>
                <a:srgbClr val="800000"/>
              </a:buClr>
            </a:pPr>
            <a:r>
              <a:rPr lang="en-US" sz="4000" b="1" dirty="0">
                <a:solidFill>
                  <a:schemeClr val="tx2">
                    <a:lumMod val="75000"/>
                  </a:schemeClr>
                </a:solidFill>
                <a:latin typeface="Times New Roman"/>
                <a:cs typeface="Times New Roman"/>
              </a:rPr>
              <a:t>Influence of corrupt speech</a:t>
            </a:r>
          </a:p>
          <a:p>
            <a:pPr>
              <a:lnSpc>
                <a:spcPct val="120000"/>
              </a:lnSpc>
              <a:buClr>
                <a:srgbClr val="800000"/>
              </a:buClr>
            </a:pPr>
            <a:r>
              <a:rPr lang="en-US" sz="4000" b="1" dirty="0">
                <a:solidFill>
                  <a:schemeClr val="tx2">
                    <a:lumMod val="75000"/>
                  </a:schemeClr>
                </a:solidFill>
                <a:latin typeface="Times New Roman"/>
                <a:cs typeface="Times New Roman"/>
              </a:rPr>
              <a:t>Influence of denominational ideas</a:t>
            </a:r>
          </a:p>
          <a:p>
            <a:pPr>
              <a:lnSpc>
                <a:spcPct val="120000"/>
              </a:lnSpc>
              <a:buClr>
                <a:srgbClr val="800000"/>
              </a:buClr>
            </a:pPr>
            <a:r>
              <a:rPr lang="en-US" sz="4000" b="1" dirty="0">
                <a:solidFill>
                  <a:schemeClr val="tx2">
                    <a:lumMod val="75000"/>
                  </a:schemeClr>
                </a:solidFill>
                <a:latin typeface="Times New Roman"/>
                <a:cs typeface="Times New Roman"/>
              </a:rPr>
              <a:t>Influence of evil in the church</a:t>
            </a:r>
          </a:p>
          <a:p>
            <a:pPr>
              <a:lnSpc>
                <a:spcPct val="120000"/>
              </a:lnSpc>
              <a:buClr>
                <a:srgbClr val="800000"/>
              </a:buClr>
            </a:pPr>
            <a:r>
              <a:rPr lang="en-US" sz="4000" b="1" dirty="0">
                <a:solidFill>
                  <a:schemeClr val="tx2">
                    <a:lumMod val="75000"/>
                  </a:schemeClr>
                </a:solidFill>
                <a:latin typeface="Times New Roman"/>
                <a:cs typeface="Times New Roman"/>
              </a:rPr>
              <a:t>Influence of error among Christians</a:t>
            </a:r>
          </a:p>
        </p:txBody>
      </p:sp>
    </p:spTree>
    <p:extLst>
      <p:ext uri="{BB962C8B-B14F-4D97-AF65-F5344CB8AC3E}">
        <p14:creationId xmlns:p14="http://schemas.microsoft.com/office/powerpoint/2010/main" val="2008936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1121</TotalTime>
  <Words>161</Words>
  <Application>Microsoft Office PowerPoint</Application>
  <PresentationFormat>On-screen Show (4:3)</PresentationFormat>
  <Paragraphs>24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Office Theme</vt:lpstr>
      <vt:lpstr>The Influence of Evil</vt:lpstr>
      <vt:lpstr>Luke 22:54-62</vt:lpstr>
      <vt:lpstr>Recognizing the Influence of Evil</vt:lpstr>
      <vt:lpstr>These Principles Apply To…</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 Osborne</dc:creator>
  <cp:lastModifiedBy>84th Street Church Of Christ</cp:lastModifiedBy>
  <cp:revision>18</cp:revision>
  <dcterms:created xsi:type="dcterms:W3CDTF">2019-02-16T18:44:20Z</dcterms:created>
  <dcterms:modified xsi:type="dcterms:W3CDTF">2019-05-12T12:31:58Z</dcterms:modified>
</cp:coreProperties>
</file>