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4" autoAdjust="0"/>
    <p:restoredTop sz="98743" autoAdjust="0"/>
  </p:normalViewPr>
  <p:slideViewPr>
    <p:cSldViewPr snapToGrid="0" snapToObjects="1">
      <p:cViewPr varScale="1">
        <p:scale>
          <a:sx n="94" d="100"/>
          <a:sy n="94" d="100"/>
        </p:scale>
        <p:origin x="-10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6/15/19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26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6/15/19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1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6/15/19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944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6/15/19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6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6/15/19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7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6/15/19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58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6/15/19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823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6/15/19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11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6/15/19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56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6/15/19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44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6/15/19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6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50000"/>
              </a:schemeClr>
            </a:gs>
            <a:gs pos="50000">
              <a:schemeClr val="accent5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46F45-89F8-7A4C-A28E-AB2B87CB6247}" type="datetimeFigureOut">
              <a:rPr lang="en-US" smtClean="0"/>
              <a:t>6/15/19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9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08575"/>
            <a:ext cx="9144000" cy="294465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8000" b="1" dirty="0" smtClean="0">
                <a:latin typeface="Times New Roman"/>
                <a:cs typeface="Times New Roman"/>
              </a:rPr>
              <a:t>Gaining Christ &amp; Being Found in Him</a:t>
            </a:r>
            <a:endParaRPr lang="en-US" sz="8000" b="1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64090"/>
            <a:ext cx="6400800" cy="1153018"/>
          </a:xfrm>
        </p:spPr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Philippians 3:1-11</a:t>
            </a:r>
            <a:endParaRPr lang="en-US" sz="4800" b="1" i="1" dirty="0">
              <a:solidFill>
                <a:srgbClr val="8000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4" name="Picture 3" descr="Bible-with-ligh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1530"/>
            <a:ext cx="9144000" cy="3249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877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9072"/>
            <a:ext cx="8229600" cy="860200"/>
          </a:xfrm>
        </p:spPr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Philippians 3:1-11</a:t>
            </a:r>
            <a:endParaRPr lang="en-US" b="1" dirty="0">
              <a:solidFill>
                <a:srgbClr val="8000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8092" y="850218"/>
            <a:ext cx="8995372" cy="605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3200" b="1" baseline="30000" dirty="0">
                <a:latin typeface="Times New Roman"/>
                <a:cs typeface="Times New Roman"/>
              </a:rPr>
              <a:t>1 </a:t>
            </a:r>
            <a:r>
              <a:rPr lang="en-US" sz="3200" dirty="0">
                <a:latin typeface="Times New Roman"/>
                <a:cs typeface="Times New Roman"/>
              </a:rPr>
              <a:t>Finally, my brethren, rejoice in the Lord. For me </a:t>
            </a:r>
            <a:r>
              <a:rPr lang="en-US" sz="3200" dirty="0" smtClean="0">
                <a:latin typeface="Times New Roman"/>
                <a:cs typeface="Times New Roman"/>
              </a:rPr>
              <a:t>to write the </a:t>
            </a:r>
            <a:r>
              <a:rPr lang="en-US" sz="3200" dirty="0">
                <a:latin typeface="Times New Roman"/>
                <a:cs typeface="Times New Roman"/>
              </a:rPr>
              <a:t>same things to you is not tedious, but for you </a:t>
            </a:r>
            <a:r>
              <a:rPr lang="en-US" sz="3200" dirty="0" smtClean="0">
                <a:latin typeface="Times New Roman"/>
                <a:cs typeface="Times New Roman"/>
              </a:rPr>
              <a:t>it is safe. </a:t>
            </a:r>
            <a:r>
              <a:rPr lang="en-US" sz="3200" b="1" baseline="30000" dirty="0" smtClean="0">
                <a:latin typeface="Times New Roman"/>
                <a:cs typeface="Times New Roman"/>
              </a:rPr>
              <a:t>2</a:t>
            </a:r>
            <a:r>
              <a:rPr lang="en-US" sz="3200" b="1" baseline="30000" dirty="0">
                <a:latin typeface="Times New Roman"/>
                <a:cs typeface="Times New Roman"/>
              </a:rPr>
              <a:t> </a:t>
            </a:r>
            <a:r>
              <a:rPr lang="en-US" sz="3200" dirty="0">
                <a:latin typeface="Times New Roman"/>
                <a:cs typeface="Times New Roman"/>
              </a:rPr>
              <a:t>Beware of dogs, beware of</a:t>
            </a:r>
            <a:r>
              <a:rPr lang="en-US" sz="3200" dirty="0">
                <a:latin typeface="Times New Roman"/>
                <a:cs typeface="Times New Roman"/>
              </a:rPr>
              <a:t> </a:t>
            </a:r>
            <a:r>
              <a:rPr lang="en-US" sz="3200" dirty="0" smtClean="0">
                <a:latin typeface="Times New Roman"/>
                <a:cs typeface="Times New Roman"/>
              </a:rPr>
              <a:t>evil </a:t>
            </a:r>
            <a:r>
              <a:rPr lang="en-US" sz="3200" dirty="0">
                <a:latin typeface="Times New Roman"/>
                <a:cs typeface="Times New Roman"/>
              </a:rPr>
              <a:t>workers, beware of the mutilation! </a:t>
            </a:r>
            <a:r>
              <a:rPr lang="en-US" sz="3200" b="1" baseline="30000" dirty="0">
                <a:latin typeface="Times New Roman"/>
                <a:cs typeface="Times New Roman"/>
              </a:rPr>
              <a:t>3 </a:t>
            </a:r>
            <a:r>
              <a:rPr lang="en-US" sz="3200" dirty="0">
                <a:latin typeface="Times New Roman"/>
                <a:cs typeface="Times New Roman"/>
              </a:rPr>
              <a:t>For we are the circumcision, who worship God in the Spirit, rejoice in Christ Jesus, and have no confidence in </a:t>
            </a:r>
            <a:r>
              <a:rPr lang="en-US" sz="3200" dirty="0" smtClean="0">
                <a:latin typeface="Times New Roman"/>
                <a:cs typeface="Times New Roman"/>
              </a:rPr>
              <a:t>the flesh, </a:t>
            </a:r>
            <a:r>
              <a:rPr lang="en-US" sz="3200" b="1" baseline="30000" dirty="0" smtClean="0">
                <a:latin typeface="Times New Roman"/>
                <a:cs typeface="Times New Roman"/>
              </a:rPr>
              <a:t>4</a:t>
            </a:r>
            <a:r>
              <a:rPr lang="en-US" sz="3200" b="1" baseline="30000" dirty="0">
                <a:latin typeface="Times New Roman"/>
                <a:cs typeface="Times New Roman"/>
              </a:rPr>
              <a:t> </a:t>
            </a:r>
            <a:r>
              <a:rPr lang="en-US" sz="3200" dirty="0">
                <a:latin typeface="Times New Roman"/>
                <a:cs typeface="Times New Roman"/>
              </a:rPr>
              <a:t>though I also might have confidence in the flesh. If anyone else thinks he may have confidence in the flesh, I more so: </a:t>
            </a:r>
            <a:r>
              <a:rPr lang="en-US" sz="3200" b="1" baseline="30000" dirty="0">
                <a:latin typeface="Times New Roman"/>
                <a:cs typeface="Times New Roman"/>
              </a:rPr>
              <a:t>5 </a:t>
            </a:r>
            <a:r>
              <a:rPr lang="en-US" sz="3200" dirty="0">
                <a:latin typeface="Times New Roman"/>
                <a:cs typeface="Times New Roman"/>
              </a:rPr>
              <a:t>circumcised the eighth day, of the stock of Israel, of the tribe </a:t>
            </a:r>
            <a:r>
              <a:rPr lang="en-US" sz="3200" dirty="0" smtClean="0">
                <a:latin typeface="Times New Roman"/>
                <a:cs typeface="Times New Roman"/>
              </a:rPr>
              <a:t>of Benjamin, a </a:t>
            </a:r>
            <a:r>
              <a:rPr lang="en-US" sz="3200" dirty="0">
                <a:latin typeface="Times New Roman"/>
                <a:cs typeface="Times New Roman"/>
              </a:rPr>
              <a:t>Hebrew of </a:t>
            </a:r>
            <a:r>
              <a:rPr lang="en-US" sz="3200" dirty="0" smtClean="0">
                <a:latin typeface="Times New Roman"/>
                <a:cs typeface="Times New Roman"/>
              </a:rPr>
              <a:t>the Hebrews; concerning </a:t>
            </a:r>
            <a:r>
              <a:rPr lang="en-US" sz="3200" dirty="0">
                <a:latin typeface="Times New Roman"/>
                <a:cs typeface="Times New Roman"/>
              </a:rPr>
              <a:t>the law, </a:t>
            </a:r>
            <a:r>
              <a:rPr lang="en-US" sz="3200" dirty="0" smtClean="0">
                <a:latin typeface="Times New Roman"/>
                <a:cs typeface="Times New Roman"/>
              </a:rPr>
              <a:t>a Pharisee; </a:t>
            </a:r>
            <a:r>
              <a:rPr lang="en-US" sz="3200" b="1" baseline="30000" dirty="0" smtClean="0">
                <a:latin typeface="Times New Roman"/>
                <a:cs typeface="Times New Roman"/>
              </a:rPr>
              <a:t>6</a:t>
            </a:r>
            <a:r>
              <a:rPr lang="en-US" sz="3200" b="1" baseline="30000" dirty="0">
                <a:latin typeface="Times New Roman"/>
                <a:cs typeface="Times New Roman"/>
              </a:rPr>
              <a:t> </a:t>
            </a:r>
            <a:r>
              <a:rPr lang="en-US" sz="3200" dirty="0" smtClean="0">
                <a:latin typeface="Times New Roman"/>
                <a:cs typeface="Times New Roman"/>
              </a:rPr>
              <a:t>concerning zeal, persecuting the </a:t>
            </a:r>
            <a:r>
              <a:rPr lang="en-US" sz="3200" dirty="0">
                <a:latin typeface="Times New Roman"/>
                <a:cs typeface="Times New Roman"/>
              </a:rPr>
              <a:t>church; concerning the righteousness which is in the law, blameless.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5241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092" y="215248"/>
            <a:ext cx="903590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b="1" baseline="30000" dirty="0" smtClean="0">
                <a:latin typeface="Times New Roman"/>
                <a:cs typeface="Times New Roman"/>
              </a:rPr>
              <a:t>7</a:t>
            </a:r>
            <a:r>
              <a:rPr lang="en-US" sz="3300" b="1" baseline="30000" dirty="0">
                <a:latin typeface="Times New Roman"/>
                <a:cs typeface="Times New Roman"/>
              </a:rPr>
              <a:t> </a:t>
            </a:r>
            <a:r>
              <a:rPr lang="en-US" sz="3300" dirty="0">
                <a:latin typeface="Times New Roman"/>
                <a:cs typeface="Times New Roman"/>
              </a:rPr>
              <a:t>But</a:t>
            </a:r>
            <a:r>
              <a:rPr lang="en-US" sz="3300" dirty="0">
                <a:latin typeface="Times New Roman"/>
                <a:cs typeface="Times New Roman"/>
              </a:rPr>
              <a:t> what things were gain to me, these I </a:t>
            </a:r>
            <a:r>
              <a:rPr lang="en-US" sz="3300" dirty="0" smtClean="0">
                <a:latin typeface="Times New Roman"/>
                <a:cs typeface="Times New Roman"/>
              </a:rPr>
              <a:t>have </a:t>
            </a:r>
            <a:r>
              <a:rPr lang="en-US" sz="3200" dirty="0" smtClean="0">
                <a:latin typeface="Times New Roman"/>
                <a:cs typeface="Times New Roman"/>
              </a:rPr>
              <a:t>counted loss for Christ. </a:t>
            </a:r>
            <a:r>
              <a:rPr lang="en-US" sz="3200" b="1" baseline="30000" dirty="0" smtClean="0">
                <a:latin typeface="Times New Roman"/>
                <a:cs typeface="Times New Roman"/>
              </a:rPr>
              <a:t>8</a:t>
            </a:r>
            <a:r>
              <a:rPr lang="en-US" sz="3200" b="1" baseline="30000" dirty="0">
                <a:latin typeface="Times New Roman"/>
                <a:cs typeface="Times New Roman"/>
              </a:rPr>
              <a:t> </a:t>
            </a:r>
            <a:r>
              <a:rPr lang="en-US" sz="3200" dirty="0">
                <a:latin typeface="Times New Roman"/>
                <a:cs typeface="Times New Roman"/>
              </a:rPr>
              <a:t>Yet indeed I also count all things loss for the excellence of the knowledge of Christ Jesus my Lord, for whom I have suffered the loss of all things, and count them as rubbish, that I may gain Christ </a:t>
            </a:r>
            <a:r>
              <a:rPr lang="en-US" sz="3200" b="1" baseline="30000" dirty="0">
                <a:latin typeface="Times New Roman"/>
                <a:cs typeface="Times New Roman"/>
              </a:rPr>
              <a:t>9 </a:t>
            </a:r>
            <a:r>
              <a:rPr lang="en-US" sz="3200" dirty="0">
                <a:latin typeface="Times New Roman"/>
                <a:cs typeface="Times New Roman"/>
              </a:rPr>
              <a:t>and be found in Him, </a:t>
            </a:r>
            <a:r>
              <a:rPr lang="en-US" sz="3200" dirty="0" smtClean="0">
                <a:latin typeface="Times New Roman"/>
                <a:cs typeface="Times New Roman"/>
              </a:rPr>
              <a:t>not having my own </a:t>
            </a:r>
            <a:r>
              <a:rPr lang="en-US" sz="3200" dirty="0">
                <a:latin typeface="Times New Roman"/>
                <a:cs typeface="Times New Roman"/>
              </a:rPr>
              <a:t>righteousness, which is from the law</a:t>
            </a:r>
            <a:r>
              <a:rPr lang="en-US" sz="3200" dirty="0" smtClean="0">
                <a:latin typeface="Times New Roman"/>
                <a:cs typeface="Times New Roman"/>
              </a:rPr>
              <a:t>, but that which</a:t>
            </a:r>
            <a:r>
              <a:rPr lang="en-US" sz="3200" dirty="0">
                <a:latin typeface="Times New Roman"/>
                <a:cs typeface="Times New Roman"/>
              </a:rPr>
              <a:t> is through faith in Christ, </a:t>
            </a:r>
            <a:r>
              <a:rPr lang="en-US" sz="3200" dirty="0" smtClean="0">
                <a:latin typeface="Times New Roman"/>
                <a:cs typeface="Times New Roman"/>
              </a:rPr>
              <a:t>the righteousness which </a:t>
            </a:r>
            <a:r>
              <a:rPr lang="en-US" sz="3200" dirty="0">
                <a:latin typeface="Times New Roman"/>
                <a:cs typeface="Times New Roman"/>
              </a:rPr>
              <a:t>is from God by faith; </a:t>
            </a:r>
            <a:r>
              <a:rPr lang="en-US" sz="3200" b="1" baseline="30000" dirty="0">
                <a:latin typeface="Times New Roman"/>
                <a:cs typeface="Times New Roman"/>
              </a:rPr>
              <a:t>10 </a:t>
            </a:r>
            <a:r>
              <a:rPr lang="en-US" sz="3200" dirty="0">
                <a:latin typeface="Times New Roman"/>
                <a:cs typeface="Times New Roman"/>
              </a:rPr>
              <a:t>that I may know Him and the power of His resurrection, and the fellowship of His sufferings, being conformed to His death, </a:t>
            </a:r>
            <a:r>
              <a:rPr lang="en-US" sz="3200" b="1" baseline="30000" dirty="0">
                <a:latin typeface="Times New Roman"/>
                <a:cs typeface="Times New Roman"/>
              </a:rPr>
              <a:t>11 </a:t>
            </a:r>
            <a:r>
              <a:rPr lang="en-US" sz="3200" dirty="0">
                <a:latin typeface="Times New Roman"/>
                <a:cs typeface="Times New Roman"/>
              </a:rPr>
              <a:t>if, by any means, I may attain to the resurrection from the dead</a:t>
            </a:r>
            <a:r>
              <a:rPr lang="en-US" sz="3200" dirty="0" smtClean="0">
                <a:latin typeface="Times New Roman"/>
                <a:cs typeface="Times New Roman"/>
              </a:rPr>
              <a:t>.</a:t>
            </a:r>
            <a:endParaRPr lang="en-US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7934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092" y="215248"/>
            <a:ext cx="903590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b="1" baseline="30000" dirty="0" smtClean="0">
                <a:latin typeface="Times New Roman"/>
                <a:cs typeface="Times New Roman"/>
              </a:rPr>
              <a:t>7</a:t>
            </a:r>
            <a:r>
              <a:rPr lang="en-US" sz="3300" b="1" baseline="30000" dirty="0">
                <a:latin typeface="Times New Roman"/>
                <a:cs typeface="Times New Roman"/>
              </a:rPr>
              <a:t> </a:t>
            </a:r>
            <a:r>
              <a:rPr lang="en-US" sz="3300" dirty="0">
                <a:latin typeface="Times New Roman"/>
                <a:cs typeface="Times New Roman"/>
              </a:rPr>
              <a:t>But</a:t>
            </a:r>
            <a:r>
              <a:rPr lang="en-US" sz="3300" dirty="0">
                <a:latin typeface="Times New Roman"/>
                <a:cs typeface="Times New Roman"/>
              </a:rPr>
              <a:t> what things were gain to me, these I </a:t>
            </a:r>
            <a:r>
              <a:rPr lang="en-US" sz="3300" dirty="0" smtClean="0">
                <a:latin typeface="Times New Roman"/>
                <a:cs typeface="Times New Roman"/>
              </a:rPr>
              <a:t>have </a:t>
            </a:r>
            <a:r>
              <a:rPr lang="en-US" sz="3200" dirty="0" smtClean="0">
                <a:latin typeface="Times New Roman"/>
                <a:cs typeface="Times New Roman"/>
              </a:rPr>
              <a:t>counted loss for Christ. </a:t>
            </a:r>
            <a:r>
              <a:rPr lang="en-US" sz="3200" b="1" baseline="30000" dirty="0" smtClean="0">
                <a:latin typeface="Times New Roman"/>
                <a:cs typeface="Times New Roman"/>
              </a:rPr>
              <a:t>8</a:t>
            </a:r>
            <a:r>
              <a:rPr lang="en-US" sz="3200" b="1" baseline="30000" dirty="0">
                <a:latin typeface="Times New Roman"/>
                <a:cs typeface="Times New Roman"/>
              </a:rPr>
              <a:t> </a:t>
            </a:r>
            <a:r>
              <a:rPr lang="en-US" sz="3200" dirty="0">
                <a:latin typeface="Times New Roman"/>
                <a:cs typeface="Times New Roman"/>
              </a:rPr>
              <a:t>Yet indeed I also count all things loss for the excellence of the knowledge of Christ Jesus my Lord, for whom I have suffered the loss of all things, and count them as rubbish, </a:t>
            </a:r>
            <a:r>
              <a:rPr lang="en-US" sz="3200" b="1" dirty="0">
                <a:solidFill>
                  <a:srgbClr val="800000"/>
                </a:solidFill>
                <a:latin typeface="Times New Roman"/>
                <a:cs typeface="Times New Roman"/>
              </a:rPr>
              <a:t>that I may gain Christ</a:t>
            </a:r>
            <a:r>
              <a:rPr lang="en-US" sz="3200" dirty="0">
                <a:latin typeface="Times New Roman"/>
                <a:cs typeface="Times New Roman"/>
              </a:rPr>
              <a:t> </a:t>
            </a:r>
            <a:r>
              <a:rPr lang="en-US" sz="3200" b="1" baseline="30000" dirty="0">
                <a:latin typeface="Times New Roman"/>
                <a:cs typeface="Times New Roman"/>
              </a:rPr>
              <a:t>9 </a:t>
            </a:r>
            <a:r>
              <a:rPr lang="en-US" sz="3200" dirty="0">
                <a:latin typeface="Times New Roman"/>
                <a:cs typeface="Times New Roman"/>
              </a:rPr>
              <a:t>and be found in Him, </a:t>
            </a:r>
            <a:r>
              <a:rPr lang="en-US" sz="3200" dirty="0" smtClean="0">
                <a:latin typeface="Times New Roman"/>
                <a:cs typeface="Times New Roman"/>
              </a:rPr>
              <a:t>not having my own </a:t>
            </a:r>
            <a:r>
              <a:rPr lang="en-US" sz="3200" dirty="0">
                <a:latin typeface="Times New Roman"/>
                <a:cs typeface="Times New Roman"/>
              </a:rPr>
              <a:t>righteousness, which is from the law</a:t>
            </a:r>
            <a:r>
              <a:rPr lang="en-US" sz="3200" dirty="0" smtClean="0">
                <a:latin typeface="Times New Roman"/>
                <a:cs typeface="Times New Roman"/>
              </a:rPr>
              <a:t>, but that which</a:t>
            </a:r>
            <a:r>
              <a:rPr lang="en-US" sz="3200" dirty="0">
                <a:latin typeface="Times New Roman"/>
                <a:cs typeface="Times New Roman"/>
              </a:rPr>
              <a:t> is through faith in Christ, </a:t>
            </a:r>
            <a:r>
              <a:rPr lang="en-US" sz="3200" dirty="0" smtClean="0">
                <a:latin typeface="Times New Roman"/>
                <a:cs typeface="Times New Roman"/>
              </a:rPr>
              <a:t>the righteousness which </a:t>
            </a:r>
            <a:r>
              <a:rPr lang="en-US" sz="3200" dirty="0">
                <a:latin typeface="Times New Roman"/>
                <a:cs typeface="Times New Roman"/>
              </a:rPr>
              <a:t>is from God by faith; </a:t>
            </a:r>
            <a:r>
              <a:rPr lang="en-US" sz="3200" b="1" baseline="30000" dirty="0">
                <a:latin typeface="Times New Roman"/>
                <a:cs typeface="Times New Roman"/>
              </a:rPr>
              <a:t>10 </a:t>
            </a:r>
            <a:r>
              <a:rPr lang="en-US" sz="3200" dirty="0">
                <a:latin typeface="Times New Roman"/>
                <a:cs typeface="Times New Roman"/>
              </a:rPr>
              <a:t>that I may know Him and the power of His resurrection, and the fellowship of His sufferings, being conformed to His death, </a:t>
            </a:r>
            <a:r>
              <a:rPr lang="en-US" sz="3200" b="1" baseline="30000" dirty="0">
                <a:latin typeface="Times New Roman"/>
                <a:cs typeface="Times New Roman"/>
              </a:rPr>
              <a:t>11 </a:t>
            </a:r>
            <a:r>
              <a:rPr lang="en-US" sz="3200" dirty="0">
                <a:latin typeface="Times New Roman"/>
                <a:cs typeface="Times New Roman"/>
              </a:rPr>
              <a:t>if, by any means, I may attain to the resurrection from the dead</a:t>
            </a:r>
            <a:r>
              <a:rPr lang="en-US" sz="3200" dirty="0" smtClean="0">
                <a:latin typeface="Times New Roman"/>
                <a:cs typeface="Times New Roman"/>
              </a:rPr>
              <a:t>.</a:t>
            </a:r>
            <a:endParaRPr lang="en-US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56793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092" y="215248"/>
            <a:ext cx="903590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b="1" baseline="30000" dirty="0" smtClean="0">
                <a:latin typeface="Times New Roman"/>
                <a:cs typeface="Times New Roman"/>
              </a:rPr>
              <a:t>7</a:t>
            </a:r>
            <a:r>
              <a:rPr lang="en-US" sz="3300" b="1" baseline="30000" dirty="0">
                <a:latin typeface="Times New Roman"/>
                <a:cs typeface="Times New Roman"/>
              </a:rPr>
              <a:t> </a:t>
            </a:r>
            <a:r>
              <a:rPr lang="en-US" sz="3300" dirty="0">
                <a:latin typeface="Times New Roman"/>
                <a:cs typeface="Times New Roman"/>
              </a:rPr>
              <a:t>But</a:t>
            </a:r>
            <a:r>
              <a:rPr lang="en-US" sz="3300" dirty="0">
                <a:latin typeface="Times New Roman"/>
                <a:cs typeface="Times New Roman"/>
              </a:rPr>
              <a:t> what things were gain to me, these I </a:t>
            </a:r>
            <a:r>
              <a:rPr lang="en-US" sz="3300" dirty="0" smtClean="0">
                <a:latin typeface="Times New Roman"/>
                <a:cs typeface="Times New Roman"/>
              </a:rPr>
              <a:t>have </a:t>
            </a:r>
            <a:r>
              <a:rPr lang="en-US" sz="3200" dirty="0" smtClean="0">
                <a:latin typeface="Times New Roman"/>
                <a:cs typeface="Times New Roman"/>
              </a:rPr>
              <a:t>counted loss for Christ. </a:t>
            </a:r>
            <a:r>
              <a:rPr lang="en-US" sz="3200" b="1" baseline="30000" dirty="0" smtClean="0">
                <a:latin typeface="Times New Roman"/>
                <a:cs typeface="Times New Roman"/>
              </a:rPr>
              <a:t>8</a:t>
            </a:r>
            <a:r>
              <a:rPr lang="en-US" sz="3200" b="1" baseline="30000" dirty="0">
                <a:latin typeface="Times New Roman"/>
                <a:cs typeface="Times New Roman"/>
              </a:rPr>
              <a:t> </a:t>
            </a:r>
            <a:r>
              <a:rPr lang="en-US" sz="3200" dirty="0">
                <a:latin typeface="Times New Roman"/>
                <a:cs typeface="Times New Roman"/>
              </a:rPr>
              <a:t>Yet indeed I also count all things loss for the excellence of the knowledge of Christ Jesus my Lord, for whom I have suffered the loss of all things, and count them as rubbish, </a:t>
            </a:r>
            <a:r>
              <a:rPr lang="en-US" sz="3200" b="1" dirty="0">
                <a:solidFill>
                  <a:srgbClr val="800000"/>
                </a:solidFill>
                <a:latin typeface="Times New Roman"/>
                <a:cs typeface="Times New Roman"/>
              </a:rPr>
              <a:t>that I may gain Christ</a:t>
            </a:r>
            <a:r>
              <a:rPr lang="en-US" sz="3200" dirty="0">
                <a:latin typeface="Times New Roman"/>
                <a:cs typeface="Times New Roman"/>
              </a:rPr>
              <a:t> </a:t>
            </a:r>
            <a:r>
              <a:rPr lang="en-US" sz="3200" b="1" baseline="30000" dirty="0">
                <a:latin typeface="Times New Roman"/>
                <a:cs typeface="Times New Roman"/>
              </a:rPr>
              <a:t>9 </a:t>
            </a:r>
            <a:r>
              <a:rPr lang="en-US" sz="3200" b="1" dirty="0">
                <a:solidFill>
                  <a:srgbClr val="800000"/>
                </a:solidFill>
                <a:latin typeface="Times New Roman"/>
                <a:cs typeface="Times New Roman"/>
              </a:rPr>
              <a:t>and be found in Him</a:t>
            </a:r>
            <a:r>
              <a:rPr lang="en-US" sz="3200" dirty="0">
                <a:latin typeface="Times New Roman"/>
                <a:cs typeface="Times New Roman"/>
              </a:rPr>
              <a:t>, </a:t>
            </a:r>
            <a:r>
              <a:rPr lang="en-US" sz="3200" dirty="0" smtClean="0">
                <a:latin typeface="Times New Roman"/>
                <a:cs typeface="Times New Roman"/>
              </a:rPr>
              <a:t>not having my own </a:t>
            </a:r>
            <a:r>
              <a:rPr lang="en-US" sz="3200" dirty="0">
                <a:latin typeface="Times New Roman"/>
                <a:cs typeface="Times New Roman"/>
              </a:rPr>
              <a:t>righteousness, which is from the law</a:t>
            </a:r>
            <a:r>
              <a:rPr lang="en-US" sz="3200" dirty="0" smtClean="0">
                <a:latin typeface="Times New Roman"/>
                <a:cs typeface="Times New Roman"/>
              </a:rPr>
              <a:t>, but that which</a:t>
            </a:r>
            <a:r>
              <a:rPr lang="en-US" sz="3200" dirty="0">
                <a:latin typeface="Times New Roman"/>
                <a:cs typeface="Times New Roman"/>
              </a:rPr>
              <a:t> is through faith in Christ, </a:t>
            </a:r>
            <a:r>
              <a:rPr lang="en-US" sz="3200" dirty="0" smtClean="0">
                <a:latin typeface="Times New Roman"/>
                <a:cs typeface="Times New Roman"/>
              </a:rPr>
              <a:t>the righteousness which </a:t>
            </a:r>
            <a:r>
              <a:rPr lang="en-US" sz="3200" dirty="0">
                <a:latin typeface="Times New Roman"/>
                <a:cs typeface="Times New Roman"/>
              </a:rPr>
              <a:t>is from God by faith; </a:t>
            </a:r>
            <a:r>
              <a:rPr lang="en-US" sz="3200" b="1" baseline="30000" dirty="0">
                <a:latin typeface="Times New Roman"/>
                <a:cs typeface="Times New Roman"/>
              </a:rPr>
              <a:t>10 </a:t>
            </a:r>
            <a:r>
              <a:rPr lang="en-US" sz="3200" dirty="0">
                <a:latin typeface="Times New Roman"/>
                <a:cs typeface="Times New Roman"/>
              </a:rPr>
              <a:t>that I may know Him and the power of His resurrection, and the fellowship of His sufferings, being conformed to His death, </a:t>
            </a:r>
            <a:r>
              <a:rPr lang="en-US" sz="3200" b="1" baseline="30000" dirty="0">
                <a:latin typeface="Times New Roman"/>
                <a:cs typeface="Times New Roman"/>
              </a:rPr>
              <a:t>11 </a:t>
            </a:r>
            <a:r>
              <a:rPr lang="en-US" sz="3200" dirty="0">
                <a:latin typeface="Times New Roman"/>
                <a:cs typeface="Times New Roman"/>
              </a:rPr>
              <a:t>if, by any means, I may attain to the resurrection from the dead</a:t>
            </a:r>
            <a:r>
              <a:rPr lang="en-US" sz="3200" dirty="0" smtClean="0">
                <a:latin typeface="Times New Roman"/>
                <a:cs typeface="Times New Roman"/>
              </a:rPr>
              <a:t>.</a:t>
            </a:r>
            <a:endParaRPr lang="en-US" sz="3200" dirty="0">
              <a:latin typeface="Times New Roman"/>
              <a:cs typeface="Times New Roman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107121" y="3161334"/>
            <a:ext cx="1702466" cy="0"/>
          </a:xfrm>
          <a:prstGeom prst="line">
            <a:avLst/>
          </a:prstGeom>
          <a:ln w="5715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06446" y="3664994"/>
            <a:ext cx="3590324" cy="0"/>
          </a:xfrm>
          <a:prstGeom prst="line">
            <a:avLst/>
          </a:prstGeom>
          <a:ln w="5715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782703" y="3664994"/>
            <a:ext cx="1179284" cy="0"/>
          </a:xfrm>
          <a:prstGeom prst="line">
            <a:avLst/>
          </a:prstGeom>
          <a:ln w="5715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6446" y="4155144"/>
            <a:ext cx="5022557" cy="0"/>
          </a:xfrm>
          <a:prstGeom prst="line">
            <a:avLst/>
          </a:prstGeom>
          <a:ln w="5715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526652" y="4155144"/>
            <a:ext cx="2755981" cy="0"/>
          </a:xfrm>
          <a:prstGeom prst="line">
            <a:avLst/>
          </a:prstGeom>
          <a:ln w="5715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06446" y="4641503"/>
            <a:ext cx="4360487" cy="0"/>
          </a:xfrm>
          <a:prstGeom prst="line">
            <a:avLst/>
          </a:prstGeom>
          <a:ln w="5715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114942" y="4641503"/>
            <a:ext cx="3590324" cy="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76060" y="5118143"/>
            <a:ext cx="4785316" cy="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554720" y="5118143"/>
            <a:ext cx="2254867" cy="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06446" y="5618012"/>
            <a:ext cx="2725579" cy="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118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9072"/>
            <a:ext cx="9144000" cy="887220"/>
          </a:xfrm>
        </p:spPr>
        <p:txBody>
          <a:bodyPr>
            <a:noAutofit/>
          </a:bodyPr>
          <a:lstStyle/>
          <a:p>
            <a:r>
              <a:rPr lang="en-US" sz="42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Having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42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42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Christ-Centered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42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Focus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42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in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42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Life</a:t>
            </a:r>
            <a:endParaRPr lang="en-US" sz="4200" b="1" dirty="0">
              <a:solidFill>
                <a:schemeClr val="tx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" y="878148"/>
            <a:ext cx="9255470" cy="5979852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800000"/>
              </a:buClr>
            </a:pPr>
            <a:r>
              <a:rPr lang="en-US" b="1" dirty="0" smtClean="0">
                <a:latin typeface="Times New Roman"/>
                <a:cs typeface="Times New Roman"/>
              </a:rPr>
              <a:t>Guided by the righteousness of God by faith</a:t>
            </a:r>
          </a:p>
          <a:p>
            <a:pPr lvl="1">
              <a:buClr>
                <a:schemeClr val="tx1"/>
              </a:buClr>
            </a:pPr>
            <a:r>
              <a:rPr lang="en-US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Rom. 10:1-3  </a:t>
            </a:r>
            <a:r>
              <a:rPr lang="en-US" dirty="0" smtClean="0">
                <a:latin typeface="Times New Roman"/>
                <a:cs typeface="Times New Roman"/>
              </a:rPr>
              <a:t>Jews were ignorant of God’s righteousness</a:t>
            </a:r>
          </a:p>
          <a:p>
            <a:pPr lvl="1">
              <a:buClr>
                <a:schemeClr val="tx1"/>
              </a:buClr>
            </a:pPr>
            <a:r>
              <a:rPr lang="en-US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1 Cor. 15:34  </a:t>
            </a:r>
            <a:r>
              <a:rPr lang="en-US" dirty="0" smtClean="0">
                <a:latin typeface="Times New Roman"/>
                <a:cs typeface="Times New Roman"/>
              </a:rPr>
              <a:t>Righteousness seen by knowledge from God</a:t>
            </a:r>
          </a:p>
          <a:p>
            <a:pPr>
              <a:buClr>
                <a:srgbClr val="800000"/>
              </a:buClr>
            </a:pPr>
            <a:r>
              <a:rPr lang="en-US" b="1" dirty="0" smtClean="0">
                <a:latin typeface="Times New Roman"/>
                <a:cs typeface="Times New Roman"/>
              </a:rPr>
              <a:t>“That I may know Him…”</a:t>
            </a:r>
          </a:p>
          <a:p>
            <a:pPr lvl="1">
              <a:buClr>
                <a:schemeClr val="tx1"/>
              </a:buClr>
            </a:pPr>
            <a:r>
              <a:rPr lang="en-US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1 Jn. 2:3-6  </a:t>
            </a:r>
            <a:r>
              <a:rPr lang="en-US" dirty="0" smtClean="0">
                <a:latin typeface="Times New Roman"/>
                <a:cs typeface="Times New Roman"/>
              </a:rPr>
              <a:t>“By this we know that we know Him…”</a:t>
            </a:r>
          </a:p>
          <a:p>
            <a:pPr lvl="1">
              <a:buClr>
                <a:schemeClr val="tx1"/>
              </a:buClr>
            </a:pPr>
            <a:r>
              <a:rPr lang="en-US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John 17:1-3</a:t>
            </a:r>
            <a:r>
              <a:rPr lang="en-US" dirty="0" smtClean="0">
                <a:latin typeface="Times New Roman"/>
                <a:cs typeface="Times New Roman"/>
              </a:rPr>
              <a:t>  Jesus came to manifest God &amp; give eternal life</a:t>
            </a:r>
          </a:p>
          <a:p>
            <a:pPr lvl="1">
              <a:buClr>
                <a:schemeClr val="tx1"/>
              </a:buClr>
            </a:pPr>
            <a:r>
              <a:rPr lang="en-US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2 Pet. 1:2-4</a:t>
            </a:r>
            <a:r>
              <a:rPr lang="en-US" dirty="0" smtClean="0">
                <a:latin typeface="Times New Roman"/>
                <a:cs typeface="Times New Roman"/>
              </a:rPr>
              <a:t>  Knowing Him </a:t>
            </a:r>
            <a:r>
              <a:rPr lang="en-US" dirty="0" smtClean="0">
                <a:latin typeface="Times New Roman"/>
                <a:cs typeface="Times New Roman"/>
                <a:sym typeface="Wingdings"/>
              </a:rPr>
              <a:t> l</a:t>
            </a:r>
            <a:r>
              <a:rPr lang="en-US" dirty="0" smtClean="0">
                <a:latin typeface="Times New Roman"/>
                <a:cs typeface="Times New Roman"/>
              </a:rPr>
              <a:t>ife, godliness &amp; all promises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buClr>
                <a:srgbClr val="800000"/>
              </a:buClr>
            </a:pPr>
            <a:r>
              <a:rPr lang="en-US" b="1" dirty="0" smtClean="0">
                <a:latin typeface="Times New Roman"/>
                <a:cs typeface="Times New Roman"/>
              </a:rPr>
              <a:t>“And the power of His resurrection…”</a:t>
            </a:r>
          </a:p>
          <a:p>
            <a:pPr lvl="1">
              <a:buClr>
                <a:schemeClr val="tx1"/>
              </a:buClr>
            </a:pPr>
            <a:r>
              <a:rPr lang="en-US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Rom.</a:t>
            </a:r>
            <a:r>
              <a:rPr lang="en-US" sz="2200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6:3-6</a:t>
            </a:r>
            <a:r>
              <a:rPr lang="en-US" sz="2200" dirty="0" smtClean="0">
                <a:latin typeface="Times New Roman"/>
                <a:cs typeface="Times New Roman"/>
              </a:rPr>
              <a:t>  </a:t>
            </a:r>
            <a:r>
              <a:rPr lang="en-US" dirty="0" smtClean="0">
                <a:latin typeface="Times New Roman"/>
                <a:cs typeface="Times New Roman"/>
              </a:rPr>
              <a:t>Not final resurrection, but resurrection to new life</a:t>
            </a:r>
          </a:p>
          <a:p>
            <a:pPr lvl="1">
              <a:buClr>
                <a:schemeClr val="tx1"/>
              </a:buClr>
            </a:pPr>
            <a:r>
              <a:rPr lang="en-US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2 Cor. 5:17</a:t>
            </a:r>
            <a:r>
              <a:rPr lang="en-US" dirty="0" smtClean="0">
                <a:latin typeface="Times New Roman"/>
                <a:cs typeface="Times New Roman"/>
              </a:rPr>
              <a:t>  Made new creation in Christ; old passed away</a:t>
            </a:r>
          </a:p>
          <a:p>
            <a:pPr>
              <a:buClr>
                <a:srgbClr val="800000"/>
              </a:buClr>
            </a:pPr>
            <a:r>
              <a:rPr lang="en-US" b="1" dirty="0" smtClean="0">
                <a:latin typeface="Times New Roman"/>
                <a:cs typeface="Times New Roman"/>
              </a:rPr>
              <a:t>“And the fellowship of His sufferings”</a:t>
            </a:r>
          </a:p>
          <a:p>
            <a:pPr lvl="1">
              <a:buClr>
                <a:schemeClr val="tx1"/>
              </a:buClr>
            </a:pPr>
            <a:r>
              <a:rPr lang="en-US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Gal. 6:17</a:t>
            </a:r>
            <a:r>
              <a:rPr lang="en-US" dirty="0" smtClean="0">
                <a:latin typeface="Times New Roman"/>
                <a:cs typeface="Times New Roman"/>
              </a:rPr>
              <a:t>  “I bear in my body the marks of the Lord Jesus”</a:t>
            </a:r>
          </a:p>
          <a:p>
            <a:pPr lvl="1">
              <a:buClr>
                <a:schemeClr val="tx1"/>
              </a:buClr>
            </a:pPr>
            <a:r>
              <a:rPr lang="en-US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1 Pet. 4:1</a:t>
            </a:r>
            <a:r>
              <a:rPr lang="en-US" dirty="0" smtClean="0">
                <a:latin typeface="Times New Roman"/>
                <a:cs typeface="Times New Roman"/>
              </a:rPr>
              <a:t>  Christ suffered &amp; we must do same (</a:t>
            </a:r>
            <a:r>
              <a:rPr lang="en-US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1 Pet. 2:21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46483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94581" y="-22582"/>
            <a:ext cx="9363564" cy="968280"/>
          </a:xfrm>
        </p:spPr>
        <p:txBody>
          <a:bodyPr>
            <a:noAutofit/>
          </a:bodyPr>
          <a:lstStyle/>
          <a:p>
            <a:r>
              <a:rPr lang="en-US" sz="4500" b="1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Is My Focus Truly Christ-Centered?</a:t>
            </a:r>
            <a:endParaRPr lang="en-US" sz="4500" b="1" dirty="0"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5" name="Picture 4" descr="Eye on the Cros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2718"/>
            <a:ext cx="9144000" cy="5885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610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1274</TotalTime>
  <Words>223</Words>
  <Application>Microsoft Macintosh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Gaining Christ &amp; Being Found in Him</vt:lpstr>
      <vt:lpstr>Philippians 3:1-11</vt:lpstr>
      <vt:lpstr>PowerPoint Presentation</vt:lpstr>
      <vt:lpstr>PowerPoint Presentation</vt:lpstr>
      <vt:lpstr>PowerPoint Presentation</vt:lpstr>
      <vt:lpstr>Having a Christ-Centered Focus in Life</vt:lpstr>
      <vt:lpstr>Is My Focus Truly Christ-Centered?</vt:lpstr>
    </vt:vector>
  </TitlesOfParts>
  <Company>Self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 Osborne</dc:creator>
  <cp:lastModifiedBy>Harry Osborne</cp:lastModifiedBy>
  <cp:revision>20</cp:revision>
  <dcterms:created xsi:type="dcterms:W3CDTF">2019-02-16T18:44:20Z</dcterms:created>
  <dcterms:modified xsi:type="dcterms:W3CDTF">2019-06-16T12:01:33Z</dcterms:modified>
</cp:coreProperties>
</file>