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5C3D1E"/>
    <a:srgbClr val="996633"/>
    <a:srgbClr val="004442"/>
    <a:srgbClr val="006666"/>
    <a:srgbClr val="740000"/>
    <a:srgbClr val="460000"/>
    <a:srgbClr val="800000"/>
    <a:srgbClr val="1F3E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4" autoAdjust="0"/>
    <p:restoredTop sz="98655" autoAdjust="0"/>
  </p:normalViewPr>
  <p:slideViewPr>
    <p:cSldViewPr>
      <p:cViewPr varScale="1">
        <p:scale>
          <a:sx n="77" d="100"/>
          <a:sy n="77" d="100"/>
        </p:scale>
        <p:origin x="102" y="774"/>
      </p:cViewPr>
      <p:guideLst>
        <p:guide orient="horz" pos="2160"/>
        <p:guide pos="2880"/>
      </p:guideLst>
    </p:cSldViewPr>
  </p:slideViewPr>
  <p:outlineViewPr>
    <p:cViewPr>
      <p:scale>
        <a:sx n="33" d="100"/>
        <a:sy n="33" d="100"/>
      </p:scale>
      <p:origin x="0" y="43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96633"/>
            </a:gs>
            <a:gs pos="50000">
              <a:srgbClr val="5C3D1E"/>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6/23/2019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524000"/>
          </a:xfrm>
        </p:spPr>
        <p:txBody>
          <a:bodyPr anchor="ctr">
            <a:noAutofit/>
          </a:bodyPr>
          <a:lstStyle/>
          <a:p>
            <a:pPr>
              <a:lnSpc>
                <a:spcPct val="90000"/>
              </a:lnSpc>
            </a:pPr>
            <a:r>
              <a:rPr lang="en-US" sz="6600" b="1" dirty="0">
                <a:solidFill>
                  <a:srgbClr val="FFFF00"/>
                </a:solidFill>
                <a:effectLst>
                  <a:outerShdw blurRad="50800" dist="38100" dir="2700000" algn="tl" rotWithShape="0">
                    <a:schemeClr val="tx1">
                      <a:lumMod val="95000"/>
                      <a:lumOff val="5000"/>
                      <a:alpha val="43000"/>
                    </a:schemeClr>
                  </a:outerShdw>
                </a:effectLst>
              </a:rPr>
              <a:t>J</a:t>
            </a:r>
            <a:r>
              <a:rPr lang="en-US" sz="6600" b="1" cap="small" dirty="0">
                <a:solidFill>
                  <a:srgbClr val="FFFF00"/>
                </a:solidFill>
                <a:effectLst>
                  <a:outerShdw blurRad="50800" dist="38100" dir="2700000" algn="tl" rotWithShape="0">
                    <a:schemeClr val="tx1">
                      <a:lumMod val="95000"/>
                      <a:lumOff val="5000"/>
                      <a:alpha val="43000"/>
                    </a:schemeClr>
                  </a:outerShdw>
                </a:effectLst>
              </a:rPr>
              <a:t>osiah</a:t>
            </a:r>
            <a:r>
              <a:rPr lang="en-US" sz="6600" b="1" dirty="0">
                <a:solidFill>
                  <a:srgbClr val="FFFF00"/>
                </a:solidFill>
                <a:effectLst>
                  <a:outerShdw blurRad="50800" dist="38100" dir="2700000" algn="tl" rotWithShape="0">
                    <a:schemeClr val="tx1">
                      <a:lumMod val="95000"/>
                      <a:lumOff val="5000"/>
                      <a:alpha val="43000"/>
                    </a:schemeClr>
                  </a:outerShdw>
                </a:effectLst>
              </a:rPr>
              <a:t>:</a:t>
            </a:r>
            <a:r>
              <a:rPr lang="en-US" sz="6000" b="1" dirty="0">
                <a:solidFill>
                  <a:srgbClr val="FFFF00"/>
                </a:solidFill>
                <a:effectLst>
                  <a:outerShdw blurRad="50800" dist="38100" dir="2700000" algn="tl" rotWithShape="0">
                    <a:schemeClr val="tx1">
                      <a:lumMod val="95000"/>
                      <a:lumOff val="5000"/>
                      <a:alpha val="43000"/>
                    </a:schemeClr>
                  </a:outerShdw>
                </a:effectLst>
              </a:rPr>
              <a:t> </a:t>
            </a:r>
            <a:r>
              <a:rPr lang="en-US" sz="4800" b="1" dirty="0">
                <a:solidFill>
                  <a:srgbClr val="FFFF00"/>
                </a:solidFill>
                <a:effectLst>
                  <a:outerShdw blurRad="50800" dist="38100" dir="2700000" algn="tl" rotWithShape="0">
                    <a:schemeClr val="tx1">
                      <a:lumMod val="95000"/>
                      <a:lumOff val="5000"/>
                      <a:alpha val="43000"/>
                    </a:schemeClr>
                  </a:outerShdw>
                </a:effectLst>
              </a:rPr>
              <a:t>Turned to the Lord with all his heart, soul &amp; might</a:t>
            </a:r>
          </a:p>
        </p:txBody>
      </p:sp>
      <p:sp>
        <p:nvSpPr>
          <p:cNvPr id="3" name="Subtitle 2"/>
          <p:cNvSpPr>
            <a:spLocks noGrp="1"/>
          </p:cNvSpPr>
          <p:nvPr>
            <p:ph type="subTitle" idx="1"/>
          </p:nvPr>
        </p:nvSpPr>
        <p:spPr>
          <a:xfrm>
            <a:off x="0" y="5867400"/>
            <a:ext cx="9144000" cy="1066800"/>
          </a:xfrm>
        </p:spPr>
        <p:txBody>
          <a:bodyPr>
            <a:noAutofit/>
          </a:bodyPr>
          <a:lstStyle/>
          <a:p>
            <a:r>
              <a:rPr lang="en-US" sz="5400" b="1" i="1" dirty="0">
                <a:solidFill>
                  <a:schemeClr val="bg1"/>
                </a:solidFill>
                <a:effectLst>
                  <a:outerShdw blurRad="50800" dist="38100" dir="2700000" algn="tl" rotWithShape="0">
                    <a:schemeClr val="tx1">
                      <a:lumMod val="95000"/>
                      <a:lumOff val="5000"/>
                      <a:alpha val="43000"/>
                    </a:schemeClr>
                  </a:outerShdw>
                </a:effectLst>
              </a:rPr>
              <a:t>2 Kings 23:21-25</a:t>
            </a:r>
          </a:p>
        </p:txBody>
      </p:sp>
      <p:pic>
        <p:nvPicPr>
          <p:cNvPr id="4" name="Picture 3" descr="Josiah_turned to Lord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53108"/>
            <a:ext cx="9144000" cy="4290492"/>
          </a:xfrm>
          <a:prstGeom prst="rect">
            <a:avLst/>
          </a:prstGeom>
        </p:spPr>
      </p:pic>
    </p:spTree>
    <p:extLst>
      <p:ext uri="{BB962C8B-B14F-4D97-AF65-F5344CB8AC3E}">
        <p14:creationId xmlns:p14="http://schemas.microsoft.com/office/powerpoint/2010/main" val="18982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2 Kings 23:21-25</a:t>
            </a:r>
          </a:p>
        </p:txBody>
      </p:sp>
      <p:sp>
        <p:nvSpPr>
          <p:cNvPr id="4" name="TextBox 3"/>
          <p:cNvSpPr txBox="1"/>
          <p:nvPr/>
        </p:nvSpPr>
        <p:spPr>
          <a:xfrm>
            <a:off x="152400" y="938272"/>
            <a:ext cx="8991600" cy="5916492"/>
          </a:xfrm>
          <a:prstGeom prst="rect">
            <a:avLst/>
          </a:prstGeom>
          <a:noFill/>
        </p:spPr>
        <p:txBody>
          <a:bodyPr wrap="square" rtlCol="0">
            <a:spAutoFit/>
          </a:bodyPr>
          <a:lstStyle/>
          <a:p>
            <a:pPr>
              <a:lnSpc>
                <a:spcPct val="90000"/>
              </a:lnSpc>
            </a:pPr>
            <a:r>
              <a:rPr lang="en-US" sz="2800" b="1" baseline="30000" dirty="0">
                <a:solidFill>
                  <a:schemeClr val="bg1"/>
                </a:solidFill>
                <a:effectLst>
                  <a:outerShdw blurRad="50800" dist="38100" dir="2700000" algn="tl" rotWithShape="0">
                    <a:srgbClr val="000000">
                      <a:alpha val="43000"/>
                    </a:srgbClr>
                  </a:outerShdw>
                </a:effectLst>
                <a:latin typeface="Times New Roman"/>
                <a:cs typeface="Times New Roman"/>
              </a:rPr>
              <a:t>21 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Then</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king</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commanded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all</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people,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saying,</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“Keep the Passover to the Lord your God, as </a:t>
            </a:r>
            <a:r>
              <a:rPr lang="en-US" sz="2800" i="1" dirty="0">
                <a:solidFill>
                  <a:schemeClr val="bg1"/>
                </a:solidFill>
                <a:effectLst>
                  <a:outerShdw blurRad="50800" dist="38100" dir="2700000" algn="tl" rotWithShape="0">
                    <a:srgbClr val="000000">
                      <a:alpha val="43000"/>
                    </a:srgbClr>
                  </a:outerShdw>
                </a:effectLst>
                <a:latin typeface="Times New Roman"/>
                <a:cs typeface="Times New Roman"/>
              </a:rPr>
              <a:t>it is</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written in this Book of the Covenant.” </a:t>
            </a:r>
            <a:r>
              <a:rPr lang="en-US" sz="2800" b="1" baseline="30000" dirty="0">
                <a:solidFill>
                  <a:schemeClr val="bg1"/>
                </a:solidFill>
                <a:effectLst>
                  <a:outerShdw blurRad="50800" dist="38100" dir="2700000" algn="tl" rotWithShape="0">
                    <a:srgbClr val="000000">
                      <a:alpha val="43000"/>
                    </a:srgbClr>
                  </a:outerShdw>
                </a:effectLst>
                <a:latin typeface="Times New Roman"/>
                <a:cs typeface="Times New Roman"/>
              </a:rPr>
              <a:t>22 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Such a Passover surely had never been held since the days of the judges who judged Israel, nor in all the days of the kings of Israel and the kings of Judah. </a:t>
            </a:r>
            <a:r>
              <a:rPr lang="en-US" sz="2800" b="1" baseline="30000" dirty="0">
                <a:solidFill>
                  <a:schemeClr val="bg1"/>
                </a:solidFill>
                <a:effectLst>
                  <a:outerShdw blurRad="50800" dist="38100" dir="2700000" algn="tl" rotWithShape="0">
                    <a:srgbClr val="000000">
                      <a:alpha val="43000"/>
                    </a:srgbClr>
                  </a:outerShdw>
                </a:effectLst>
                <a:latin typeface="Times New Roman"/>
                <a:cs typeface="Times New Roman"/>
              </a:rPr>
              <a:t>23 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But in the eighteenth year of King Josiah this Passover was held before the Lord in Jerusalem. </a:t>
            </a:r>
            <a:r>
              <a:rPr lang="en-US" sz="2800" b="1" baseline="30000" dirty="0">
                <a:solidFill>
                  <a:schemeClr val="bg1"/>
                </a:solidFill>
                <a:effectLst>
                  <a:outerShdw blurRad="50800" dist="38100" dir="2700000" algn="tl" rotWithShape="0">
                    <a:srgbClr val="000000">
                      <a:alpha val="43000"/>
                    </a:srgbClr>
                  </a:outerShdw>
                </a:effectLst>
                <a:latin typeface="Times New Roman"/>
                <a:cs typeface="Times New Roman"/>
              </a:rPr>
              <a:t>24 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Moreover Josiah put away those who consulted mediums and </a:t>
            </a:r>
            <a:r>
              <a:rPr lang="en-US" sz="2800" dirty="0" err="1">
                <a:solidFill>
                  <a:schemeClr val="bg1"/>
                </a:solidFill>
                <a:effectLst>
                  <a:outerShdw blurRad="50800" dist="38100" dir="2700000" algn="tl" rotWithShape="0">
                    <a:srgbClr val="000000">
                      <a:alpha val="43000"/>
                    </a:srgbClr>
                  </a:outerShdw>
                </a:effectLst>
                <a:latin typeface="Times New Roman"/>
                <a:cs typeface="Times New Roman"/>
              </a:rPr>
              <a:t>spiritists</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the household gods and idols, all the abominations that were seen in the land of Judah and in Jerusalem, that he might perform the words of the law which were written in the book that </a:t>
            </a:r>
            <a:r>
              <a:rPr lang="en-US" sz="2800" dirty="0" err="1">
                <a:solidFill>
                  <a:schemeClr val="bg1"/>
                </a:solidFill>
                <a:effectLst>
                  <a:outerShdw blurRad="50800" dist="38100" dir="2700000" algn="tl" rotWithShape="0">
                    <a:srgbClr val="000000">
                      <a:alpha val="43000"/>
                    </a:srgbClr>
                  </a:outerShdw>
                </a:effectLst>
                <a:latin typeface="Times New Roman"/>
                <a:cs typeface="Times New Roman"/>
              </a:rPr>
              <a:t>Hilkiah</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the priest found in the house of the Lord. </a:t>
            </a:r>
            <a:r>
              <a:rPr lang="en-US" sz="2800" b="1" baseline="30000" dirty="0">
                <a:solidFill>
                  <a:schemeClr val="bg1"/>
                </a:solidFill>
                <a:effectLst>
                  <a:outerShdw blurRad="50800" dist="38100" dir="2700000" algn="tl" rotWithShape="0">
                    <a:srgbClr val="000000">
                      <a:alpha val="43000"/>
                    </a:srgbClr>
                  </a:outerShdw>
                </a:effectLst>
                <a:latin typeface="Times New Roman"/>
                <a:cs typeface="Times New Roman"/>
              </a:rPr>
              <a:t>25 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Now before him there was no king like him, who turned to the Lord with all his heart, with all his soul, and with all his might, according to all the Law of Moses; nor after him did </a:t>
            </a:r>
            <a:r>
              <a:rPr lang="en-US" sz="2800" i="1" dirty="0">
                <a:solidFill>
                  <a:schemeClr val="bg1"/>
                </a:solidFill>
                <a:effectLst>
                  <a:outerShdw blurRad="50800" dist="38100" dir="2700000" algn="tl" rotWithShape="0">
                    <a:srgbClr val="000000">
                      <a:alpha val="43000"/>
                    </a:srgbClr>
                  </a:outerShdw>
                </a:effectLst>
                <a:latin typeface="Times New Roman"/>
                <a:cs typeface="Times New Roman"/>
              </a:rPr>
              <a:t>any</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arise like him. </a:t>
            </a: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4800" b="1" dirty="0">
                <a:solidFill>
                  <a:srgbClr val="FFFF00"/>
                </a:solidFill>
                <a:effectLst>
                  <a:outerShdw blurRad="50800" dist="38100" dir="2700000" algn="tl" rotWithShape="0">
                    <a:schemeClr val="tx1">
                      <a:lumMod val="95000"/>
                      <a:lumOff val="5000"/>
                      <a:alpha val="43000"/>
                    </a:schemeClr>
                  </a:outerShdw>
                </a:effectLst>
              </a:rPr>
              <a:t>2 Kings 23:21-25</a:t>
            </a:r>
          </a:p>
        </p:txBody>
      </p:sp>
      <p:sp>
        <p:nvSpPr>
          <p:cNvPr id="4" name="TextBox 3"/>
          <p:cNvSpPr txBox="1"/>
          <p:nvPr/>
        </p:nvSpPr>
        <p:spPr>
          <a:xfrm>
            <a:off x="152400" y="938272"/>
            <a:ext cx="8991600" cy="5916492"/>
          </a:xfrm>
          <a:prstGeom prst="rect">
            <a:avLst/>
          </a:prstGeom>
          <a:noFill/>
        </p:spPr>
        <p:txBody>
          <a:bodyPr wrap="square" rtlCol="0">
            <a:spAutoFit/>
          </a:bodyPr>
          <a:lstStyle/>
          <a:p>
            <a:pPr>
              <a:lnSpc>
                <a:spcPct val="90000"/>
              </a:lnSpc>
            </a:pPr>
            <a:r>
              <a:rPr lang="en-US" sz="2800" b="1" baseline="30000" dirty="0">
                <a:solidFill>
                  <a:schemeClr val="bg1"/>
                </a:solidFill>
                <a:effectLst>
                  <a:outerShdw blurRad="50800" dist="38100" dir="2700000" algn="tl" rotWithShape="0">
                    <a:srgbClr val="000000">
                      <a:alpha val="43000"/>
                    </a:srgbClr>
                  </a:outerShdw>
                </a:effectLst>
                <a:latin typeface="Times New Roman"/>
                <a:cs typeface="Times New Roman"/>
              </a:rPr>
              <a:t>21 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Then</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king</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commanded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all</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the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people,</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saying,</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“Keep the Passover to the Lord your God, as </a:t>
            </a:r>
            <a:r>
              <a:rPr lang="en-US" sz="2800" i="1" dirty="0">
                <a:solidFill>
                  <a:schemeClr val="bg1"/>
                </a:solidFill>
                <a:effectLst>
                  <a:outerShdw blurRad="50800" dist="38100" dir="2700000" algn="tl" rotWithShape="0">
                    <a:srgbClr val="000000">
                      <a:alpha val="43000"/>
                    </a:srgbClr>
                  </a:outerShdw>
                </a:effectLst>
                <a:latin typeface="Times New Roman"/>
                <a:cs typeface="Times New Roman"/>
              </a:rPr>
              <a:t>it is</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written in this Book of the Covenant.” </a:t>
            </a:r>
            <a:r>
              <a:rPr lang="en-US" sz="2800" b="1" baseline="30000" dirty="0">
                <a:solidFill>
                  <a:schemeClr val="bg1"/>
                </a:solidFill>
                <a:effectLst>
                  <a:outerShdw blurRad="50800" dist="38100" dir="2700000" algn="tl" rotWithShape="0">
                    <a:srgbClr val="000000">
                      <a:alpha val="43000"/>
                    </a:srgbClr>
                  </a:outerShdw>
                </a:effectLst>
                <a:latin typeface="Times New Roman"/>
                <a:cs typeface="Times New Roman"/>
              </a:rPr>
              <a:t>22 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Such a Passover surely had never been held since the days of the judges who judged Israel, nor in all the days of the kings of Israel and the kings of Judah. </a:t>
            </a:r>
            <a:r>
              <a:rPr lang="en-US" sz="2800" b="1" baseline="30000" dirty="0">
                <a:solidFill>
                  <a:schemeClr val="bg1"/>
                </a:solidFill>
                <a:effectLst>
                  <a:outerShdw blurRad="50800" dist="38100" dir="2700000" algn="tl" rotWithShape="0">
                    <a:srgbClr val="000000">
                      <a:alpha val="43000"/>
                    </a:srgbClr>
                  </a:outerShdw>
                </a:effectLst>
                <a:latin typeface="Times New Roman"/>
                <a:cs typeface="Times New Roman"/>
              </a:rPr>
              <a:t>23 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But in the eighteenth year of King Josiah this Passover was held before the Lord in Jerusalem. </a:t>
            </a:r>
            <a:r>
              <a:rPr lang="en-US" sz="2800" b="1" baseline="30000" dirty="0">
                <a:solidFill>
                  <a:schemeClr val="bg1"/>
                </a:solidFill>
                <a:effectLst>
                  <a:outerShdw blurRad="50800" dist="38100" dir="2700000" algn="tl" rotWithShape="0">
                    <a:srgbClr val="000000">
                      <a:alpha val="43000"/>
                    </a:srgbClr>
                  </a:outerShdw>
                </a:effectLst>
                <a:latin typeface="Times New Roman"/>
                <a:cs typeface="Times New Roman"/>
              </a:rPr>
              <a:t>24 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Moreover Josiah put away those who consulted mediums and </a:t>
            </a:r>
            <a:r>
              <a:rPr lang="en-US" sz="2800" dirty="0" err="1">
                <a:solidFill>
                  <a:schemeClr val="bg1"/>
                </a:solidFill>
                <a:effectLst>
                  <a:outerShdw blurRad="50800" dist="38100" dir="2700000" algn="tl" rotWithShape="0">
                    <a:srgbClr val="000000">
                      <a:alpha val="43000"/>
                    </a:srgbClr>
                  </a:outerShdw>
                </a:effectLst>
                <a:latin typeface="Times New Roman"/>
                <a:cs typeface="Times New Roman"/>
              </a:rPr>
              <a:t>spiritists</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the household gods and idols, all the abominations that were seen in the land of Judah and in Jerusalem, that he might perform the words of the law which were written in the book that </a:t>
            </a:r>
            <a:r>
              <a:rPr lang="en-US" sz="2800" dirty="0" err="1">
                <a:solidFill>
                  <a:schemeClr val="bg1"/>
                </a:solidFill>
                <a:effectLst>
                  <a:outerShdw blurRad="50800" dist="38100" dir="2700000" algn="tl" rotWithShape="0">
                    <a:srgbClr val="000000">
                      <a:alpha val="43000"/>
                    </a:srgbClr>
                  </a:outerShdw>
                </a:effectLst>
                <a:latin typeface="Times New Roman"/>
                <a:cs typeface="Times New Roman"/>
              </a:rPr>
              <a:t>Hilkiah</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the priest found in the house of the Lord. </a:t>
            </a:r>
            <a:r>
              <a:rPr lang="en-US" sz="2800" b="1" baseline="30000" dirty="0">
                <a:solidFill>
                  <a:schemeClr val="bg1"/>
                </a:solidFill>
                <a:effectLst>
                  <a:outerShdw blurRad="50800" dist="38100" dir="2700000" algn="tl" rotWithShape="0">
                    <a:srgbClr val="000000">
                      <a:alpha val="43000"/>
                    </a:srgbClr>
                  </a:outerShdw>
                </a:effectLst>
                <a:latin typeface="Times New Roman"/>
                <a:cs typeface="Times New Roman"/>
              </a:rPr>
              <a:t>25 </a:t>
            </a:r>
            <a:r>
              <a:rPr lang="en-US" sz="2800" dirty="0">
                <a:solidFill>
                  <a:srgbClr val="FFFF00"/>
                </a:solidFill>
                <a:effectLst>
                  <a:outerShdw blurRad="50800" dist="38100" dir="2700000" algn="tl" rotWithShape="0">
                    <a:srgbClr val="000000">
                      <a:alpha val="43000"/>
                    </a:srgbClr>
                  </a:outerShdw>
                </a:effectLst>
                <a:latin typeface="Times New Roman"/>
                <a:cs typeface="Times New Roman"/>
              </a:rPr>
              <a:t>Now before him there was no king like him, who turned to the Lord with all his heart, with all his soul, and with all his might, according to all the Law of Moses; nor after him did </a:t>
            </a:r>
            <a:r>
              <a:rPr lang="en-US" sz="2800" i="1" dirty="0">
                <a:solidFill>
                  <a:srgbClr val="FFFF00"/>
                </a:solidFill>
                <a:effectLst>
                  <a:outerShdw blurRad="50800" dist="38100" dir="2700000" algn="tl" rotWithShape="0">
                    <a:srgbClr val="000000">
                      <a:alpha val="43000"/>
                    </a:srgbClr>
                  </a:outerShdw>
                </a:effectLst>
                <a:latin typeface="Times New Roman"/>
                <a:cs typeface="Times New Roman"/>
              </a:rPr>
              <a:t>any</a:t>
            </a:r>
            <a:r>
              <a:rPr lang="en-US" sz="2800" dirty="0">
                <a:solidFill>
                  <a:srgbClr val="FFFF00"/>
                </a:solidFill>
                <a:effectLst>
                  <a:outerShdw blurRad="50800" dist="38100" dir="2700000" algn="tl" rotWithShape="0">
                    <a:srgbClr val="000000">
                      <a:alpha val="43000"/>
                    </a:srgbClr>
                  </a:outerShdw>
                </a:effectLst>
                <a:latin typeface="Times New Roman"/>
                <a:cs typeface="Times New Roman"/>
              </a:rPr>
              <a:t> arise like him</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 </a:t>
            </a:r>
          </a:p>
        </p:txBody>
      </p:sp>
    </p:spTree>
    <p:extLst>
      <p:ext uri="{BB962C8B-B14F-4D97-AF65-F5344CB8AC3E}">
        <p14:creationId xmlns:p14="http://schemas.microsoft.com/office/powerpoint/2010/main" val="3446925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0"/>
            <a:ext cx="5715000" cy="6324600"/>
          </a:xfrm>
        </p:spPr>
        <p:txBody>
          <a:bodyPr anchor="ctr">
            <a:noAutofit/>
          </a:bodyPr>
          <a:lstStyle/>
          <a:p>
            <a:r>
              <a:rPr lang="en-US" sz="7200" b="1" dirty="0">
                <a:solidFill>
                  <a:srgbClr val="FFFF66"/>
                </a:solidFill>
                <a:effectLst>
                  <a:outerShdw blurRad="50800" dist="38100" dir="2700000" algn="tl" rotWithShape="0">
                    <a:schemeClr val="tx1">
                      <a:alpha val="43000"/>
                    </a:schemeClr>
                  </a:outerShdw>
                </a:effectLst>
              </a:rPr>
              <a:t>Why Was Josiah So Commended by God?</a:t>
            </a:r>
          </a:p>
        </p:txBody>
      </p:sp>
      <p:pic>
        <p:nvPicPr>
          <p:cNvPr id="3" name="Picture 2" descr="Josiah_rent his cloth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429000" cy="6858000"/>
          </a:xfrm>
          <a:prstGeom prst="rect">
            <a:avLst/>
          </a:prstGeom>
        </p:spPr>
      </p:pic>
    </p:spTree>
    <p:extLst>
      <p:ext uri="{BB962C8B-B14F-4D97-AF65-F5344CB8AC3E}">
        <p14:creationId xmlns:p14="http://schemas.microsoft.com/office/powerpoint/2010/main" val="68428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448800" cy="838200"/>
          </a:xfrm>
        </p:spPr>
        <p:txBody>
          <a:bodyPr anchor="ctr">
            <a:noAutofit/>
          </a:bodyPr>
          <a:lstStyle/>
          <a:p>
            <a:r>
              <a:rPr lang="en-US" b="1" dirty="0">
                <a:solidFill>
                  <a:srgbClr val="FFFF00"/>
                </a:solidFill>
                <a:effectLst>
                  <a:outerShdw blurRad="50800" dist="38100" dir="2700000" algn="tl" rotWithShape="0">
                    <a:schemeClr val="tx1">
                      <a:alpha val="43000"/>
                    </a:schemeClr>
                  </a:outerShdw>
                </a:effectLst>
              </a:rPr>
              <a:t>Background</a:t>
            </a:r>
            <a:r>
              <a:rPr lang="en-US" sz="4000" b="1" dirty="0">
                <a:solidFill>
                  <a:srgbClr val="FFFF00"/>
                </a:solidFill>
                <a:effectLst>
                  <a:outerShdw blurRad="50800" dist="38100" dir="2700000" algn="tl" rotWithShape="0">
                    <a:schemeClr val="tx1">
                      <a:alpha val="43000"/>
                    </a:schemeClr>
                  </a:outerShdw>
                </a:effectLst>
              </a:rPr>
              <a:t>:</a:t>
            </a:r>
            <a:r>
              <a:rPr lang="en-US" sz="3600" b="1" dirty="0">
                <a:solidFill>
                  <a:srgbClr val="FFFF00"/>
                </a:solidFill>
                <a:effectLst>
                  <a:outerShdw blurRad="50800" dist="38100" dir="2700000" algn="tl" rotWithShape="0">
                    <a:schemeClr val="tx1">
                      <a:alpha val="43000"/>
                    </a:schemeClr>
                  </a:outerShdw>
                </a:effectLst>
              </a:rPr>
              <a:t> </a:t>
            </a:r>
            <a:r>
              <a:rPr lang="en-US" b="1" dirty="0">
                <a:solidFill>
                  <a:srgbClr val="FFFF00"/>
                </a:solidFill>
                <a:effectLst>
                  <a:outerShdw blurRad="50800" dist="38100" dir="2700000" algn="tl" rotWithShape="0">
                    <a:schemeClr val="tx1">
                      <a:alpha val="43000"/>
                    </a:schemeClr>
                  </a:outerShdw>
                </a:effectLst>
              </a:rPr>
              <a:t>Understanding</a:t>
            </a:r>
            <a:r>
              <a:rPr lang="en-US" sz="3600" b="1" dirty="0">
                <a:solidFill>
                  <a:srgbClr val="FFFF00"/>
                </a:solidFill>
                <a:effectLst>
                  <a:outerShdw blurRad="50800" dist="38100" dir="2700000" algn="tl" rotWithShape="0">
                    <a:schemeClr val="tx1">
                      <a:alpha val="43000"/>
                    </a:schemeClr>
                  </a:outerShdw>
                </a:effectLst>
              </a:rPr>
              <a:t> </a:t>
            </a:r>
            <a:r>
              <a:rPr lang="en-US" b="1" dirty="0">
                <a:solidFill>
                  <a:srgbClr val="FFFF00"/>
                </a:solidFill>
                <a:effectLst>
                  <a:outerShdw blurRad="50800" dist="38100" dir="2700000" algn="tl" rotWithShape="0">
                    <a:schemeClr val="tx1">
                      <a:alpha val="43000"/>
                    </a:schemeClr>
                  </a:outerShdw>
                </a:effectLst>
              </a:rPr>
              <a:t>Problem</a:t>
            </a:r>
          </a:p>
        </p:txBody>
      </p:sp>
      <p:sp>
        <p:nvSpPr>
          <p:cNvPr id="3" name="Content Placeholder 2"/>
          <p:cNvSpPr>
            <a:spLocks noGrp="1"/>
          </p:cNvSpPr>
          <p:nvPr>
            <p:ph idx="1"/>
          </p:nvPr>
        </p:nvSpPr>
        <p:spPr>
          <a:xfrm>
            <a:off x="152400" y="762000"/>
            <a:ext cx="8991600" cy="6096000"/>
          </a:xfrm>
        </p:spPr>
        <p:txBody>
          <a:bodyPr/>
          <a:lstStyle/>
          <a:p>
            <a:pPr>
              <a:buClr>
                <a:srgbClr val="FFFF00"/>
              </a:buClr>
            </a:pPr>
            <a:r>
              <a:rPr lang="en-US" dirty="0">
                <a:solidFill>
                  <a:schemeClr val="bg1"/>
                </a:solidFill>
                <a:effectLst>
                  <a:outerShdw blurRad="50800" dist="38100" dir="2700000" algn="tl" rotWithShape="0">
                    <a:schemeClr val="tx1">
                      <a:alpha val="43000"/>
                    </a:schemeClr>
                  </a:outerShdw>
                </a:effectLst>
              </a:rPr>
              <a:t>Ancestry of Josiah (</a:t>
            </a:r>
            <a:r>
              <a:rPr lang="en-US" b="1" i="1" dirty="0">
                <a:solidFill>
                  <a:srgbClr val="FFFF66"/>
                </a:solidFill>
                <a:effectLst>
                  <a:outerShdw blurRad="50800" dist="38100" dir="2700000" algn="tl" rotWithShape="0">
                    <a:schemeClr val="tx1">
                      <a:alpha val="43000"/>
                    </a:schemeClr>
                  </a:outerShdw>
                </a:effectLst>
              </a:rPr>
              <a:t>2 Kings 21</a:t>
            </a:r>
            <a:r>
              <a:rPr lang="en-US" dirty="0">
                <a:solidFill>
                  <a:schemeClr val="bg1"/>
                </a:solidFill>
                <a:effectLst>
                  <a:outerShdw blurRad="50800" dist="38100" dir="2700000" algn="tl" rotWithShape="0">
                    <a:schemeClr val="tx1">
                      <a:alpha val="43000"/>
                    </a:schemeClr>
                  </a:outerShdw>
                </a:effectLst>
              </a:rPr>
              <a:t>)</a:t>
            </a:r>
          </a:p>
          <a:p>
            <a:pPr lvl="1">
              <a:buClr>
                <a:srgbClr val="FFFF00"/>
              </a:buClr>
            </a:pPr>
            <a:r>
              <a:rPr lang="en-US" dirty="0">
                <a:solidFill>
                  <a:schemeClr val="bg1"/>
                </a:solidFill>
                <a:effectLst>
                  <a:outerShdw blurRad="50800" dist="38100" dir="2700000" algn="tl" rotWithShape="0">
                    <a:schemeClr val="tx1">
                      <a:alpha val="43000"/>
                    </a:schemeClr>
                  </a:outerShdw>
                </a:effectLst>
              </a:rPr>
              <a:t>Grandson of Manasseh who was exceedingly evil</a:t>
            </a:r>
          </a:p>
          <a:p>
            <a:pPr lvl="1">
              <a:buClr>
                <a:srgbClr val="FFFF00"/>
              </a:buClr>
            </a:pPr>
            <a:r>
              <a:rPr lang="en-US" dirty="0">
                <a:solidFill>
                  <a:schemeClr val="bg1"/>
                </a:solidFill>
                <a:effectLst>
                  <a:outerShdw blurRad="50800" dist="38100" dir="2700000" algn="tl" rotWithShape="0">
                    <a:schemeClr val="tx1">
                      <a:alpha val="43000"/>
                    </a:schemeClr>
                  </a:outerShdw>
                </a:effectLst>
              </a:rPr>
              <a:t>Son of </a:t>
            </a:r>
            <a:r>
              <a:rPr lang="en-US" dirty="0" err="1">
                <a:solidFill>
                  <a:schemeClr val="bg1"/>
                </a:solidFill>
                <a:effectLst>
                  <a:outerShdw blurRad="50800" dist="38100" dir="2700000" algn="tl" rotWithShape="0">
                    <a:schemeClr val="tx1">
                      <a:alpha val="43000"/>
                    </a:schemeClr>
                  </a:outerShdw>
                </a:effectLst>
              </a:rPr>
              <a:t>Amon</a:t>
            </a:r>
            <a:r>
              <a:rPr lang="en-US" dirty="0">
                <a:solidFill>
                  <a:schemeClr val="bg1"/>
                </a:solidFill>
                <a:effectLst>
                  <a:outerShdw blurRad="50800" dist="38100" dir="2700000" algn="tl" rotWithShape="0">
                    <a:schemeClr val="tx1">
                      <a:alpha val="43000"/>
                    </a:schemeClr>
                  </a:outerShdw>
                </a:effectLst>
              </a:rPr>
              <a:t> who followed evil of Manasseh</a:t>
            </a:r>
          </a:p>
          <a:p>
            <a:pPr>
              <a:buClr>
                <a:srgbClr val="FFFF00"/>
              </a:buClr>
            </a:pPr>
            <a:r>
              <a:rPr lang="en-US" dirty="0">
                <a:solidFill>
                  <a:schemeClr val="bg1"/>
                </a:solidFill>
                <a:effectLst>
                  <a:outerShdw blurRad="50800" dist="38100" dir="2700000" algn="tl" rotWithShape="0">
                    <a:schemeClr val="tx1">
                      <a:alpha val="43000"/>
                    </a:schemeClr>
                  </a:outerShdw>
                </a:effectLst>
              </a:rPr>
              <a:t>Early actions Josiah show mindset (</a:t>
            </a:r>
            <a:r>
              <a:rPr lang="en-US" b="1" i="1" dirty="0">
                <a:solidFill>
                  <a:srgbClr val="FFFF66"/>
                </a:solidFill>
                <a:effectLst>
                  <a:outerShdw blurRad="50800" dist="38100" dir="2700000" algn="tl" rotWithShape="0">
                    <a:schemeClr val="tx1">
                      <a:alpha val="43000"/>
                    </a:schemeClr>
                  </a:outerShdw>
                </a:effectLst>
              </a:rPr>
              <a:t>22:1-7</a:t>
            </a:r>
            <a:r>
              <a:rPr lang="en-US" dirty="0">
                <a:solidFill>
                  <a:schemeClr val="bg1"/>
                </a:solidFill>
                <a:effectLst>
                  <a:outerShdw blurRad="50800" dist="38100" dir="2700000" algn="tl" rotWithShape="0">
                    <a:schemeClr val="tx1">
                      <a:alpha val="43000"/>
                    </a:schemeClr>
                  </a:outerShdw>
                </a:effectLst>
              </a:rPr>
              <a:t>)</a:t>
            </a:r>
          </a:p>
          <a:p>
            <a:pPr lvl="1">
              <a:buClr>
                <a:srgbClr val="FFFF00"/>
              </a:buClr>
            </a:pPr>
            <a:r>
              <a:rPr lang="en-US" dirty="0">
                <a:solidFill>
                  <a:schemeClr val="bg1"/>
                </a:solidFill>
                <a:effectLst>
                  <a:outerShdw blurRad="50800" dist="38100" dir="2700000" algn="tl" rotWithShape="0">
                    <a:schemeClr val="tx1">
                      <a:alpha val="43000"/>
                    </a:schemeClr>
                  </a:outerShdw>
                </a:effectLst>
              </a:rPr>
              <a:t>Did what was right in eyes of the Lord (</a:t>
            </a:r>
            <a:r>
              <a:rPr lang="en-US" b="1" i="1" dirty="0">
                <a:solidFill>
                  <a:srgbClr val="FFFF66"/>
                </a:solidFill>
                <a:effectLst>
                  <a:outerShdw blurRad="50800" dist="38100" dir="2700000" algn="tl" rotWithShape="0">
                    <a:schemeClr val="tx1">
                      <a:alpha val="43000"/>
                    </a:schemeClr>
                  </a:outerShdw>
                </a:effectLst>
              </a:rPr>
              <a:t>22:2</a:t>
            </a:r>
            <a:r>
              <a:rPr lang="en-US" dirty="0">
                <a:solidFill>
                  <a:schemeClr val="bg1"/>
                </a:solidFill>
                <a:effectLst>
                  <a:outerShdw blurRad="50800" dist="38100" dir="2700000" algn="tl" rotWithShape="0">
                    <a:schemeClr val="tx1">
                      <a:alpha val="43000"/>
                    </a:schemeClr>
                  </a:outerShdw>
                </a:effectLst>
              </a:rPr>
              <a:t>)</a:t>
            </a:r>
          </a:p>
          <a:p>
            <a:pPr lvl="1">
              <a:buClr>
                <a:srgbClr val="FFFF00"/>
              </a:buClr>
            </a:pPr>
            <a:r>
              <a:rPr lang="en-US" dirty="0">
                <a:solidFill>
                  <a:schemeClr val="bg1"/>
                </a:solidFill>
                <a:effectLst>
                  <a:outerShdw blurRad="50800" dist="38100" dir="2700000" algn="tl" rotWithShape="0">
                    <a:schemeClr val="tx1">
                      <a:alpha val="43000"/>
                    </a:schemeClr>
                  </a:outerShdw>
                </a:effectLst>
              </a:rPr>
              <a:t>Started repair of the temple &amp; gave money to restore</a:t>
            </a:r>
          </a:p>
          <a:p>
            <a:pPr>
              <a:buClr>
                <a:srgbClr val="FFFF00"/>
              </a:buClr>
            </a:pPr>
            <a:r>
              <a:rPr lang="en-US" dirty="0">
                <a:solidFill>
                  <a:schemeClr val="bg1"/>
                </a:solidFill>
                <a:effectLst>
                  <a:outerShdw blurRad="50800" dist="38100" dir="2700000" algn="tl" rotWithShape="0">
                    <a:schemeClr val="tx1">
                      <a:alpha val="43000"/>
                    </a:schemeClr>
                  </a:outerShdw>
                </a:effectLst>
              </a:rPr>
              <a:t>While doing right, book of Law found (</a:t>
            </a:r>
            <a:r>
              <a:rPr lang="en-US" b="1" i="1" dirty="0">
                <a:solidFill>
                  <a:srgbClr val="FFFF66"/>
                </a:solidFill>
                <a:effectLst>
                  <a:outerShdw blurRad="50800" dist="38100" dir="2700000" algn="tl" rotWithShape="0">
                    <a:schemeClr val="tx1">
                      <a:alpha val="43000"/>
                    </a:schemeClr>
                  </a:outerShdw>
                </a:effectLst>
              </a:rPr>
              <a:t>22:8-13</a:t>
            </a:r>
            <a:r>
              <a:rPr lang="en-US" dirty="0">
                <a:solidFill>
                  <a:schemeClr val="bg1"/>
                </a:solidFill>
                <a:effectLst>
                  <a:outerShdw blurRad="50800" dist="38100" dir="2700000" algn="tl" rotWithShape="0">
                    <a:schemeClr val="tx1">
                      <a:alpha val="43000"/>
                    </a:schemeClr>
                  </a:outerShdw>
                </a:effectLst>
              </a:rPr>
              <a:t>)</a:t>
            </a:r>
          </a:p>
          <a:p>
            <a:pPr lvl="1">
              <a:buClr>
                <a:srgbClr val="FFFF00"/>
              </a:buClr>
            </a:pPr>
            <a:r>
              <a:rPr lang="en-US" dirty="0" err="1">
                <a:solidFill>
                  <a:schemeClr val="bg1"/>
                </a:solidFill>
                <a:effectLst>
                  <a:outerShdw blurRad="50800" dist="38100" dir="2700000" algn="tl" rotWithShape="0">
                    <a:schemeClr val="tx1">
                      <a:alpha val="43000"/>
                    </a:schemeClr>
                  </a:outerShdw>
                </a:effectLst>
              </a:rPr>
              <a:t>Hilkiah</a:t>
            </a:r>
            <a:r>
              <a:rPr lang="en-US" dirty="0">
                <a:solidFill>
                  <a:schemeClr val="bg1"/>
                </a:solidFill>
                <a:effectLst>
                  <a:outerShdw blurRad="50800" dist="38100" dir="2700000" algn="tl" rotWithShape="0">
                    <a:schemeClr val="tx1">
                      <a:alpha val="43000"/>
                    </a:schemeClr>
                  </a:outerShdw>
                </a:effectLst>
              </a:rPr>
              <a:t> found it &amp; brought to </a:t>
            </a:r>
            <a:r>
              <a:rPr lang="en-US" dirty="0" err="1">
                <a:solidFill>
                  <a:schemeClr val="bg1"/>
                </a:solidFill>
                <a:effectLst>
                  <a:outerShdw blurRad="50800" dist="38100" dir="2700000" algn="tl" rotWithShape="0">
                    <a:schemeClr val="tx1">
                      <a:alpha val="43000"/>
                    </a:schemeClr>
                  </a:outerShdw>
                </a:effectLst>
              </a:rPr>
              <a:t>Shaphan</a:t>
            </a:r>
            <a:r>
              <a:rPr lang="en-US" dirty="0">
                <a:solidFill>
                  <a:schemeClr val="bg1"/>
                </a:solidFill>
                <a:effectLst>
                  <a:outerShdw blurRad="50800" dist="38100" dir="2700000" algn="tl" rotWithShape="0">
                    <a:schemeClr val="tx1">
                      <a:alpha val="43000"/>
                    </a:schemeClr>
                  </a:outerShdw>
                </a:effectLst>
              </a:rPr>
              <a:t> who read it</a:t>
            </a:r>
          </a:p>
          <a:p>
            <a:pPr lvl="1">
              <a:buClr>
                <a:srgbClr val="FFFF00"/>
              </a:buClr>
            </a:pPr>
            <a:r>
              <a:rPr lang="en-US" dirty="0" err="1">
                <a:solidFill>
                  <a:schemeClr val="bg1"/>
                </a:solidFill>
                <a:effectLst>
                  <a:outerShdw blurRad="50800" dist="38100" dir="2700000" algn="tl" rotWithShape="0">
                    <a:schemeClr val="tx1">
                      <a:alpha val="43000"/>
                    </a:schemeClr>
                  </a:outerShdw>
                </a:effectLst>
              </a:rPr>
              <a:t>Shephan</a:t>
            </a:r>
            <a:r>
              <a:rPr lang="en-US" dirty="0">
                <a:solidFill>
                  <a:schemeClr val="bg1"/>
                </a:solidFill>
                <a:effectLst>
                  <a:outerShdw blurRad="50800" dist="38100" dir="2700000" algn="tl" rotWithShape="0">
                    <a:schemeClr val="tx1">
                      <a:alpha val="43000"/>
                    </a:schemeClr>
                  </a:outerShdw>
                </a:effectLst>
              </a:rPr>
              <a:t> brought it &amp; read it before King Josiah</a:t>
            </a:r>
          </a:p>
          <a:p>
            <a:pPr lvl="1">
              <a:buClr>
                <a:srgbClr val="FFFF00"/>
              </a:buClr>
            </a:pPr>
            <a:r>
              <a:rPr lang="en-US" dirty="0">
                <a:solidFill>
                  <a:schemeClr val="bg1"/>
                </a:solidFill>
                <a:effectLst>
                  <a:outerShdw blurRad="50800" dist="38100" dir="2700000" algn="tl" rotWithShape="0">
                    <a:schemeClr val="tx1">
                      <a:alpha val="43000"/>
                    </a:schemeClr>
                  </a:outerShdw>
                </a:effectLst>
              </a:rPr>
              <a:t>Josiah tore clothes understanding Israel’s disobedience</a:t>
            </a:r>
          </a:p>
          <a:p>
            <a:pPr>
              <a:buClr>
                <a:srgbClr val="FFFF00"/>
              </a:buClr>
            </a:pPr>
            <a:r>
              <a:rPr lang="en-US" dirty="0">
                <a:solidFill>
                  <a:schemeClr val="bg1"/>
                </a:solidFill>
                <a:effectLst>
                  <a:outerShdw blurRad="50800" dist="38100" dir="2700000" algn="tl" rotWithShape="0">
                    <a:schemeClr val="tx1">
                      <a:alpha val="43000"/>
                    </a:schemeClr>
                  </a:outerShdw>
                </a:effectLst>
              </a:rPr>
              <a:t>Lord confirmed His will from the Law (</a:t>
            </a:r>
            <a:r>
              <a:rPr lang="en-US" b="1" i="1" dirty="0">
                <a:solidFill>
                  <a:srgbClr val="FFFF66"/>
                </a:solidFill>
                <a:effectLst>
                  <a:outerShdw blurRad="50800" dist="38100" dir="2700000" algn="tl" rotWithShape="0">
                    <a:schemeClr val="tx1">
                      <a:alpha val="43000"/>
                    </a:schemeClr>
                  </a:outerShdw>
                </a:effectLst>
              </a:rPr>
              <a:t>22:14-20</a:t>
            </a:r>
            <a:r>
              <a:rPr lang="en-US" dirty="0">
                <a:solidFill>
                  <a:schemeClr val="bg1"/>
                </a:solidFill>
                <a:effectLst>
                  <a:outerShdw blurRad="50800" dist="38100" dir="2700000" algn="tl" rotWithShape="0">
                    <a:schemeClr val="tx1">
                      <a:alpha val="43000"/>
                    </a:schemeClr>
                  </a:outerShdw>
                </a:effectLst>
              </a:rPr>
              <a:t>)</a:t>
            </a:r>
          </a:p>
        </p:txBody>
      </p:sp>
    </p:spTree>
    <p:extLst>
      <p:ext uri="{BB962C8B-B14F-4D97-AF65-F5344CB8AC3E}">
        <p14:creationId xmlns:p14="http://schemas.microsoft.com/office/powerpoint/2010/main" val="378054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448800" cy="685800"/>
          </a:xfrm>
        </p:spPr>
        <p:txBody>
          <a:bodyPr anchor="ctr">
            <a:noAutofit/>
          </a:bodyPr>
          <a:lstStyle/>
          <a:p>
            <a:r>
              <a:rPr lang="en-US" b="1" dirty="0">
                <a:solidFill>
                  <a:srgbClr val="FFFF00"/>
                </a:solidFill>
                <a:effectLst>
                  <a:outerShdw blurRad="50800" dist="38100" dir="2700000" algn="tl" rotWithShape="0">
                    <a:schemeClr val="tx1">
                      <a:alpha val="43000"/>
                    </a:schemeClr>
                  </a:outerShdw>
                </a:effectLst>
              </a:rPr>
              <a:t>Background</a:t>
            </a:r>
            <a:r>
              <a:rPr lang="en-US" sz="4000" b="1" dirty="0">
                <a:solidFill>
                  <a:srgbClr val="FFFF00"/>
                </a:solidFill>
                <a:effectLst>
                  <a:outerShdw blurRad="50800" dist="38100" dir="2700000" algn="tl" rotWithShape="0">
                    <a:schemeClr val="tx1">
                      <a:alpha val="43000"/>
                    </a:schemeClr>
                  </a:outerShdw>
                </a:effectLst>
              </a:rPr>
              <a:t>:</a:t>
            </a:r>
            <a:r>
              <a:rPr lang="en-US" sz="3600" b="1" dirty="0">
                <a:solidFill>
                  <a:srgbClr val="FFFF00"/>
                </a:solidFill>
                <a:effectLst>
                  <a:outerShdw blurRad="50800" dist="38100" dir="2700000" algn="tl" rotWithShape="0">
                    <a:schemeClr val="tx1">
                      <a:alpha val="43000"/>
                    </a:schemeClr>
                  </a:outerShdw>
                </a:effectLst>
              </a:rPr>
              <a:t> </a:t>
            </a:r>
            <a:r>
              <a:rPr lang="en-US" b="1" dirty="0">
                <a:solidFill>
                  <a:srgbClr val="FFFF00"/>
                </a:solidFill>
                <a:effectLst>
                  <a:outerShdw blurRad="50800" dist="38100" dir="2700000" algn="tl" rotWithShape="0">
                    <a:schemeClr val="tx1">
                      <a:alpha val="43000"/>
                    </a:schemeClr>
                  </a:outerShdw>
                </a:effectLst>
              </a:rPr>
              <a:t>Correcting</a:t>
            </a:r>
            <a:r>
              <a:rPr lang="en-US" sz="3600" b="1" dirty="0">
                <a:solidFill>
                  <a:srgbClr val="FFFF00"/>
                </a:solidFill>
                <a:effectLst>
                  <a:outerShdw blurRad="50800" dist="38100" dir="2700000" algn="tl" rotWithShape="0">
                    <a:schemeClr val="tx1">
                      <a:alpha val="43000"/>
                    </a:schemeClr>
                  </a:outerShdw>
                </a:effectLst>
              </a:rPr>
              <a:t> </a:t>
            </a:r>
            <a:r>
              <a:rPr lang="en-US" b="1" dirty="0">
                <a:solidFill>
                  <a:srgbClr val="FFFF00"/>
                </a:solidFill>
                <a:effectLst>
                  <a:outerShdw blurRad="50800" dist="38100" dir="2700000" algn="tl" rotWithShape="0">
                    <a:schemeClr val="tx1">
                      <a:alpha val="43000"/>
                    </a:schemeClr>
                  </a:outerShdw>
                </a:effectLst>
              </a:rPr>
              <a:t>the</a:t>
            </a:r>
            <a:r>
              <a:rPr lang="en-US" sz="3600" b="1" dirty="0">
                <a:solidFill>
                  <a:srgbClr val="FFFF00"/>
                </a:solidFill>
                <a:effectLst>
                  <a:outerShdw blurRad="50800" dist="38100" dir="2700000" algn="tl" rotWithShape="0">
                    <a:schemeClr val="tx1">
                      <a:alpha val="43000"/>
                    </a:schemeClr>
                  </a:outerShdw>
                </a:effectLst>
              </a:rPr>
              <a:t> </a:t>
            </a:r>
            <a:r>
              <a:rPr lang="en-US" b="1" dirty="0">
                <a:solidFill>
                  <a:srgbClr val="FFFF00"/>
                </a:solidFill>
                <a:effectLst>
                  <a:outerShdw blurRad="50800" dist="38100" dir="2700000" algn="tl" rotWithShape="0">
                    <a:schemeClr val="tx1">
                      <a:alpha val="43000"/>
                    </a:schemeClr>
                  </a:outerShdw>
                </a:effectLst>
              </a:rPr>
              <a:t>Problem</a:t>
            </a:r>
          </a:p>
        </p:txBody>
      </p:sp>
      <p:sp>
        <p:nvSpPr>
          <p:cNvPr id="3" name="Content Placeholder 2"/>
          <p:cNvSpPr>
            <a:spLocks noGrp="1"/>
          </p:cNvSpPr>
          <p:nvPr>
            <p:ph idx="1"/>
          </p:nvPr>
        </p:nvSpPr>
        <p:spPr>
          <a:xfrm>
            <a:off x="152400" y="685800"/>
            <a:ext cx="8991600" cy="6172200"/>
          </a:xfrm>
        </p:spPr>
        <p:txBody>
          <a:bodyPr>
            <a:normAutofit fontScale="92500" lnSpcReduction="10000"/>
          </a:bodyPr>
          <a:lstStyle/>
          <a:p>
            <a:pPr>
              <a:spcBef>
                <a:spcPts val="0"/>
              </a:spcBef>
              <a:spcAft>
                <a:spcPts val="600"/>
              </a:spcAft>
              <a:buClr>
                <a:srgbClr val="FFFF00"/>
              </a:buClr>
            </a:pPr>
            <a:r>
              <a:rPr lang="en-US" dirty="0">
                <a:solidFill>
                  <a:schemeClr val="bg1"/>
                </a:solidFill>
                <a:effectLst>
                  <a:outerShdw blurRad="50800" dist="38100" dir="2700000" algn="tl" rotWithShape="0">
                    <a:schemeClr val="tx1">
                      <a:alpha val="43000"/>
                    </a:schemeClr>
                  </a:outerShdw>
                </a:effectLst>
              </a:rPr>
              <a:t>Josiah read Law to all the people (</a:t>
            </a:r>
            <a:r>
              <a:rPr lang="en-US" b="1" i="1" dirty="0">
                <a:solidFill>
                  <a:srgbClr val="FFFF66"/>
                </a:solidFill>
                <a:effectLst>
                  <a:outerShdw blurRad="50800" dist="38100" dir="2700000" algn="tl" rotWithShape="0">
                    <a:schemeClr val="tx1">
                      <a:alpha val="43000"/>
                    </a:schemeClr>
                  </a:outerShdw>
                </a:effectLst>
              </a:rPr>
              <a:t>2 Kings 23:1-2</a:t>
            </a:r>
            <a:r>
              <a:rPr lang="en-US" dirty="0">
                <a:solidFill>
                  <a:schemeClr val="bg1"/>
                </a:solidFill>
                <a:effectLst>
                  <a:outerShdw blurRad="50800" dist="38100" dir="2700000" algn="tl" rotWithShape="0">
                    <a:schemeClr val="tx1">
                      <a:alpha val="43000"/>
                    </a:schemeClr>
                  </a:outerShdw>
                </a:effectLst>
              </a:rPr>
              <a:t>)</a:t>
            </a:r>
          </a:p>
          <a:p>
            <a:pPr>
              <a:spcBef>
                <a:spcPts val="0"/>
              </a:spcBef>
              <a:spcAft>
                <a:spcPts val="600"/>
              </a:spcAft>
              <a:buClr>
                <a:srgbClr val="FFFF00"/>
              </a:buClr>
            </a:pPr>
            <a:r>
              <a:rPr lang="en-US" dirty="0">
                <a:solidFill>
                  <a:schemeClr val="bg1"/>
                </a:solidFill>
                <a:effectLst>
                  <a:outerShdw blurRad="50800" dist="38100" dir="2700000" algn="tl" rotWithShape="0">
                    <a:schemeClr val="tx1">
                      <a:alpha val="43000"/>
                    </a:schemeClr>
                  </a:outerShdw>
                </a:effectLst>
              </a:rPr>
              <a:t>Josiah &amp; people made covenant to obey (</a:t>
            </a:r>
            <a:r>
              <a:rPr lang="en-US" b="1" i="1" dirty="0">
                <a:solidFill>
                  <a:srgbClr val="FFFF66"/>
                </a:solidFill>
                <a:effectLst>
                  <a:outerShdw blurRad="50800" dist="38100" dir="2700000" algn="tl" rotWithShape="0">
                    <a:schemeClr val="tx1">
                      <a:alpha val="43000"/>
                    </a:schemeClr>
                  </a:outerShdw>
                </a:effectLst>
              </a:rPr>
              <a:t>23:3</a:t>
            </a:r>
            <a:r>
              <a:rPr lang="en-US" dirty="0">
                <a:solidFill>
                  <a:schemeClr val="bg1"/>
                </a:solidFill>
                <a:effectLst>
                  <a:outerShdw blurRad="50800" dist="38100" dir="2700000" algn="tl" rotWithShape="0">
                    <a:schemeClr val="tx1">
                      <a:alpha val="43000"/>
                    </a:schemeClr>
                  </a:outerShdw>
                </a:effectLst>
              </a:rPr>
              <a:t>)</a:t>
            </a:r>
          </a:p>
          <a:p>
            <a:pPr lvl="1">
              <a:spcBef>
                <a:spcPts val="0"/>
              </a:spcBef>
              <a:spcAft>
                <a:spcPts val="600"/>
              </a:spcAft>
              <a:buClr>
                <a:srgbClr val="FFFF00"/>
              </a:buClr>
            </a:pPr>
            <a:r>
              <a:rPr lang="en-US" sz="2900" dirty="0">
                <a:solidFill>
                  <a:schemeClr val="bg1"/>
                </a:solidFill>
                <a:effectLst>
                  <a:outerShdw blurRad="50800" dist="38100" dir="2700000" algn="tl" rotWithShape="0">
                    <a:schemeClr val="tx1">
                      <a:alpha val="43000"/>
                    </a:schemeClr>
                  </a:outerShdw>
                </a:effectLst>
              </a:rPr>
              <a:t>Josiah committed to obey Law with all heart &amp; soul</a:t>
            </a:r>
          </a:p>
          <a:p>
            <a:pPr lvl="1">
              <a:spcBef>
                <a:spcPts val="0"/>
              </a:spcBef>
              <a:spcAft>
                <a:spcPts val="600"/>
              </a:spcAft>
              <a:buClr>
                <a:srgbClr val="FFFF00"/>
              </a:buClr>
            </a:pPr>
            <a:r>
              <a:rPr lang="en-US" sz="2900" dirty="0">
                <a:solidFill>
                  <a:schemeClr val="bg1"/>
                </a:solidFill>
                <a:effectLst>
                  <a:outerShdw blurRad="50800" dist="38100" dir="2700000" algn="tl" rotWithShape="0">
                    <a:schemeClr val="tx1">
                      <a:alpha val="43000"/>
                    </a:schemeClr>
                  </a:outerShdw>
                </a:effectLst>
              </a:rPr>
              <a:t>“And all the people took a stand for the covenant”</a:t>
            </a:r>
          </a:p>
          <a:p>
            <a:pPr>
              <a:spcBef>
                <a:spcPts val="0"/>
              </a:spcBef>
              <a:spcAft>
                <a:spcPts val="600"/>
              </a:spcAft>
              <a:buClr>
                <a:srgbClr val="FFFF00"/>
              </a:buClr>
            </a:pPr>
            <a:r>
              <a:rPr lang="en-US" dirty="0">
                <a:solidFill>
                  <a:schemeClr val="bg1"/>
                </a:solidFill>
                <a:effectLst>
                  <a:outerShdw blurRad="50800" dist="38100" dir="2700000" algn="tl" rotWithShape="0">
                    <a:schemeClr val="tx1">
                      <a:alpha val="43000"/>
                    </a:schemeClr>
                  </a:outerShdw>
                </a:effectLst>
              </a:rPr>
              <a:t>Action taken to fulfill obedience to Law (</a:t>
            </a:r>
            <a:r>
              <a:rPr lang="en-US" b="1" i="1" dirty="0">
                <a:solidFill>
                  <a:srgbClr val="FFFF66"/>
                </a:solidFill>
                <a:effectLst>
                  <a:outerShdw blurRad="50800" dist="38100" dir="2700000" algn="tl" rotWithShape="0">
                    <a:schemeClr val="tx1">
                      <a:alpha val="43000"/>
                    </a:schemeClr>
                  </a:outerShdw>
                </a:effectLst>
              </a:rPr>
              <a:t>23:4-25</a:t>
            </a:r>
            <a:r>
              <a:rPr lang="en-US" dirty="0">
                <a:solidFill>
                  <a:schemeClr val="bg1"/>
                </a:solidFill>
                <a:effectLst>
                  <a:outerShdw blurRad="50800" dist="38100" dir="2700000" algn="tl" rotWithShape="0">
                    <a:schemeClr val="tx1">
                      <a:alpha val="43000"/>
                    </a:schemeClr>
                  </a:outerShdw>
                </a:effectLst>
              </a:rPr>
              <a:t>)</a:t>
            </a:r>
          </a:p>
          <a:p>
            <a:pPr lvl="1">
              <a:lnSpc>
                <a:spcPct val="90000"/>
              </a:lnSpc>
              <a:spcBef>
                <a:spcPts val="0"/>
              </a:spcBef>
              <a:spcAft>
                <a:spcPts val="600"/>
              </a:spcAft>
              <a:buClr>
                <a:srgbClr val="FFFF66"/>
              </a:buClr>
            </a:pPr>
            <a:r>
              <a:rPr lang="en-US" sz="2900" dirty="0">
                <a:solidFill>
                  <a:srgbClr val="FFFFFF"/>
                </a:solidFill>
                <a:effectLst>
                  <a:outerShdw blurRad="50800" dist="38100" dir="2700000" algn="tl" rotWithShape="0">
                    <a:schemeClr val="tx1">
                      <a:alpha val="43000"/>
                    </a:schemeClr>
                  </a:outerShdw>
                </a:effectLst>
              </a:rPr>
              <a:t>Removed vessels of idolatry &amp; priests (</a:t>
            </a:r>
            <a:r>
              <a:rPr lang="en-US" sz="2900" b="1" dirty="0">
                <a:solidFill>
                  <a:srgbClr val="FFFF66"/>
                </a:solidFill>
                <a:effectLst>
                  <a:outerShdw blurRad="50800" dist="38100" dir="2700000" algn="tl" rotWithShape="0">
                    <a:schemeClr val="tx1">
                      <a:alpha val="43000"/>
                    </a:schemeClr>
                  </a:outerShdw>
                </a:effectLst>
              </a:rPr>
              <a:t>4-5</a:t>
            </a:r>
            <a:r>
              <a:rPr lang="en-US" sz="2900" dirty="0">
                <a:solidFill>
                  <a:srgbClr val="FFFFFF"/>
                </a:solidFill>
                <a:effectLst>
                  <a:outerShdw blurRad="50800" dist="38100" dir="2700000" algn="tl" rotWithShape="0">
                    <a:schemeClr val="tx1">
                      <a:alpha val="43000"/>
                    </a:schemeClr>
                  </a:outerShdw>
                </a:effectLst>
              </a:rPr>
              <a:t>)</a:t>
            </a:r>
          </a:p>
          <a:p>
            <a:pPr lvl="1">
              <a:lnSpc>
                <a:spcPct val="90000"/>
              </a:lnSpc>
              <a:spcBef>
                <a:spcPts val="0"/>
              </a:spcBef>
              <a:spcAft>
                <a:spcPts val="600"/>
              </a:spcAft>
              <a:buClr>
                <a:srgbClr val="FFFF66"/>
              </a:buClr>
            </a:pPr>
            <a:r>
              <a:rPr lang="en-US" sz="2900" dirty="0">
                <a:solidFill>
                  <a:srgbClr val="FFFFFF"/>
                </a:solidFill>
                <a:effectLst>
                  <a:outerShdw blurRad="50800" dist="38100" dir="2700000" algn="tl" rotWithShape="0">
                    <a:schemeClr val="tx1">
                      <a:alpha val="43000"/>
                    </a:schemeClr>
                  </a:outerShdw>
                </a:effectLst>
              </a:rPr>
              <a:t>Destroyed the idols &amp; their altars (</a:t>
            </a:r>
            <a:r>
              <a:rPr lang="en-US" sz="2900" b="1" dirty="0">
                <a:solidFill>
                  <a:srgbClr val="FFFF66"/>
                </a:solidFill>
                <a:effectLst>
                  <a:outerShdw blurRad="50800" dist="38100" dir="2700000" algn="tl" rotWithShape="0">
                    <a:schemeClr val="tx1">
                      <a:alpha val="43000"/>
                    </a:schemeClr>
                  </a:outerShdw>
                </a:effectLst>
              </a:rPr>
              <a:t>6, 14</a:t>
            </a:r>
            <a:r>
              <a:rPr lang="en-US" sz="2900" dirty="0">
                <a:solidFill>
                  <a:srgbClr val="FFFFFF"/>
                </a:solidFill>
                <a:effectLst>
                  <a:outerShdw blurRad="50800" dist="38100" dir="2700000" algn="tl" rotWithShape="0">
                    <a:schemeClr val="tx1">
                      <a:alpha val="43000"/>
                    </a:schemeClr>
                  </a:outerShdw>
                </a:effectLst>
              </a:rPr>
              <a:t>)</a:t>
            </a:r>
          </a:p>
          <a:p>
            <a:pPr lvl="1">
              <a:lnSpc>
                <a:spcPct val="90000"/>
              </a:lnSpc>
              <a:spcBef>
                <a:spcPts val="0"/>
              </a:spcBef>
              <a:spcAft>
                <a:spcPts val="600"/>
              </a:spcAft>
              <a:buClr>
                <a:srgbClr val="FFFF66"/>
              </a:buClr>
            </a:pPr>
            <a:r>
              <a:rPr lang="en-US" sz="2900" dirty="0">
                <a:solidFill>
                  <a:srgbClr val="FFFFFF"/>
                </a:solidFill>
                <a:effectLst>
                  <a:outerShdw blurRad="50800" dist="38100" dir="2700000" algn="tl" rotWithShape="0">
                    <a:schemeClr val="tx1">
                      <a:alpha val="43000"/>
                    </a:schemeClr>
                  </a:outerShdw>
                </a:effectLst>
              </a:rPr>
              <a:t>Tore down booths for the sodomites in the temple (</a:t>
            </a:r>
            <a:r>
              <a:rPr lang="en-US" sz="2900" b="1" dirty="0">
                <a:solidFill>
                  <a:srgbClr val="FFFF66"/>
                </a:solidFill>
                <a:effectLst>
                  <a:outerShdw blurRad="50800" dist="38100" dir="2700000" algn="tl" rotWithShape="0">
                    <a:schemeClr val="tx1">
                      <a:alpha val="43000"/>
                    </a:schemeClr>
                  </a:outerShdw>
                </a:effectLst>
              </a:rPr>
              <a:t>7</a:t>
            </a:r>
            <a:r>
              <a:rPr lang="en-US" sz="2900" dirty="0">
                <a:solidFill>
                  <a:srgbClr val="FFFFFF"/>
                </a:solidFill>
                <a:effectLst>
                  <a:outerShdw blurRad="50800" dist="38100" dir="2700000" algn="tl" rotWithShape="0">
                    <a:schemeClr val="tx1">
                      <a:alpha val="43000"/>
                    </a:schemeClr>
                  </a:outerShdw>
                </a:effectLst>
              </a:rPr>
              <a:t>)</a:t>
            </a:r>
          </a:p>
          <a:p>
            <a:pPr lvl="1">
              <a:lnSpc>
                <a:spcPct val="90000"/>
              </a:lnSpc>
              <a:spcBef>
                <a:spcPts val="0"/>
              </a:spcBef>
              <a:spcAft>
                <a:spcPts val="600"/>
              </a:spcAft>
              <a:buClr>
                <a:srgbClr val="FFFF66"/>
              </a:buClr>
            </a:pPr>
            <a:r>
              <a:rPr lang="en-US" sz="2900" dirty="0">
                <a:solidFill>
                  <a:srgbClr val="FFFFFF"/>
                </a:solidFill>
                <a:effectLst>
                  <a:outerShdw blurRad="50800" dist="38100" dir="2700000" algn="tl" rotWithShape="0">
                    <a:schemeClr val="tx1">
                      <a:alpha val="43000"/>
                    </a:schemeClr>
                  </a:outerShdw>
                </a:effectLst>
              </a:rPr>
              <a:t>Defiled idolatrous places of worship (</a:t>
            </a:r>
            <a:r>
              <a:rPr lang="en-US" sz="2900" b="1" dirty="0">
                <a:solidFill>
                  <a:srgbClr val="FFFF66"/>
                </a:solidFill>
                <a:effectLst>
                  <a:outerShdw blurRad="50800" dist="38100" dir="2700000" algn="tl" rotWithShape="0">
                    <a:schemeClr val="tx1">
                      <a:alpha val="43000"/>
                    </a:schemeClr>
                  </a:outerShdw>
                </a:effectLst>
              </a:rPr>
              <a:t>8, 13, 16</a:t>
            </a:r>
            <a:r>
              <a:rPr lang="en-US" sz="2900" dirty="0">
                <a:solidFill>
                  <a:srgbClr val="FFFFFF"/>
                </a:solidFill>
                <a:effectLst>
                  <a:outerShdw blurRad="50800" dist="38100" dir="2700000" algn="tl" rotWithShape="0">
                    <a:schemeClr val="tx1">
                      <a:alpha val="43000"/>
                    </a:schemeClr>
                  </a:outerShdw>
                </a:effectLst>
              </a:rPr>
              <a:t>)</a:t>
            </a:r>
          </a:p>
          <a:p>
            <a:pPr lvl="1">
              <a:lnSpc>
                <a:spcPct val="90000"/>
              </a:lnSpc>
              <a:spcBef>
                <a:spcPts val="0"/>
              </a:spcBef>
              <a:spcAft>
                <a:spcPts val="600"/>
              </a:spcAft>
              <a:buClr>
                <a:srgbClr val="FFFF66"/>
              </a:buClr>
            </a:pPr>
            <a:r>
              <a:rPr lang="en-US" sz="2900" dirty="0">
                <a:solidFill>
                  <a:srgbClr val="FFFFFF"/>
                </a:solidFill>
                <a:effectLst>
                  <a:outerShdw blurRad="50800" dist="38100" dir="2700000" algn="tl" rotWithShape="0">
                    <a:schemeClr val="tx1">
                      <a:alpha val="43000"/>
                    </a:schemeClr>
                  </a:outerShdw>
                </a:effectLst>
              </a:rPr>
              <a:t>Destroyed the altars of idolatry (</a:t>
            </a:r>
            <a:r>
              <a:rPr lang="en-US" sz="2900" b="1" dirty="0">
                <a:solidFill>
                  <a:srgbClr val="FFFF66"/>
                </a:solidFill>
                <a:effectLst>
                  <a:outerShdw blurRad="50800" dist="38100" dir="2700000" algn="tl" rotWithShape="0">
                    <a:schemeClr val="tx1">
                      <a:alpha val="43000"/>
                    </a:schemeClr>
                  </a:outerShdw>
                </a:effectLst>
              </a:rPr>
              <a:t>12, 15, 19</a:t>
            </a:r>
            <a:r>
              <a:rPr lang="en-US" sz="2900" dirty="0">
                <a:solidFill>
                  <a:srgbClr val="FFFFFF"/>
                </a:solidFill>
                <a:effectLst>
                  <a:outerShdw blurRad="50800" dist="38100" dir="2700000" algn="tl" rotWithShape="0">
                    <a:schemeClr val="tx1">
                      <a:alpha val="43000"/>
                    </a:schemeClr>
                  </a:outerShdw>
                </a:effectLst>
              </a:rPr>
              <a:t>)</a:t>
            </a:r>
          </a:p>
          <a:p>
            <a:pPr lvl="1">
              <a:lnSpc>
                <a:spcPct val="90000"/>
              </a:lnSpc>
              <a:spcBef>
                <a:spcPts val="0"/>
              </a:spcBef>
              <a:spcAft>
                <a:spcPts val="600"/>
              </a:spcAft>
              <a:buClr>
                <a:srgbClr val="FFFF66"/>
              </a:buClr>
            </a:pPr>
            <a:r>
              <a:rPr lang="en-US" sz="2900" dirty="0">
                <a:solidFill>
                  <a:srgbClr val="FFFFFF"/>
                </a:solidFill>
                <a:effectLst>
                  <a:outerShdw blurRad="50800" dist="38100" dir="2700000" algn="tl" rotWithShape="0">
                    <a:schemeClr val="tx1">
                      <a:alpha val="43000"/>
                    </a:schemeClr>
                  </a:outerShdw>
                </a:effectLst>
              </a:rPr>
              <a:t>Killed the idolatrous priests (</a:t>
            </a:r>
            <a:r>
              <a:rPr lang="en-US" sz="2900" b="1" dirty="0">
                <a:solidFill>
                  <a:srgbClr val="FFFF66"/>
                </a:solidFill>
                <a:effectLst>
                  <a:outerShdw blurRad="50800" dist="38100" dir="2700000" algn="tl" rotWithShape="0">
                    <a:schemeClr val="tx1">
                      <a:alpha val="43000"/>
                    </a:schemeClr>
                  </a:outerShdw>
                </a:effectLst>
              </a:rPr>
              <a:t>20</a:t>
            </a:r>
            <a:r>
              <a:rPr lang="en-US" sz="2900" dirty="0">
                <a:solidFill>
                  <a:srgbClr val="FFFFFF"/>
                </a:solidFill>
                <a:effectLst>
                  <a:outerShdw blurRad="50800" dist="38100" dir="2700000" algn="tl" rotWithShape="0">
                    <a:schemeClr val="tx1">
                      <a:alpha val="43000"/>
                    </a:schemeClr>
                  </a:outerShdw>
                </a:effectLst>
              </a:rPr>
              <a:t>)</a:t>
            </a:r>
          </a:p>
          <a:p>
            <a:pPr lvl="1">
              <a:lnSpc>
                <a:spcPct val="90000"/>
              </a:lnSpc>
              <a:spcBef>
                <a:spcPts val="0"/>
              </a:spcBef>
              <a:spcAft>
                <a:spcPts val="600"/>
              </a:spcAft>
              <a:buClr>
                <a:srgbClr val="FFFF66"/>
              </a:buClr>
            </a:pPr>
            <a:r>
              <a:rPr lang="en-US" sz="2900" dirty="0">
                <a:solidFill>
                  <a:srgbClr val="FFFFFF"/>
                </a:solidFill>
                <a:effectLst>
                  <a:outerShdw blurRad="50800" dist="38100" dir="2700000" algn="tl" rotWithShape="0">
                    <a:schemeClr val="tx1">
                      <a:alpha val="43000"/>
                    </a:schemeClr>
                  </a:outerShdw>
                </a:effectLst>
              </a:rPr>
              <a:t>Commanded to keep Passover (</a:t>
            </a:r>
            <a:r>
              <a:rPr lang="en-US" sz="2900" b="1" dirty="0">
                <a:solidFill>
                  <a:srgbClr val="FFFF66"/>
                </a:solidFill>
                <a:effectLst>
                  <a:outerShdw blurRad="50800" dist="38100" dir="2700000" algn="tl" rotWithShape="0">
                    <a:schemeClr val="tx1">
                      <a:alpha val="43000"/>
                    </a:schemeClr>
                  </a:outerShdw>
                </a:effectLst>
              </a:rPr>
              <a:t>21-23</a:t>
            </a:r>
            <a:r>
              <a:rPr lang="en-US" sz="2900" dirty="0">
                <a:solidFill>
                  <a:srgbClr val="FFFFFF"/>
                </a:solidFill>
                <a:effectLst>
                  <a:outerShdw blurRad="50800" dist="38100" dir="2700000" algn="tl" rotWithShape="0">
                    <a:schemeClr val="tx1">
                      <a:alpha val="43000"/>
                    </a:schemeClr>
                  </a:outerShdw>
                </a:effectLst>
              </a:rPr>
              <a:t>)</a:t>
            </a:r>
          </a:p>
          <a:p>
            <a:pPr lvl="1">
              <a:lnSpc>
                <a:spcPct val="90000"/>
              </a:lnSpc>
              <a:spcBef>
                <a:spcPts val="0"/>
              </a:spcBef>
              <a:spcAft>
                <a:spcPts val="600"/>
              </a:spcAft>
              <a:buClr>
                <a:srgbClr val="FFFF66"/>
              </a:buClr>
            </a:pPr>
            <a:r>
              <a:rPr lang="en-US" sz="2900" dirty="0">
                <a:solidFill>
                  <a:srgbClr val="FFFFFF"/>
                </a:solidFill>
                <a:effectLst>
                  <a:outerShdw blurRad="50800" dist="38100" dir="2700000" algn="tl" rotWithShape="0">
                    <a:schemeClr val="tx1">
                      <a:alpha val="43000"/>
                    </a:schemeClr>
                  </a:outerShdw>
                </a:effectLst>
              </a:rPr>
              <a:t>Put away occult practices (</a:t>
            </a:r>
            <a:r>
              <a:rPr lang="en-US" sz="2900" b="1" dirty="0">
                <a:solidFill>
                  <a:srgbClr val="FFFF66"/>
                </a:solidFill>
                <a:effectLst>
                  <a:outerShdw blurRad="50800" dist="38100" dir="2700000" algn="tl" rotWithShape="0">
                    <a:schemeClr val="tx1">
                      <a:alpha val="43000"/>
                    </a:schemeClr>
                  </a:outerShdw>
                </a:effectLst>
              </a:rPr>
              <a:t>24</a:t>
            </a:r>
            <a:r>
              <a:rPr lang="en-US" sz="2900" dirty="0">
                <a:solidFill>
                  <a:srgbClr val="FFFFFF"/>
                </a:solidFill>
                <a:effectLst>
                  <a:outerShdw blurRad="50800" dist="38100" dir="2700000" algn="tl" rotWithShape="0">
                    <a:schemeClr val="tx1">
                      <a:alpha val="43000"/>
                    </a:schemeClr>
                  </a:outerShdw>
                </a:effectLst>
              </a:rPr>
              <a:t>)</a:t>
            </a:r>
            <a:endParaRPr lang="en-US" sz="2900" dirty="0">
              <a:solidFill>
                <a:schemeClr val="bg1"/>
              </a:solidFill>
              <a:effectLst>
                <a:outerShdw blurRad="50800" dist="38100" dir="2700000" algn="tl" rotWithShape="0">
                  <a:schemeClr val="tx1">
                    <a:alpha val="43000"/>
                  </a:schemeClr>
                </a:outerShdw>
              </a:effectLst>
            </a:endParaRPr>
          </a:p>
          <a:p>
            <a:pPr>
              <a:spcBef>
                <a:spcPts val="0"/>
              </a:spcBef>
              <a:spcAft>
                <a:spcPts val="600"/>
              </a:spcAft>
              <a:buClr>
                <a:srgbClr val="FFFF00"/>
              </a:buClr>
            </a:pPr>
            <a:r>
              <a:rPr lang="en-US" dirty="0">
                <a:solidFill>
                  <a:schemeClr val="bg1"/>
                </a:solidFill>
                <a:effectLst>
                  <a:outerShdw blurRad="50800" dist="38100" dir="2700000" algn="tl" rotWithShape="0">
                    <a:schemeClr val="tx1">
                      <a:alpha val="43000"/>
                    </a:schemeClr>
                  </a:outerShdw>
                </a:effectLst>
              </a:rPr>
              <a:t>Approval was based on full desire &amp; action to obey</a:t>
            </a:r>
          </a:p>
        </p:txBody>
      </p:sp>
    </p:spTree>
    <p:extLst>
      <p:ext uri="{BB962C8B-B14F-4D97-AF65-F5344CB8AC3E}">
        <p14:creationId xmlns:p14="http://schemas.microsoft.com/office/powerpoint/2010/main" val="226014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left)">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left)">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left)">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0"/>
            <a:ext cx="9448800" cy="838200"/>
          </a:xfrm>
        </p:spPr>
        <p:txBody>
          <a:bodyPr>
            <a:noAutofit/>
          </a:bodyPr>
          <a:lstStyle/>
          <a:p>
            <a:r>
              <a:rPr lang="en-US" sz="4200" b="1" dirty="0">
                <a:solidFill>
                  <a:srgbClr val="FFFF00"/>
                </a:solidFill>
                <a:effectLst>
                  <a:outerShdw blurRad="50800" dist="38100" dir="2700000" algn="tl" rotWithShape="0">
                    <a:schemeClr val="tx1">
                      <a:lumMod val="95000"/>
                      <a:lumOff val="5000"/>
                      <a:alpha val="43000"/>
                    </a:schemeClr>
                  </a:outerShdw>
                </a:effectLst>
              </a:rPr>
              <a:t>Path</a:t>
            </a:r>
            <a:r>
              <a:rPr lang="en-US" sz="3600" b="1" dirty="0">
                <a:solidFill>
                  <a:srgbClr val="FFFF00"/>
                </a:solidFill>
                <a:effectLst>
                  <a:outerShdw blurRad="50800" dist="38100" dir="2700000" algn="tl" rotWithShape="0">
                    <a:schemeClr val="tx1">
                      <a:lumMod val="95000"/>
                      <a:lumOff val="5000"/>
                      <a:alpha val="43000"/>
                    </a:schemeClr>
                  </a:outerShdw>
                </a:effectLst>
              </a:rPr>
              <a:t> </a:t>
            </a:r>
            <a:r>
              <a:rPr lang="en-US" sz="4200" b="1" dirty="0">
                <a:solidFill>
                  <a:srgbClr val="FFFF00"/>
                </a:solidFill>
                <a:effectLst>
                  <a:outerShdw blurRad="50800" dist="38100" dir="2700000" algn="tl" rotWithShape="0">
                    <a:schemeClr val="tx1">
                      <a:lumMod val="95000"/>
                      <a:lumOff val="5000"/>
                      <a:alpha val="43000"/>
                    </a:schemeClr>
                  </a:outerShdw>
                </a:effectLst>
              </a:rPr>
              <a:t>of</a:t>
            </a:r>
            <a:r>
              <a:rPr lang="en-US" sz="3600" b="1" dirty="0">
                <a:solidFill>
                  <a:srgbClr val="FFFF00"/>
                </a:solidFill>
                <a:effectLst>
                  <a:outerShdw blurRad="50800" dist="38100" dir="2700000" algn="tl" rotWithShape="0">
                    <a:schemeClr val="tx1">
                      <a:lumMod val="95000"/>
                      <a:lumOff val="5000"/>
                      <a:alpha val="43000"/>
                    </a:schemeClr>
                  </a:outerShdw>
                </a:effectLst>
              </a:rPr>
              <a:t> </a:t>
            </a:r>
            <a:r>
              <a:rPr lang="en-US" sz="4200" b="1" dirty="0">
                <a:solidFill>
                  <a:srgbClr val="FFFF00"/>
                </a:solidFill>
                <a:effectLst>
                  <a:outerShdw blurRad="50800" dist="38100" dir="2700000" algn="tl" rotWithShape="0">
                    <a:schemeClr val="tx1">
                      <a:lumMod val="95000"/>
                      <a:lumOff val="5000"/>
                      <a:alpha val="43000"/>
                    </a:schemeClr>
                  </a:outerShdw>
                </a:effectLst>
              </a:rPr>
              <a:t>Restoration</a:t>
            </a:r>
            <a:r>
              <a:rPr lang="en-US" sz="3600" b="1" dirty="0">
                <a:solidFill>
                  <a:srgbClr val="FFFF00"/>
                </a:solidFill>
                <a:effectLst>
                  <a:outerShdw blurRad="50800" dist="38100" dir="2700000" algn="tl" rotWithShape="0">
                    <a:schemeClr val="tx1">
                      <a:lumMod val="95000"/>
                      <a:lumOff val="5000"/>
                      <a:alpha val="43000"/>
                    </a:schemeClr>
                  </a:outerShdw>
                </a:effectLst>
              </a:rPr>
              <a:t> </a:t>
            </a:r>
            <a:r>
              <a:rPr lang="en-US" sz="4200" b="1" dirty="0">
                <a:solidFill>
                  <a:srgbClr val="FFFF00"/>
                </a:solidFill>
                <a:effectLst>
                  <a:outerShdw blurRad="50800" dist="38100" dir="2700000" algn="tl" rotWithShape="0">
                    <a:schemeClr val="tx1">
                      <a:lumMod val="95000"/>
                      <a:lumOff val="5000"/>
                      <a:alpha val="43000"/>
                    </a:schemeClr>
                  </a:outerShdw>
                </a:effectLst>
              </a:rPr>
              <a:t>&amp;</a:t>
            </a:r>
            <a:r>
              <a:rPr lang="en-US" sz="3600" b="1" dirty="0">
                <a:solidFill>
                  <a:srgbClr val="FFFF00"/>
                </a:solidFill>
                <a:effectLst>
                  <a:outerShdw blurRad="50800" dist="38100" dir="2700000" algn="tl" rotWithShape="0">
                    <a:schemeClr val="tx1">
                      <a:lumMod val="95000"/>
                      <a:lumOff val="5000"/>
                      <a:alpha val="43000"/>
                    </a:schemeClr>
                  </a:outerShdw>
                </a:effectLst>
              </a:rPr>
              <a:t> </a:t>
            </a:r>
            <a:r>
              <a:rPr lang="en-US" sz="4200" b="1" dirty="0">
                <a:solidFill>
                  <a:srgbClr val="FFFF00"/>
                </a:solidFill>
                <a:effectLst>
                  <a:outerShdw blurRad="50800" dist="38100" dir="2700000" algn="tl" rotWithShape="0">
                    <a:schemeClr val="tx1">
                      <a:lumMod val="95000"/>
                      <a:lumOff val="5000"/>
                      <a:alpha val="43000"/>
                    </a:schemeClr>
                  </a:outerShdw>
                </a:effectLst>
              </a:rPr>
              <a:t>Commendation</a:t>
            </a:r>
            <a:r>
              <a:rPr lang="en-US" sz="4000" b="1" dirty="0">
                <a:solidFill>
                  <a:srgbClr val="FFFF00"/>
                </a:solidFill>
                <a:effectLst>
                  <a:outerShdw blurRad="50800" dist="38100" dir="2700000" algn="tl" rotWithShape="0">
                    <a:schemeClr val="tx1">
                      <a:lumMod val="95000"/>
                      <a:lumOff val="5000"/>
                      <a:alpha val="43000"/>
                    </a:schemeClr>
                  </a:outerShdw>
                </a:effectLst>
              </a:rPr>
              <a:t>…</a:t>
            </a:r>
          </a:p>
        </p:txBody>
      </p:sp>
      <p:sp>
        <p:nvSpPr>
          <p:cNvPr id="4" name="Content Placeholder 3"/>
          <p:cNvSpPr>
            <a:spLocks noGrp="1"/>
          </p:cNvSpPr>
          <p:nvPr>
            <p:ph idx="1"/>
          </p:nvPr>
        </p:nvSpPr>
        <p:spPr>
          <a:xfrm>
            <a:off x="0" y="762000"/>
            <a:ext cx="9296400" cy="6096000"/>
          </a:xfrm>
        </p:spPr>
        <p:txBody>
          <a:bodyPr>
            <a:normAutofit fontScale="92500" lnSpcReduction="10000"/>
          </a:bodyPr>
          <a:lstStyle/>
          <a:p>
            <a:pPr>
              <a:spcBef>
                <a:spcPts val="0"/>
              </a:spcBef>
              <a:spcAft>
                <a:spcPts val="600"/>
              </a:spcAft>
              <a:buClr>
                <a:srgbClr val="FFFF00"/>
              </a:buClr>
            </a:pPr>
            <a:r>
              <a:rPr lang="en-US" dirty="0">
                <a:solidFill>
                  <a:schemeClr val="bg1"/>
                </a:solidFill>
                <a:effectLst>
                  <a:outerShdw blurRad="50800" dist="38100" dir="2700000" algn="tl" rotWithShape="0">
                    <a:schemeClr val="tx1">
                      <a:alpha val="43000"/>
                    </a:schemeClr>
                  </a:outerShdw>
                </a:effectLst>
              </a:rPr>
              <a:t>Starts with Returning to God’s Standard – His Word</a:t>
            </a:r>
          </a:p>
          <a:p>
            <a:pPr lvl="1">
              <a:spcBef>
                <a:spcPts val="0"/>
              </a:spcBef>
              <a:spcAft>
                <a:spcPts val="600"/>
              </a:spcAft>
              <a:buClr>
                <a:schemeClr val="bg1"/>
              </a:buClr>
            </a:pPr>
            <a:r>
              <a:rPr lang="en-US" sz="2900" b="1" dirty="0">
                <a:solidFill>
                  <a:srgbClr val="FFFF66"/>
                </a:solidFill>
                <a:effectLst>
                  <a:outerShdw blurRad="50800" dist="38100" dir="2700000" algn="tl" rotWithShape="0">
                    <a:schemeClr val="tx1">
                      <a:alpha val="43000"/>
                    </a:schemeClr>
                  </a:outerShdw>
                </a:effectLst>
                <a:sym typeface="Wingdings" pitchFamily="2" charset="2"/>
              </a:rPr>
              <a:t>Galatians 1:6-9</a:t>
            </a:r>
            <a:r>
              <a:rPr lang="en-US" sz="2900" dirty="0">
                <a:solidFill>
                  <a:srgbClr val="FFFF00"/>
                </a:solidFill>
                <a:effectLst>
                  <a:outerShdw blurRad="50800" dist="38100" dir="2700000" algn="tl" rotWithShape="0">
                    <a:schemeClr val="tx1">
                      <a:alpha val="43000"/>
                    </a:schemeClr>
                  </a:outerShdw>
                </a:effectLst>
                <a:sym typeface="Wingdings" pitchFamily="2" charset="2"/>
              </a:rPr>
              <a:t>  </a:t>
            </a:r>
            <a:r>
              <a:rPr lang="en-US" sz="2900" dirty="0">
                <a:solidFill>
                  <a:schemeClr val="bg1"/>
                </a:solidFill>
                <a:effectLst>
                  <a:outerShdw blurRad="50800" dist="38100" dir="2700000" algn="tl" rotWithShape="0">
                    <a:schemeClr val="tx1">
                      <a:alpha val="43000"/>
                    </a:schemeClr>
                  </a:outerShdw>
                </a:effectLst>
                <a:sym typeface="Wingdings" pitchFamily="2" charset="2"/>
              </a:rPr>
              <a:t>Curse pronounced on those who leave it</a:t>
            </a:r>
          </a:p>
          <a:p>
            <a:pPr lvl="1">
              <a:spcBef>
                <a:spcPts val="0"/>
              </a:spcBef>
              <a:spcAft>
                <a:spcPts val="600"/>
              </a:spcAft>
              <a:buClr>
                <a:schemeClr val="bg1"/>
              </a:buClr>
            </a:pPr>
            <a:r>
              <a:rPr lang="en-US" sz="2900" b="1" dirty="0">
                <a:solidFill>
                  <a:srgbClr val="FFFF66"/>
                </a:solidFill>
                <a:effectLst>
                  <a:outerShdw blurRad="50800" dist="38100" dir="2700000" algn="tl" rotWithShape="0">
                    <a:schemeClr val="tx1">
                      <a:alpha val="43000"/>
                    </a:schemeClr>
                  </a:outerShdw>
                </a:effectLst>
                <a:sym typeface="Wingdings" pitchFamily="2" charset="2"/>
              </a:rPr>
              <a:t>1 John 1:1-4</a:t>
            </a:r>
            <a:r>
              <a:rPr lang="en-US" sz="2900" dirty="0">
                <a:solidFill>
                  <a:schemeClr val="bg1"/>
                </a:solidFill>
                <a:effectLst>
                  <a:outerShdw blurRad="50800" dist="38100" dir="2700000" algn="tl" rotWithShape="0">
                    <a:schemeClr val="tx1">
                      <a:alpha val="43000"/>
                    </a:schemeClr>
                  </a:outerShdw>
                </a:effectLst>
                <a:sym typeface="Wingdings" pitchFamily="2" charset="2"/>
              </a:rPr>
              <a:t>;</a:t>
            </a:r>
            <a:r>
              <a:rPr lang="en-US" sz="2900" b="1" dirty="0">
                <a:solidFill>
                  <a:srgbClr val="FFFF66"/>
                </a:solidFill>
                <a:effectLst>
                  <a:outerShdw blurRad="50800" dist="38100" dir="2700000" algn="tl" rotWithShape="0">
                    <a:schemeClr val="tx1">
                      <a:alpha val="43000"/>
                    </a:schemeClr>
                  </a:outerShdw>
                </a:effectLst>
                <a:sym typeface="Wingdings" pitchFamily="2" charset="2"/>
              </a:rPr>
              <a:t> 2:7</a:t>
            </a:r>
            <a:r>
              <a:rPr lang="en-US" sz="2900" dirty="0">
                <a:solidFill>
                  <a:srgbClr val="FFFF00"/>
                </a:solidFill>
                <a:effectLst>
                  <a:outerShdw blurRad="50800" dist="38100" dir="2700000" algn="tl" rotWithShape="0">
                    <a:schemeClr val="tx1">
                      <a:alpha val="43000"/>
                    </a:schemeClr>
                  </a:outerShdw>
                </a:effectLst>
                <a:sym typeface="Wingdings" pitchFamily="2" charset="2"/>
              </a:rPr>
              <a:t>  </a:t>
            </a:r>
            <a:r>
              <a:rPr lang="en-US" sz="2900" dirty="0">
                <a:solidFill>
                  <a:srgbClr val="FFFFFF"/>
                </a:solidFill>
                <a:effectLst>
                  <a:outerShdw blurRad="50800" dist="38100" dir="2700000" algn="tl" rotWithShape="0">
                    <a:schemeClr val="tx1">
                      <a:alpha val="43000"/>
                    </a:schemeClr>
                  </a:outerShdw>
                </a:effectLst>
                <a:sym typeface="Wingdings" pitchFamily="2" charset="2"/>
              </a:rPr>
              <a:t>Word provides for truth &amp; direction</a:t>
            </a:r>
          </a:p>
          <a:p>
            <a:pPr lvl="1">
              <a:spcBef>
                <a:spcPts val="0"/>
              </a:spcBef>
              <a:spcAft>
                <a:spcPts val="600"/>
              </a:spcAft>
              <a:buClr>
                <a:schemeClr val="bg1"/>
              </a:buClr>
            </a:pPr>
            <a:r>
              <a:rPr lang="en-US" sz="2900" b="1" dirty="0">
                <a:solidFill>
                  <a:srgbClr val="FFFF66"/>
                </a:solidFill>
                <a:effectLst>
                  <a:outerShdw blurRad="50800" dist="38100" dir="2700000" algn="tl" rotWithShape="0">
                    <a:schemeClr val="tx1">
                      <a:alpha val="43000"/>
                    </a:schemeClr>
                  </a:outerShdw>
                </a:effectLst>
                <a:sym typeface="Wingdings" pitchFamily="2" charset="2"/>
              </a:rPr>
              <a:t>Revelation 2:5</a:t>
            </a:r>
            <a:r>
              <a:rPr lang="en-US" sz="2900" dirty="0">
                <a:solidFill>
                  <a:srgbClr val="FFFF00"/>
                </a:solidFill>
                <a:effectLst>
                  <a:outerShdw blurRad="50800" dist="38100" dir="2700000" algn="tl" rotWithShape="0">
                    <a:schemeClr val="tx1">
                      <a:alpha val="43000"/>
                    </a:schemeClr>
                  </a:outerShdw>
                </a:effectLst>
                <a:sym typeface="Wingdings" pitchFamily="2" charset="2"/>
              </a:rPr>
              <a:t>  </a:t>
            </a:r>
            <a:r>
              <a:rPr lang="en-US" sz="2900" dirty="0">
                <a:solidFill>
                  <a:srgbClr val="FFFFFF"/>
                </a:solidFill>
                <a:effectLst>
                  <a:outerShdw blurRad="50800" dist="38100" dir="2700000" algn="tl" rotWithShape="0">
                    <a:schemeClr val="tx1">
                      <a:alpha val="43000"/>
                    </a:schemeClr>
                  </a:outerShdw>
                </a:effectLst>
                <a:sym typeface="Wingdings" pitchFamily="2" charset="2"/>
              </a:rPr>
              <a:t>Must remember the standard &amp; return to it</a:t>
            </a:r>
            <a:endParaRPr lang="en-US" sz="2900" dirty="0">
              <a:solidFill>
                <a:srgbClr val="FFFFFF"/>
              </a:solidFill>
              <a:effectLst>
                <a:outerShdw blurRad="50800" dist="38100" dir="2700000" algn="tl" rotWithShape="0">
                  <a:schemeClr val="tx1">
                    <a:alpha val="43000"/>
                  </a:schemeClr>
                </a:outerShdw>
              </a:effectLst>
            </a:endParaRPr>
          </a:p>
          <a:p>
            <a:pPr>
              <a:spcBef>
                <a:spcPts val="0"/>
              </a:spcBef>
              <a:spcAft>
                <a:spcPts val="600"/>
              </a:spcAft>
              <a:buClr>
                <a:srgbClr val="FFFF00"/>
              </a:buClr>
            </a:pPr>
            <a:r>
              <a:rPr lang="en-US" dirty="0">
                <a:solidFill>
                  <a:schemeClr val="bg1"/>
                </a:solidFill>
                <a:effectLst>
                  <a:outerShdw blurRad="50800" dist="38100" dir="2700000" algn="tl" rotWithShape="0">
                    <a:schemeClr val="tx1">
                      <a:alpha val="43000"/>
                    </a:schemeClr>
                  </a:outerShdw>
                </a:effectLst>
              </a:rPr>
              <a:t>Requires Spiritual Leaders Supported by God’s People</a:t>
            </a:r>
          </a:p>
          <a:p>
            <a:pPr lvl="1">
              <a:spcBef>
                <a:spcPts val="0"/>
              </a:spcBef>
              <a:spcAft>
                <a:spcPts val="600"/>
              </a:spcAft>
              <a:buClr>
                <a:schemeClr val="bg1"/>
              </a:buClr>
            </a:pPr>
            <a:r>
              <a:rPr lang="en-US" sz="2900" b="1" dirty="0">
                <a:solidFill>
                  <a:srgbClr val="FFFF66"/>
                </a:solidFill>
                <a:effectLst>
                  <a:outerShdw blurRad="50800" dist="38100" dir="2700000" algn="tl" rotWithShape="0">
                    <a:schemeClr val="tx1">
                      <a:alpha val="43000"/>
                    </a:schemeClr>
                  </a:outerShdw>
                </a:effectLst>
              </a:rPr>
              <a:t>1 Cor. 5:1-5</a:t>
            </a:r>
            <a:r>
              <a:rPr lang="en-US" sz="2900" dirty="0">
                <a:solidFill>
                  <a:srgbClr val="FFFF66"/>
                </a:solidFill>
                <a:effectLst>
                  <a:outerShdw blurRad="50800" dist="38100" dir="2700000" algn="tl" rotWithShape="0">
                    <a:schemeClr val="tx1">
                      <a:alpha val="43000"/>
                    </a:schemeClr>
                  </a:outerShdw>
                </a:effectLst>
              </a:rPr>
              <a:t>  </a:t>
            </a:r>
            <a:r>
              <a:rPr lang="en-US" sz="2900" dirty="0">
                <a:solidFill>
                  <a:srgbClr val="FFFFFF"/>
                </a:solidFill>
                <a:effectLst>
                  <a:outerShdw blurRad="50800" dist="38100" dir="2700000" algn="tl" rotWithShape="0">
                    <a:schemeClr val="tx1">
                      <a:alpha val="43000"/>
                    </a:schemeClr>
                  </a:outerShdw>
                </a:effectLst>
              </a:rPr>
              <a:t>Needed to put away popular fornicator</a:t>
            </a:r>
          </a:p>
          <a:p>
            <a:pPr lvl="1">
              <a:spcBef>
                <a:spcPts val="0"/>
              </a:spcBef>
              <a:spcAft>
                <a:spcPts val="600"/>
              </a:spcAft>
              <a:buClr>
                <a:schemeClr val="bg1"/>
              </a:buClr>
            </a:pPr>
            <a:r>
              <a:rPr lang="en-US" sz="2900" b="1" dirty="0">
                <a:solidFill>
                  <a:srgbClr val="FFFF66"/>
                </a:solidFill>
                <a:effectLst>
                  <a:outerShdw blurRad="50800" dist="38100" dir="2700000" algn="tl" rotWithShape="0">
                    <a:schemeClr val="tx1">
                      <a:alpha val="43000"/>
                    </a:schemeClr>
                  </a:outerShdw>
                </a:effectLst>
              </a:rPr>
              <a:t>Acts 20:25-32</a:t>
            </a:r>
            <a:r>
              <a:rPr lang="en-US" sz="2900" dirty="0">
                <a:solidFill>
                  <a:srgbClr val="FFFF00"/>
                </a:solidFill>
                <a:effectLst>
                  <a:outerShdw blurRad="50800" dist="38100" dir="2700000" algn="tl" rotWithShape="0">
                    <a:schemeClr val="tx1">
                      <a:alpha val="43000"/>
                    </a:schemeClr>
                  </a:outerShdw>
                </a:effectLst>
              </a:rPr>
              <a:t>  </a:t>
            </a:r>
            <a:r>
              <a:rPr lang="en-US" sz="2900" dirty="0">
                <a:solidFill>
                  <a:schemeClr val="bg1"/>
                </a:solidFill>
                <a:effectLst>
                  <a:outerShdw blurRad="50800" dist="38100" dir="2700000" algn="tl" rotWithShape="0">
                    <a:schemeClr val="tx1">
                      <a:alpha val="43000"/>
                    </a:schemeClr>
                  </a:outerShdw>
                </a:effectLst>
              </a:rPr>
              <a:t>Elders must protect the flock from wolves</a:t>
            </a:r>
          </a:p>
          <a:p>
            <a:pPr lvl="1">
              <a:spcBef>
                <a:spcPts val="0"/>
              </a:spcBef>
              <a:spcAft>
                <a:spcPts val="600"/>
              </a:spcAft>
              <a:buClr>
                <a:schemeClr val="bg1"/>
              </a:buClr>
            </a:pPr>
            <a:r>
              <a:rPr lang="en-US" sz="2900" b="1" dirty="0">
                <a:solidFill>
                  <a:srgbClr val="FFFF66"/>
                </a:solidFill>
                <a:effectLst>
                  <a:outerShdw blurRad="50800" dist="38100" dir="2700000" algn="tl" rotWithShape="0">
                    <a:schemeClr val="tx1">
                      <a:alpha val="43000"/>
                    </a:schemeClr>
                  </a:outerShdw>
                </a:effectLst>
              </a:rPr>
              <a:t>Titus 1:9</a:t>
            </a:r>
            <a:r>
              <a:rPr lang="en-US" sz="2900" dirty="0">
                <a:solidFill>
                  <a:srgbClr val="FFFF00"/>
                </a:solidFill>
                <a:effectLst>
                  <a:outerShdw blurRad="50800" dist="38100" dir="2700000" algn="tl" rotWithShape="0">
                    <a:schemeClr val="tx1">
                      <a:alpha val="43000"/>
                    </a:schemeClr>
                  </a:outerShdw>
                </a:effectLst>
              </a:rPr>
              <a:t>  </a:t>
            </a:r>
            <a:r>
              <a:rPr lang="en-US" sz="2900" dirty="0">
                <a:solidFill>
                  <a:srgbClr val="FFFFFF"/>
                </a:solidFill>
                <a:effectLst>
                  <a:outerShdw blurRad="50800" dist="38100" dir="2700000" algn="tl" rotWithShape="0">
                    <a:schemeClr val="tx1">
                      <a:alpha val="43000"/>
                    </a:schemeClr>
                  </a:outerShdw>
                </a:effectLst>
              </a:rPr>
              <a:t>Elders must hold to word &amp; convict the erring</a:t>
            </a:r>
          </a:p>
          <a:p>
            <a:pPr lvl="1">
              <a:spcBef>
                <a:spcPts val="0"/>
              </a:spcBef>
              <a:spcAft>
                <a:spcPts val="600"/>
              </a:spcAft>
              <a:buClr>
                <a:schemeClr val="bg1"/>
              </a:buClr>
            </a:pPr>
            <a:r>
              <a:rPr lang="en-US" sz="2900" b="1" dirty="0">
                <a:solidFill>
                  <a:srgbClr val="FFFF66"/>
                </a:solidFill>
                <a:effectLst>
                  <a:outerShdw blurRad="50800" dist="38100" dir="2700000" algn="tl" rotWithShape="0">
                    <a:schemeClr val="tx1">
                      <a:alpha val="43000"/>
                    </a:schemeClr>
                  </a:outerShdw>
                </a:effectLst>
              </a:rPr>
              <a:t>Hebrews 13:7,</a:t>
            </a:r>
            <a:r>
              <a:rPr lang="en-US" sz="2200" b="1" dirty="0">
                <a:solidFill>
                  <a:srgbClr val="FFFF66"/>
                </a:solidFill>
                <a:effectLst>
                  <a:outerShdw blurRad="50800" dist="38100" dir="2700000" algn="tl" rotWithShape="0">
                    <a:schemeClr val="tx1">
                      <a:alpha val="43000"/>
                    </a:schemeClr>
                  </a:outerShdw>
                </a:effectLst>
              </a:rPr>
              <a:t> </a:t>
            </a:r>
            <a:r>
              <a:rPr lang="en-US" sz="2900" b="1" dirty="0">
                <a:solidFill>
                  <a:srgbClr val="FFFF66"/>
                </a:solidFill>
                <a:effectLst>
                  <a:outerShdw blurRad="50800" dist="38100" dir="2700000" algn="tl" rotWithShape="0">
                    <a:schemeClr val="tx1">
                      <a:alpha val="43000"/>
                    </a:schemeClr>
                  </a:outerShdw>
                </a:effectLst>
              </a:rPr>
              <a:t>17</a:t>
            </a:r>
            <a:r>
              <a:rPr lang="en-US" sz="2900" dirty="0">
                <a:solidFill>
                  <a:srgbClr val="FFFF00"/>
                </a:solidFill>
                <a:effectLst>
                  <a:outerShdw blurRad="50800" dist="38100" dir="2700000" algn="tl" rotWithShape="0">
                    <a:schemeClr val="tx1">
                      <a:alpha val="43000"/>
                    </a:schemeClr>
                  </a:outerShdw>
                </a:effectLst>
              </a:rPr>
              <a:t>  </a:t>
            </a:r>
            <a:r>
              <a:rPr lang="en-US" sz="2900" dirty="0">
                <a:solidFill>
                  <a:srgbClr val="FFFFFF"/>
                </a:solidFill>
                <a:effectLst>
                  <a:outerShdw blurRad="50800" dist="38100" dir="2700000" algn="tl" rotWithShape="0">
                    <a:schemeClr val="tx1">
                      <a:alpha val="43000"/>
                    </a:schemeClr>
                  </a:outerShdw>
                </a:effectLst>
              </a:rPr>
              <a:t>All must esteem &amp; submit to such rule</a:t>
            </a:r>
          </a:p>
          <a:p>
            <a:pPr>
              <a:spcBef>
                <a:spcPts val="0"/>
              </a:spcBef>
              <a:spcAft>
                <a:spcPts val="600"/>
              </a:spcAft>
              <a:buClr>
                <a:srgbClr val="FFFF00"/>
              </a:buClr>
            </a:pPr>
            <a:r>
              <a:rPr lang="en-US" dirty="0">
                <a:solidFill>
                  <a:schemeClr val="bg1"/>
                </a:solidFill>
                <a:effectLst>
                  <a:outerShdw blurRad="50800" dist="38100" dir="2700000" algn="tl" rotWithShape="0">
                    <a:schemeClr val="tx1">
                      <a:alpha val="43000"/>
                    </a:schemeClr>
                  </a:outerShdw>
                </a:effectLst>
              </a:rPr>
              <a:t>Demands Courage to Do What Is Right Despite Cost</a:t>
            </a:r>
            <a:endParaRPr lang="en-US" sz="2900" dirty="0">
              <a:solidFill>
                <a:srgbClr val="FFFF66"/>
              </a:solidFill>
              <a:effectLst>
                <a:outerShdw blurRad="50800" dist="38100" dir="2700000" algn="tl" rotWithShape="0">
                  <a:schemeClr val="tx1">
                    <a:alpha val="43000"/>
                  </a:schemeClr>
                </a:outerShdw>
              </a:effectLst>
            </a:endParaRPr>
          </a:p>
          <a:p>
            <a:pPr lvl="1">
              <a:spcBef>
                <a:spcPts val="0"/>
              </a:spcBef>
              <a:spcAft>
                <a:spcPts val="600"/>
              </a:spcAft>
              <a:buClr>
                <a:schemeClr val="bg1"/>
              </a:buClr>
            </a:pPr>
            <a:r>
              <a:rPr lang="en-US" sz="2900" b="1" dirty="0">
                <a:solidFill>
                  <a:srgbClr val="FFFF66"/>
                </a:solidFill>
                <a:effectLst>
                  <a:outerShdw blurRad="50800" dist="38100" dir="2700000" algn="tl" rotWithShape="0">
                    <a:schemeClr val="tx1">
                      <a:alpha val="43000"/>
                    </a:schemeClr>
                  </a:outerShdw>
                </a:effectLst>
              </a:rPr>
              <a:t>Deut. 31:1-8 </a:t>
            </a:r>
            <a:r>
              <a:rPr lang="en-US" sz="2900" dirty="0">
                <a:solidFill>
                  <a:srgbClr val="FFFFFF"/>
                </a:solidFill>
                <a:effectLst>
                  <a:outerShdw blurRad="50800" dist="38100" dir="2700000" algn="tl" rotWithShape="0">
                    <a:schemeClr val="tx1">
                      <a:alpha val="43000"/>
                    </a:schemeClr>
                  </a:outerShdw>
                </a:effectLst>
                <a:sym typeface="Wingdings" pitchFamily="2" charset="2"/>
              </a:rPr>
              <a:t> </a:t>
            </a:r>
            <a:r>
              <a:rPr lang="en-US" sz="2900" b="1" dirty="0">
                <a:solidFill>
                  <a:srgbClr val="FFFF66"/>
                </a:solidFill>
                <a:effectLst>
                  <a:outerShdw blurRad="50800" dist="38100" dir="2700000" algn="tl" rotWithShape="0">
                    <a:schemeClr val="tx1">
                      <a:alpha val="43000"/>
                    </a:schemeClr>
                  </a:outerShdw>
                </a:effectLst>
                <a:sym typeface="Wingdings" pitchFamily="2" charset="2"/>
              </a:rPr>
              <a:t>Joshua 1:5-9</a:t>
            </a:r>
            <a:r>
              <a:rPr lang="en-US" sz="2900" dirty="0">
                <a:solidFill>
                  <a:srgbClr val="FFFF00"/>
                </a:solidFill>
                <a:effectLst>
                  <a:outerShdw blurRad="50800" dist="38100" dir="2700000" algn="tl" rotWithShape="0">
                    <a:schemeClr val="tx1">
                      <a:alpha val="43000"/>
                    </a:schemeClr>
                  </a:outerShdw>
                </a:effectLst>
                <a:sym typeface="Wingdings" pitchFamily="2" charset="2"/>
              </a:rPr>
              <a:t> </a:t>
            </a:r>
            <a:r>
              <a:rPr lang="en-US" sz="2900" dirty="0">
                <a:solidFill>
                  <a:schemeClr val="bg1"/>
                </a:solidFill>
                <a:effectLst>
                  <a:outerShdw blurRad="50800" dist="38100" dir="2700000" algn="tl" rotWithShape="0">
                    <a:schemeClr val="tx1">
                      <a:alpha val="43000"/>
                    </a:schemeClr>
                  </a:outerShdw>
                </a:effectLst>
                <a:sym typeface="Wingdings" pitchFamily="2" charset="2"/>
              </a:rPr>
              <a:t></a:t>
            </a:r>
            <a:r>
              <a:rPr lang="en-US" sz="2900" dirty="0">
                <a:solidFill>
                  <a:srgbClr val="FFFF00"/>
                </a:solidFill>
                <a:effectLst>
                  <a:outerShdw blurRad="50800" dist="38100" dir="2700000" algn="tl" rotWithShape="0">
                    <a:schemeClr val="tx1">
                      <a:alpha val="43000"/>
                    </a:schemeClr>
                  </a:outerShdw>
                </a:effectLst>
                <a:sym typeface="Wingdings" pitchFamily="2" charset="2"/>
              </a:rPr>
              <a:t> </a:t>
            </a:r>
            <a:r>
              <a:rPr lang="en-US" sz="2900" b="1" dirty="0">
                <a:solidFill>
                  <a:srgbClr val="FFFF66"/>
                </a:solidFill>
                <a:effectLst>
                  <a:outerShdw blurRad="50800" dist="38100" dir="2700000" algn="tl" rotWithShape="0">
                    <a:schemeClr val="tx1">
                      <a:alpha val="43000"/>
                    </a:schemeClr>
                  </a:outerShdw>
                </a:effectLst>
                <a:sym typeface="Wingdings" pitchFamily="2" charset="2"/>
              </a:rPr>
              <a:t>Joshua 24:14-18</a:t>
            </a:r>
          </a:p>
          <a:p>
            <a:pPr lvl="1">
              <a:spcBef>
                <a:spcPts val="0"/>
              </a:spcBef>
              <a:spcAft>
                <a:spcPts val="600"/>
              </a:spcAft>
              <a:buClr>
                <a:schemeClr val="bg1"/>
              </a:buClr>
            </a:pPr>
            <a:r>
              <a:rPr lang="en-US" sz="2900" b="1" dirty="0">
                <a:solidFill>
                  <a:srgbClr val="FFFF66"/>
                </a:solidFill>
                <a:effectLst>
                  <a:outerShdw blurRad="50800" dist="38100" dir="2700000" algn="tl" rotWithShape="0">
                    <a:schemeClr val="tx1">
                      <a:alpha val="43000"/>
                    </a:schemeClr>
                  </a:outerShdw>
                </a:effectLst>
                <a:sym typeface="Wingdings" pitchFamily="2" charset="2"/>
              </a:rPr>
              <a:t>Hebrews 12:1-4 </a:t>
            </a:r>
            <a:r>
              <a:rPr lang="en-US" sz="2900" dirty="0">
                <a:solidFill>
                  <a:schemeClr val="bg1"/>
                </a:solidFill>
                <a:effectLst>
                  <a:outerShdw blurRad="50800" dist="38100" dir="2700000" algn="tl" rotWithShape="0">
                    <a:schemeClr val="tx1">
                      <a:alpha val="43000"/>
                    </a:schemeClr>
                  </a:outerShdw>
                </a:effectLst>
                <a:sym typeface="Wingdings" pitchFamily="2" charset="2"/>
              </a:rPr>
              <a:t></a:t>
            </a:r>
            <a:r>
              <a:rPr lang="en-US" sz="2900" dirty="0">
                <a:solidFill>
                  <a:srgbClr val="FFFF00"/>
                </a:solidFill>
                <a:effectLst>
                  <a:outerShdw blurRad="50800" dist="38100" dir="2700000" algn="tl" rotWithShape="0">
                    <a:schemeClr val="tx1">
                      <a:alpha val="43000"/>
                    </a:schemeClr>
                  </a:outerShdw>
                </a:effectLst>
                <a:sym typeface="Wingdings" pitchFamily="2" charset="2"/>
              </a:rPr>
              <a:t> </a:t>
            </a:r>
            <a:r>
              <a:rPr lang="en-US" sz="2900" b="1" dirty="0">
                <a:solidFill>
                  <a:srgbClr val="FFFF66"/>
                </a:solidFill>
                <a:effectLst>
                  <a:outerShdw blurRad="50800" dist="38100" dir="2700000" algn="tl" rotWithShape="0">
                    <a:schemeClr val="tx1">
                      <a:alpha val="43000"/>
                    </a:schemeClr>
                  </a:outerShdw>
                </a:effectLst>
                <a:sym typeface="Wingdings" pitchFamily="2" charset="2"/>
              </a:rPr>
              <a:t>Heb. 13:6</a:t>
            </a:r>
            <a:r>
              <a:rPr lang="en-US" sz="1500" dirty="0">
                <a:solidFill>
                  <a:schemeClr val="bg1"/>
                </a:solidFill>
                <a:effectLst>
                  <a:outerShdw blurRad="50800" dist="38100" dir="2700000" algn="tl" rotWithShape="0">
                    <a:schemeClr val="tx1">
                      <a:alpha val="43000"/>
                    </a:schemeClr>
                  </a:outerShdw>
                </a:effectLst>
                <a:sym typeface="Wingdings" pitchFamily="2" charset="2"/>
              </a:rPr>
              <a:t>  </a:t>
            </a:r>
            <a:r>
              <a:rPr lang="en-US" sz="2900" dirty="0">
                <a:solidFill>
                  <a:schemeClr val="bg1"/>
                </a:solidFill>
                <a:effectLst>
                  <a:outerShdw blurRad="50800" dist="38100" dir="2700000" algn="tl" rotWithShape="0">
                    <a:schemeClr val="tx1">
                      <a:alpha val="43000"/>
                    </a:schemeClr>
                  </a:outerShdw>
                </a:effectLst>
                <a:sym typeface="Wingdings" pitchFamily="2" charset="2"/>
              </a:rPr>
              <a:t>“with good courage we say”</a:t>
            </a:r>
            <a:endParaRPr lang="en-US" sz="2900" dirty="0">
              <a:solidFill>
                <a:schemeClr val="bg1"/>
              </a:solidFill>
              <a:effectLst>
                <a:outerShdw blurRad="50800" dist="38100" dir="2700000" algn="tl" rotWithShape="0">
                  <a:schemeClr val="tx1">
                    <a:alpha val="43000"/>
                  </a:schemeClr>
                </a:outerShdw>
              </a:effectLst>
            </a:endParaRPr>
          </a:p>
          <a:p>
            <a:pPr>
              <a:spcBef>
                <a:spcPts val="0"/>
              </a:spcBef>
              <a:spcAft>
                <a:spcPts val="600"/>
              </a:spcAft>
              <a:buClr>
                <a:srgbClr val="FFFF00"/>
              </a:buClr>
            </a:pPr>
            <a:r>
              <a:rPr lang="en-US" dirty="0">
                <a:solidFill>
                  <a:schemeClr val="bg1"/>
                </a:solidFill>
                <a:effectLst>
                  <a:outerShdw blurRad="50800" dist="38100" dir="2700000" algn="tl" rotWithShape="0">
                    <a:schemeClr val="tx1">
                      <a:alpha val="43000"/>
                    </a:schemeClr>
                  </a:outerShdw>
                </a:effectLst>
              </a:rPr>
              <a:t>Turning to Lord Involves All Heart, Soul &amp; Might…</a:t>
            </a:r>
          </a:p>
        </p:txBody>
      </p:sp>
    </p:spTree>
    <p:extLst>
      <p:ext uri="{BB962C8B-B14F-4D97-AF65-F5344CB8AC3E}">
        <p14:creationId xmlns:p14="http://schemas.microsoft.com/office/powerpoint/2010/main" val="207546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p:cTn id="5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p:cTn id="61"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4">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p:cTn id="67"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p:cTn id="73"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4">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p:cTn id="79"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80" dur="500" fill="hold"/>
                                        <p:tgtEl>
                                          <p:spTgt spid="4">
                                            <p:txEl>
                                              <p:pRg st="12" end="1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3946</TotalTime>
  <Words>418</Words>
  <Application>Microsoft Office PowerPoint</Application>
  <PresentationFormat>On-screen Show (4:3)</PresentationFormat>
  <Paragraphs>48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Josiah: Turned to the Lord with all his heart, soul &amp; might</vt:lpstr>
      <vt:lpstr>2 Kings 23:21-25</vt:lpstr>
      <vt:lpstr>2 Kings 23:21-25</vt:lpstr>
      <vt:lpstr>Why Was Josiah So Commended by God?</vt:lpstr>
      <vt:lpstr>Background: Understanding Problem</vt:lpstr>
      <vt:lpstr>Background: Correcting the Problem</vt:lpstr>
      <vt:lpstr>Path of Restoration &amp; Commendation…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84th Street Church Of Christ</cp:lastModifiedBy>
  <cp:revision>28</cp:revision>
  <dcterms:created xsi:type="dcterms:W3CDTF">2017-02-11T14:18:26Z</dcterms:created>
  <dcterms:modified xsi:type="dcterms:W3CDTF">2019-06-23T13:38:58Z</dcterms:modified>
</cp:coreProperties>
</file>