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60" r:id="rId4"/>
    <p:sldId id="257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4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6" autoAdjust="0"/>
    <p:restoredTop sz="99480" autoAdjust="0"/>
  </p:normalViewPr>
  <p:slideViewPr>
    <p:cSldViewPr snapToGrid="0" snapToObjects="1">
      <p:cViewPr varScale="1">
        <p:scale>
          <a:sx n="114" d="100"/>
          <a:sy n="114" d="100"/>
        </p:scale>
        <p:origin x="152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28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87CDC-7808-0249-A548-9EBD191DE8DF}" type="datetimeFigureOut">
              <a:rPr lang="en-US" smtClean="0"/>
              <a:t>5/26/2019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E6EB6-7F1F-6449-B0A9-F2D7C96C55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838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87CDC-7808-0249-A548-9EBD191DE8DF}" type="datetimeFigureOut">
              <a:rPr lang="en-US" smtClean="0"/>
              <a:t>5/26/2019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E6EB6-7F1F-6449-B0A9-F2D7C96C55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659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87CDC-7808-0249-A548-9EBD191DE8DF}" type="datetimeFigureOut">
              <a:rPr lang="en-US" smtClean="0"/>
              <a:t>5/26/2019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E6EB6-7F1F-6449-B0A9-F2D7C96C55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688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87CDC-7808-0249-A548-9EBD191DE8DF}" type="datetimeFigureOut">
              <a:rPr lang="en-US" smtClean="0"/>
              <a:t>5/26/2019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E6EB6-7F1F-6449-B0A9-F2D7C96C55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510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87CDC-7808-0249-A548-9EBD191DE8DF}" type="datetimeFigureOut">
              <a:rPr lang="en-US" smtClean="0"/>
              <a:t>5/26/2019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E6EB6-7F1F-6449-B0A9-F2D7C96C55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232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87CDC-7808-0249-A548-9EBD191DE8DF}" type="datetimeFigureOut">
              <a:rPr lang="en-US" smtClean="0"/>
              <a:t>5/26/2019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E6EB6-7F1F-6449-B0A9-F2D7C96C55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212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87CDC-7808-0249-A548-9EBD191DE8DF}" type="datetimeFigureOut">
              <a:rPr lang="en-US" smtClean="0"/>
              <a:t>5/26/2019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E6EB6-7F1F-6449-B0A9-F2D7C96C55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333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87CDC-7808-0249-A548-9EBD191DE8DF}" type="datetimeFigureOut">
              <a:rPr lang="en-US" smtClean="0"/>
              <a:t>5/26/2019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E6EB6-7F1F-6449-B0A9-F2D7C96C55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637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87CDC-7808-0249-A548-9EBD191DE8DF}" type="datetimeFigureOut">
              <a:rPr lang="en-US" smtClean="0"/>
              <a:t>5/26/2019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E6EB6-7F1F-6449-B0A9-F2D7C96C55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631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87CDC-7808-0249-A548-9EBD191DE8DF}" type="datetimeFigureOut">
              <a:rPr lang="en-US" smtClean="0"/>
              <a:t>5/26/2019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E6EB6-7F1F-6449-B0A9-F2D7C96C55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103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87CDC-7808-0249-A548-9EBD191DE8DF}" type="datetimeFigureOut">
              <a:rPr lang="en-US" smtClean="0"/>
              <a:t>5/26/2019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E6EB6-7F1F-6449-B0A9-F2D7C96C55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830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lumMod val="90000"/>
              </a:schemeClr>
            </a:gs>
            <a:gs pos="100000">
              <a:schemeClr val="bg2">
                <a:lumMod val="50000"/>
              </a:schemeClr>
            </a:gs>
            <a:gs pos="50000">
              <a:schemeClr val="bg2">
                <a:lumMod val="75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887CDC-7808-0249-A548-9EBD191DE8DF}" type="datetimeFigureOut">
              <a:rPr lang="en-US" smtClean="0"/>
              <a:t>5/26/2019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9E6EB6-7F1F-6449-B0A9-F2D7C96C55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700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324149"/>
            <a:ext cx="9144000" cy="2663171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8400" b="1" dirty="0">
                <a:latin typeface="Times New Roman"/>
                <a:cs typeface="Times New Roman"/>
              </a:rPr>
              <a:t>Nature of Spiritual Leadership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830520"/>
            <a:ext cx="6400800" cy="1005931"/>
          </a:xfrm>
        </p:spPr>
        <p:txBody>
          <a:bodyPr>
            <a:normAutofit/>
          </a:bodyPr>
          <a:lstStyle/>
          <a:p>
            <a:r>
              <a:rPr lang="en-US" sz="5400" b="1" i="1" dirty="0">
                <a:solidFill>
                  <a:srgbClr val="800000"/>
                </a:solidFill>
                <a:latin typeface="Times New Roman"/>
                <a:cs typeface="Times New Roman"/>
              </a:rPr>
              <a:t>1</a:t>
            </a:r>
            <a:r>
              <a:rPr lang="en-US" sz="5400" b="1" i="1" baseline="30000" dirty="0">
                <a:solidFill>
                  <a:srgbClr val="800000"/>
                </a:solidFill>
                <a:latin typeface="Times New Roman"/>
                <a:cs typeface="Times New Roman"/>
              </a:rPr>
              <a:t>st</a:t>
            </a:r>
            <a:r>
              <a:rPr lang="en-US" sz="5400" b="1" i="1" dirty="0">
                <a:solidFill>
                  <a:srgbClr val="800000"/>
                </a:solidFill>
                <a:latin typeface="Times New Roman"/>
                <a:cs typeface="Times New Roman"/>
              </a:rPr>
              <a:t> Peter 5:1-4</a:t>
            </a:r>
          </a:p>
        </p:txBody>
      </p:sp>
      <p:pic>
        <p:nvPicPr>
          <p:cNvPr id="5" name="Picture 4" descr="Leadership01a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98420"/>
            <a:ext cx="9144000" cy="3474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90178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17838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rgbClr val="800000"/>
                </a:solidFill>
                <a:latin typeface="Times New Roman"/>
                <a:cs typeface="Times New Roman"/>
              </a:rPr>
              <a:t>1 Peter 5:1-4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25419" y="1270070"/>
            <a:ext cx="8924513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baseline="30000" dirty="0">
                <a:latin typeface="Times New Roman"/>
                <a:cs typeface="Times New Roman"/>
              </a:rPr>
              <a:t>1 </a:t>
            </a:r>
            <a:r>
              <a:rPr lang="en-US" sz="3200" dirty="0">
                <a:latin typeface="Times New Roman"/>
                <a:cs typeface="Times New Roman"/>
              </a:rPr>
              <a:t>Therefore, I exhort the elders among you, as your fellow elder and witness of the sufferings of Christ, and a partaker also of the glory that is to be revealed, </a:t>
            </a:r>
            <a:r>
              <a:rPr lang="en-US" sz="3200" b="1" baseline="30000" dirty="0">
                <a:latin typeface="Times New Roman"/>
                <a:cs typeface="Times New Roman"/>
              </a:rPr>
              <a:t>2 </a:t>
            </a:r>
            <a:r>
              <a:rPr lang="en-US" sz="3200" dirty="0">
                <a:latin typeface="Times New Roman"/>
                <a:cs typeface="Times New Roman"/>
              </a:rPr>
              <a:t>shepherd the flock of God among you, exercising oversight not under compulsion, but voluntarily, according to the will of God; and not for sordid gain, but with eagerness; </a:t>
            </a:r>
            <a:r>
              <a:rPr lang="en-US" sz="3200" b="1" baseline="30000" dirty="0">
                <a:latin typeface="Times New Roman"/>
                <a:cs typeface="Times New Roman"/>
              </a:rPr>
              <a:t>3 </a:t>
            </a:r>
            <a:r>
              <a:rPr lang="en-US" sz="3200" dirty="0">
                <a:latin typeface="Times New Roman"/>
                <a:cs typeface="Times New Roman"/>
              </a:rPr>
              <a:t>nor yet as lording it over those allotted to your charge, but proving to be examples to the flock.</a:t>
            </a:r>
            <a:r>
              <a:rPr lang="en-US" sz="3200" b="1" baseline="30000" dirty="0">
                <a:latin typeface="Times New Roman"/>
                <a:cs typeface="Times New Roman"/>
              </a:rPr>
              <a:t>4 </a:t>
            </a:r>
            <a:r>
              <a:rPr lang="en-US" sz="3200" dirty="0">
                <a:latin typeface="Times New Roman"/>
                <a:cs typeface="Times New Roman"/>
              </a:rPr>
              <a:t>And when the Chief Shepherd appears, you will receive the unfading crown of glory.</a:t>
            </a:r>
          </a:p>
          <a:p>
            <a:pPr algn="ctr"/>
            <a:r>
              <a:rPr lang="en-US" sz="3200" dirty="0">
                <a:latin typeface="Times New Roman"/>
                <a:cs typeface="Times New Roman"/>
              </a:rPr>
              <a:t>--- NASB ---</a:t>
            </a:r>
          </a:p>
        </p:txBody>
      </p:sp>
    </p:spTree>
    <p:extLst>
      <p:ext uri="{BB962C8B-B14F-4D97-AF65-F5344CB8AC3E}">
        <p14:creationId xmlns:p14="http://schemas.microsoft.com/office/powerpoint/2010/main" val="36908972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17838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rgbClr val="800000"/>
                </a:solidFill>
                <a:latin typeface="Times New Roman"/>
                <a:cs typeface="Times New Roman"/>
              </a:rPr>
              <a:t>1 Peter 5:1-4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25419" y="1270070"/>
            <a:ext cx="8924513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baseline="30000" dirty="0">
                <a:latin typeface="Times New Roman"/>
                <a:cs typeface="Times New Roman"/>
              </a:rPr>
              <a:t>1 </a:t>
            </a:r>
            <a:r>
              <a:rPr lang="en-US" sz="3200" dirty="0">
                <a:latin typeface="Times New Roman"/>
                <a:cs typeface="Times New Roman"/>
              </a:rPr>
              <a:t>Therefore, I exhort the elders among you, as your fellow elder and witness of the sufferings of Christ, and a partaker also of the glory that is to be revealed, </a:t>
            </a:r>
            <a:r>
              <a:rPr lang="en-US" sz="3200" b="1" baseline="30000" dirty="0">
                <a:latin typeface="Times New Roman"/>
                <a:cs typeface="Times New Roman"/>
              </a:rPr>
              <a:t>2 </a:t>
            </a:r>
            <a:r>
              <a:rPr lang="en-US" sz="3200" dirty="0">
                <a:latin typeface="Times New Roman"/>
                <a:cs typeface="Times New Roman"/>
              </a:rPr>
              <a:t>shepherd the flock of God among you, exercising oversight not under compulsion, but voluntarily, </a:t>
            </a:r>
            <a:r>
              <a:rPr lang="en-US" sz="3200" u="sng" dirty="0">
                <a:latin typeface="Times New Roman"/>
                <a:cs typeface="Times New Roman"/>
              </a:rPr>
              <a:t>according to the will of God</a:t>
            </a:r>
            <a:r>
              <a:rPr lang="en-US" sz="3200" dirty="0">
                <a:latin typeface="Times New Roman"/>
                <a:cs typeface="Times New Roman"/>
              </a:rPr>
              <a:t>; and not for sordid gain, but with eagerness; </a:t>
            </a:r>
            <a:r>
              <a:rPr lang="en-US" sz="3200" b="1" baseline="30000" dirty="0">
                <a:latin typeface="Times New Roman"/>
                <a:cs typeface="Times New Roman"/>
              </a:rPr>
              <a:t>3 </a:t>
            </a:r>
            <a:r>
              <a:rPr lang="en-US" sz="3200" dirty="0">
                <a:latin typeface="Times New Roman"/>
                <a:cs typeface="Times New Roman"/>
              </a:rPr>
              <a:t>nor yet as lording it over those allotted to your charge, but proving to be examples to the flock.</a:t>
            </a:r>
            <a:r>
              <a:rPr lang="en-US" sz="3200" b="1" baseline="30000" dirty="0">
                <a:latin typeface="Times New Roman"/>
                <a:cs typeface="Times New Roman"/>
              </a:rPr>
              <a:t>4 </a:t>
            </a:r>
            <a:r>
              <a:rPr lang="en-US" sz="3200" dirty="0">
                <a:latin typeface="Times New Roman"/>
                <a:cs typeface="Times New Roman"/>
              </a:rPr>
              <a:t>And when the Chief Shepherd appears, you will receive the unfading crown of glory.</a:t>
            </a:r>
          </a:p>
          <a:p>
            <a:pPr algn="ctr"/>
            <a:r>
              <a:rPr lang="en-US" sz="3200" dirty="0">
                <a:latin typeface="Times New Roman"/>
                <a:cs typeface="Times New Roman"/>
              </a:rPr>
              <a:t>--- NASB ---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484989" y="515869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62135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078"/>
            <a:ext cx="8229600" cy="791597"/>
          </a:xfrm>
        </p:spPr>
        <p:txBody>
          <a:bodyPr/>
          <a:lstStyle/>
          <a:p>
            <a:r>
              <a:rPr lang="en-US" b="1" dirty="0">
                <a:solidFill>
                  <a:srgbClr val="804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Effective Leadership Demands…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098" y="853157"/>
            <a:ext cx="9002902" cy="6108721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spcAft>
                <a:spcPts val="200"/>
              </a:spcAft>
              <a:buClr>
                <a:srgbClr val="800000"/>
              </a:buClr>
            </a:pPr>
            <a:r>
              <a:rPr lang="en-US" sz="3000" b="1" dirty="0">
                <a:latin typeface="Times New Roman"/>
                <a:cs typeface="Times New Roman"/>
              </a:rPr>
              <a:t>Recalling Christ’s Suffering &amp; Giving Self to Suffer</a:t>
            </a:r>
          </a:p>
          <a:p>
            <a:pPr lvl="1">
              <a:spcBef>
                <a:spcPts val="0"/>
              </a:spcBef>
              <a:spcAft>
                <a:spcPts val="200"/>
              </a:spcAft>
              <a:buClr>
                <a:schemeClr val="tx1"/>
              </a:buClr>
            </a:pPr>
            <a:r>
              <a:rPr lang="en-US" sz="2600" b="1" dirty="0">
                <a:solidFill>
                  <a:srgbClr val="800000"/>
                </a:solidFill>
                <a:latin typeface="Times New Roman"/>
                <a:cs typeface="Times New Roman"/>
              </a:rPr>
              <a:t>Isa. 53:3-7</a:t>
            </a:r>
            <a:r>
              <a:rPr lang="en-US" sz="2600" dirty="0">
                <a:latin typeface="Times New Roman"/>
                <a:cs typeface="Times New Roman"/>
              </a:rPr>
              <a:t>  Suffering was essential part of Christ’s work</a:t>
            </a:r>
          </a:p>
          <a:p>
            <a:pPr lvl="1">
              <a:spcBef>
                <a:spcPts val="0"/>
              </a:spcBef>
              <a:spcAft>
                <a:spcPts val="200"/>
              </a:spcAft>
              <a:buClr>
                <a:schemeClr val="tx1"/>
              </a:buClr>
            </a:pPr>
            <a:r>
              <a:rPr lang="en-US" sz="2600" b="1" dirty="0">
                <a:solidFill>
                  <a:srgbClr val="800000"/>
                </a:solidFill>
                <a:latin typeface="Times New Roman"/>
                <a:cs typeface="Times New Roman"/>
              </a:rPr>
              <a:t>Heb. 2:10-11</a:t>
            </a:r>
            <a:r>
              <a:rPr lang="en-US" sz="2600" dirty="0">
                <a:latin typeface="Times New Roman"/>
                <a:cs typeface="Times New Roman"/>
              </a:rPr>
              <a:t>  “Captain” of salvation perfected by suffering</a:t>
            </a:r>
          </a:p>
          <a:p>
            <a:pPr lvl="1">
              <a:spcBef>
                <a:spcPts val="0"/>
              </a:spcBef>
              <a:spcAft>
                <a:spcPts val="200"/>
              </a:spcAft>
              <a:buClr>
                <a:schemeClr val="tx1"/>
              </a:buClr>
            </a:pPr>
            <a:r>
              <a:rPr lang="en-US" sz="2600" b="1" dirty="0">
                <a:solidFill>
                  <a:srgbClr val="800000"/>
                </a:solidFill>
                <a:latin typeface="Times New Roman"/>
                <a:cs typeface="Times New Roman"/>
              </a:rPr>
              <a:t>Heb. 11:24-26</a:t>
            </a:r>
            <a:r>
              <a:rPr lang="en-US" sz="2600" dirty="0">
                <a:latin typeface="Times New Roman"/>
                <a:cs typeface="Times New Roman"/>
              </a:rPr>
              <a:t>  Example of Moses shows need for suffering  </a:t>
            </a:r>
          </a:p>
          <a:p>
            <a:pPr lvl="1">
              <a:spcBef>
                <a:spcPts val="0"/>
              </a:spcBef>
              <a:spcAft>
                <a:spcPts val="200"/>
              </a:spcAft>
              <a:buClr>
                <a:schemeClr val="tx1"/>
              </a:buClr>
            </a:pPr>
            <a:r>
              <a:rPr lang="en-US" sz="2600" b="1" dirty="0">
                <a:solidFill>
                  <a:srgbClr val="800000"/>
                </a:solidFill>
                <a:latin typeface="Times New Roman"/>
                <a:cs typeface="Times New Roman"/>
              </a:rPr>
              <a:t>James 5:10</a:t>
            </a:r>
            <a:r>
              <a:rPr lang="en-US" sz="2600" dirty="0">
                <a:latin typeface="Times New Roman"/>
                <a:cs typeface="Times New Roman"/>
              </a:rPr>
              <a:t>  Prophets also show suffering leads to patience</a:t>
            </a:r>
          </a:p>
          <a:p>
            <a:pPr lvl="1">
              <a:spcBef>
                <a:spcPts val="0"/>
              </a:spcBef>
              <a:spcAft>
                <a:spcPts val="200"/>
              </a:spcAft>
              <a:buClr>
                <a:schemeClr val="tx1"/>
              </a:buClr>
            </a:pPr>
            <a:r>
              <a:rPr lang="en-US" sz="2600" b="1" dirty="0">
                <a:solidFill>
                  <a:srgbClr val="800000"/>
                </a:solidFill>
                <a:latin typeface="Times New Roman"/>
                <a:cs typeface="Times New Roman"/>
              </a:rPr>
              <a:t>1 Pet. 3:18</a:t>
            </a:r>
            <a:r>
              <a:rPr lang="en-US" sz="2600" dirty="0">
                <a:latin typeface="Times New Roman"/>
                <a:cs typeface="Times New Roman"/>
              </a:rPr>
              <a:t>  Christ’s suffering designed to bring us to God</a:t>
            </a:r>
          </a:p>
          <a:p>
            <a:pPr lvl="1">
              <a:spcBef>
                <a:spcPts val="0"/>
              </a:spcBef>
              <a:spcAft>
                <a:spcPts val="200"/>
              </a:spcAft>
              <a:buClr>
                <a:schemeClr val="tx1"/>
              </a:buClr>
            </a:pPr>
            <a:r>
              <a:rPr lang="en-US" sz="2600" dirty="0">
                <a:solidFill>
                  <a:srgbClr val="000090"/>
                </a:solidFill>
                <a:latin typeface="Times New Roman"/>
                <a:cs typeface="Times New Roman"/>
              </a:rPr>
              <a:t>If we are one always coming out on top, not ready to lead</a:t>
            </a:r>
          </a:p>
          <a:p>
            <a:pPr>
              <a:spcBef>
                <a:spcPts val="0"/>
              </a:spcBef>
              <a:spcAft>
                <a:spcPts val="200"/>
              </a:spcAft>
              <a:buClr>
                <a:srgbClr val="800000"/>
              </a:buClr>
            </a:pPr>
            <a:r>
              <a:rPr lang="en-US" sz="3000" b="1" dirty="0">
                <a:latin typeface="Times New Roman"/>
                <a:cs typeface="Times New Roman"/>
              </a:rPr>
              <a:t>Setting God’s Will as Pattern for Duty</a:t>
            </a:r>
          </a:p>
          <a:p>
            <a:pPr lvl="1">
              <a:spcBef>
                <a:spcPts val="0"/>
              </a:spcBef>
              <a:spcAft>
                <a:spcPts val="200"/>
              </a:spcAft>
              <a:buClr>
                <a:schemeClr val="tx1"/>
              </a:buClr>
            </a:pPr>
            <a:r>
              <a:rPr lang="en-US" sz="2600" b="1" dirty="0">
                <a:solidFill>
                  <a:srgbClr val="800000"/>
                </a:solidFill>
                <a:latin typeface="Times New Roman"/>
                <a:cs typeface="Times New Roman"/>
              </a:rPr>
              <a:t>Psa. 40:6-8</a:t>
            </a:r>
            <a:r>
              <a:rPr lang="en-US" sz="2600" dirty="0">
                <a:latin typeface="Times New Roman"/>
                <a:cs typeface="Times New Roman"/>
              </a:rPr>
              <a:t>  Christ exemplified this desire to do God’s will</a:t>
            </a:r>
          </a:p>
          <a:p>
            <a:pPr lvl="1">
              <a:spcBef>
                <a:spcPts val="0"/>
              </a:spcBef>
              <a:spcAft>
                <a:spcPts val="200"/>
              </a:spcAft>
              <a:buClr>
                <a:schemeClr val="tx1"/>
              </a:buClr>
            </a:pPr>
            <a:r>
              <a:rPr lang="en-US" sz="2600" b="1" dirty="0">
                <a:solidFill>
                  <a:srgbClr val="800000"/>
                </a:solidFill>
                <a:latin typeface="Times New Roman"/>
                <a:cs typeface="Times New Roman"/>
              </a:rPr>
              <a:t>Eph. 6:5-9</a:t>
            </a:r>
            <a:r>
              <a:rPr lang="en-US" sz="2600" dirty="0">
                <a:latin typeface="Times New Roman"/>
                <a:cs typeface="Times New Roman"/>
              </a:rPr>
              <a:t>  Master and servants both charged to do same</a:t>
            </a:r>
          </a:p>
          <a:p>
            <a:pPr lvl="1">
              <a:spcBef>
                <a:spcPts val="0"/>
              </a:spcBef>
              <a:spcAft>
                <a:spcPts val="200"/>
              </a:spcAft>
              <a:buClr>
                <a:schemeClr val="tx1"/>
              </a:buClr>
            </a:pPr>
            <a:r>
              <a:rPr lang="en-US" sz="2600" b="1" dirty="0">
                <a:solidFill>
                  <a:srgbClr val="800000"/>
                </a:solidFill>
                <a:latin typeface="Times New Roman"/>
                <a:cs typeface="Times New Roman"/>
              </a:rPr>
              <a:t>Heb. 13:20-21</a:t>
            </a:r>
            <a:r>
              <a:rPr lang="en-US" sz="2600" dirty="0">
                <a:latin typeface="Times New Roman"/>
                <a:cs typeface="Times New Roman"/>
              </a:rPr>
              <a:t>  Summation of our duty is to obey like Christ</a:t>
            </a:r>
            <a:endParaRPr lang="en-US" sz="3000" dirty="0">
              <a:latin typeface="Times New Roman"/>
              <a:cs typeface="Times New Roman"/>
            </a:endParaRPr>
          </a:p>
          <a:p>
            <a:pPr>
              <a:spcBef>
                <a:spcPts val="0"/>
              </a:spcBef>
              <a:spcAft>
                <a:spcPts val="200"/>
              </a:spcAft>
              <a:buClr>
                <a:srgbClr val="800000"/>
              </a:buClr>
            </a:pPr>
            <a:r>
              <a:rPr lang="en-US" sz="3000" b="1" dirty="0">
                <a:latin typeface="Times New Roman"/>
                <a:cs typeface="Times New Roman"/>
              </a:rPr>
              <a:t>Looking to Source of Reward – Lord, Not Carnal</a:t>
            </a:r>
          </a:p>
          <a:p>
            <a:pPr lvl="1">
              <a:spcBef>
                <a:spcPts val="0"/>
              </a:spcBef>
              <a:spcAft>
                <a:spcPts val="200"/>
              </a:spcAft>
              <a:buClr>
                <a:schemeClr val="tx1"/>
              </a:buClr>
            </a:pPr>
            <a:r>
              <a:rPr lang="en-US" sz="2600" b="1" dirty="0">
                <a:solidFill>
                  <a:srgbClr val="800000"/>
                </a:solidFill>
                <a:latin typeface="Times New Roman"/>
                <a:cs typeface="Times New Roman"/>
              </a:rPr>
              <a:t>Phil. 3:18-21</a:t>
            </a:r>
            <a:r>
              <a:rPr lang="en-US" sz="2600" dirty="0">
                <a:latin typeface="Times New Roman"/>
                <a:cs typeface="Times New Roman"/>
              </a:rPr>
              <a:t>  Must remember our citizenship is in heaven</a:t>
            </a:r>
          </a:p>
          <a:p>
            <a:pPr lvl="1">
              <a:spcBef>
                <a:spcPts val="0"/>
              </a:spcBef>
              <a:spcAft>
                <a:spcPts val="200"/>
              </a:spcAft>
              <a:buClr>
                <a:schemeClr val="tx1"/>
              </a:buClr>
            </a:pPr>
            <a:r>
              <a:rPr lang="en-US" sz="2600" b="1" dirty="0">
                <a:solidFill>
                  <a:srgbClr val="800000"/>
                </a:solidFill>
                <a:latin typeface="Times New Roman"/>
                <a:cs typeface="Times New Roman"/>
              </a:rPr>
              <a:t>Col. 3:1-4</a:t>
            </a:r>
            <a:r>
              <a:rPr lang="en-US" sz="2600" dirty="0">
                <a:latin typeface="Times New Roman"/>
                <a:cs typeface="Times New Roman"/>
              </a:rPr>
              <a:t>  If raise with Christ, seek things that are above</a:t>
            </a:r>
          </a:p>
          <a:p>
            <a:pPr lvl="1">
              <a:spcBef>
                <a:spcPts val="0"/>
              </a:spcBef>
              <a:spcAft>
                <a:spcPts val="200"/>
              </a:spcAft>
              <a:buClr>
                <a:schemeClr val="tx1"/>
              </a:buClr>
            </a:pPr>
            <a:r>
              <a:rPr lang="en-US" sz="2600" b="1" dirty="0">
                <a:solidFill>
                  <a:srgbClr val="800000"/>
                </a:solidFill>
                <a:latin typeface="Times New Roman"/>
                <a:cs typeface="Times New Roman"/>
              </a:rPr>
              <a:t>1 Pet. 5:10</a:t>
            </a:r>
            <a:r>
              <a:rPr lang="en-US" sz="2600" dirty="0">
                <a:latin typeface="Times New Roman"/>
                <a:cs typeface="Times New Roman"/>
              </a:rPr>
              <a:t>  Bringing it all together in Christ’s example</a:t>
            </a:r>
            <a:endParaRPr lang="en-US" sz="30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86589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8078"/>
            <a:ext cx="9144000" cy="1143000"/>
          </a:xfrm>
        </p:spPr>
        <p:txBody>
          <a:bodyPr>
            <a:normAutofit/>
          </a:bodyPr>
          <a:lstStyle/>
          <a:p>
            <a:r>
              <a:rPr lang="en-US" sz="5400" b="1" dirty="0">
                <a:solidFill>
                  <a:srgbClr val="804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Application of Principles to…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553" y="1151078"/>
            <a:ext cx="8830447" cy="5706922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1000"/>
              </a:spcAft>
              <a:buClr>
                <a:srgbClr val="800000"/>
              </a:buClr>
            </a:pPr>
            <a:r>
              <a:rPr lang="en-US" sz="4200" b="1" dirty="0">
                <a:latin typeface="Times New Roman"/>
                <a:cs typeface="Times New Roman"/>
              </a:rPr>
              <a:t>Elders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1000"/>
              </a:spcAft>
              <a:buClr>
                <a:srgbClr val="800000"/>
              </a:buClr>
            </a:pPr>
            <a:r>
              <a:rPr lang="en-US" sz="4200" b="1" dirty="0">
                <a:latin typeface="Times New Roman"/>
                <a:cs typeface="Times New Roman"/>
              </a:rPr>
              <a:t>Teachers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1000"/>
              </a:spcAft>
              <a:buClr>
                <a:srgbClr val="800000"/>
              </a:buClr>
            </a:pPr>
            <a:r>
              <a:rPr lang="en-US" sz="4200" b="1" dirty="0">
                <a:latin typeface="Times New Roman"/>
                <a:cs typeface="Times New Roman"/>
              </a:rPr>
              <a:t>Parents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1000"/>
              </a:spcAft>
              <a:buClr>
                <a:srgbClr val="800000"/>
              </a:buClr>
            </a:pPr>
            <a:r>
              <a:rPr lang="en-US" sz="4200" b="1" dirty="0">
                <a:latin typeface="Times New Roman"/>
                <a:cs typeface="Times New Roman"/>
              </a:rPr>
              <a:t>All Spiritual Leadership Involves…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</a:pPr>
            <a:r>
              <a:rPr lang="en-US" sz="3800" dirty="0">
                <a:solidFill>
                  <a:srgbClr val="000090"/>
                </a:solidFill>
                <a:latin typeface="Times New Roman"/>
                <a:cs typeface="Times New Roman"/>
              </a:rPr>
              <a:t>Suffering for those led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</a:pPr>
            <a:r>
              <a:rPr lang="en-US" sz="3800" dirty="0">
                <a:solidFill>
                  <a:srgbClr val="000090"/>
                </a:solidFill>
                <a:latin typeface="Times New Roman"/>
                <a:cs typeface="Times New Roman"/>
              </a:rPr>
              <a:t>Submitting to the will of God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</a:pPr>
            <a:r>
              <a:rPr lang="en-US" sz="3800" dirty="0">
                <a:solidFill>
                  <a:srgbClr val="000090"/>
                </a:solidFill>
                <a:latin typeface="Times New Roman"/>
                <a:cs typeface="Times New Roman"/>
              </a:rPr>
              <a:t>Hoping for the eternal reward</a:t>
            </a:r>
          </a:p>
        </p:txBody>
      </p:sp>
    </p:spTree>
    <p:extLst>
      <p:ext uri="{BB962C8B-B14F-4D97-AF65-F5344CB8AC3E}">
        <p14:creationId xmlns:p14="http://schemas.microsoft.com/office/powerpoint/2010/main" val="107187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1194</TotalTime>
  <Words>234</Words>
  <Application>Microsoft Office PowerPoint</Application>
  <PresentationFormat>On-screen Show (4:3)</PresentationFormat>
  <Paragraphs>32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Times New Roman</vt:lpstr>
      <vt:lpstr>Office Theme</vt:lpstr>
      <vt:lpstr>Nature of Spiritual Leadership</vt:lpstr>
      <vt:lpstr>1 Peter 5:1-4</vt:lpstr>
      <vt:lpstr>1 Peter 5:1-4</vt:lpstr>
      <vt:lpstr>Effective Leadership Demands…</vt:lpstr>
      <vt:lpstr>Application of Principles to…</vt:lpstr>
    </vt:vector>
  </TitlesOfParts>
  <Company>Self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Tan</dc:title>
  <dc:creator>Harry Osborne</dc:creator>
  <cp:lastModifiedBy>84th Street Church Of Christ</cp:lastModifiedBy>
  <cp:revision>15</cp:revision>
  <dcterms:created xsi:type="dcterms:W3CDTF">2019-02-16T18:26:56Z</dcterms:created>
  <dcterms:modified xsi:type="dcterms:W3CDTF">2019-05-26T13:08:56Z</dcterms:modified>
</cp:coreProperties>
</file>