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56" r:id="rId3"/>
    <p:sldId id="273" r:id="rId4"/>
    <p:sldId id="264" r:id="rId5"/>
    <p:sldId id="280" r:id="rId6"/>
    <p:sldId id="281" r:id="rId7"/>
    <p:sldId id="283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910"/>
    <p:restoredTop sz="94982" autoAdjust="0"/>
  </p:normalViewPr>
  <p:slideViewPr>
    <p:cSldViewPr>
      <p:cViewPr varScale="1">
        <p:scale>
          <a:sx n="58" d="100"/>
          <a:sy n="58" d="100"/>
        </p:scale>
        <p:origin x="208" y="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7/5/19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7/5/19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35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7/5/19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7/5/19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b="12639"/>
          <a:stretch/>
        </p:blipFill>
        <p:spPr>
          <a:xfrm>
            <a:off x="-15240" y="0"/>
            <a:ext cx="9144000" cy="434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4953000"/>
            <a:ext cx="87660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4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28571"/>
          <a:stretch/>
        </p:blipFill>
        <p:spPr>
          <a:xfrm>
            <a:off x="2170176" y="914400"/>
            <a:ext cx="4803648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828800"/>
            <a:ext cx="8839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Begins with: God’s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condemnation is against </a:t>
            </a:r>
            <a:r>
              <a:rPr lang="en-US" sz="2000" b="1" u="sng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ungodliness and unrighteousness (Rom 1:18).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Concludes with: Both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Jews and Greeks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… are </a:t>
            </a:r>
            <a:r>
              <a:rPr lang="is-IS" sz="2000" b="1" u="sng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 under sin (Rom 3:9).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Establishes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: There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is none righteous, no not one ... </a:t>
            </a:r>
            <a:r>
              <a:rPr lang="is-IS" sz="2000" b="1" u="sng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 have turned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aside (Rom 3:10-12; Psa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14:1-3; 53:1-3; Eccl 7:20; Isa 59:7-8).</a:t>
            </a:r>
            <a:endParaRPr lang="is-IS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Proven: </a:t>
            </a:r>
            <a:r>
              <a:rPr lang="is-IS" sz="2000" b="1" u="sng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have sinned and fall short of the glory of God (Rom 3:23).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v"/>
            </a:pP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Paul goes about proving the above by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logically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building his case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—</a:t>
            </a: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first against the Gentiles, then against the Jews.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v"/>
            </a:pPr>
            <a:r>
              <a:rPr lang="is-IS" sz="2000" b="1" dirty="0" smtClean="0">
                <a:latin typeface="Arial" charset="0"/>
                <a:ea typeface="Arial" charset="0"/>
                <a:cs typeface="Arial" charset="0"/>
              </a:rPr>
              <a:t>By doing this he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upholds his premise: </a:t>
            </a:r>
            <a:r>
              <a:rPr lang="en-US" sz="2000" b="1" u="sng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mankind needs salvation and it is realized by faith in Christ Jesus, through the gospel.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43600" y="2590800"/>
            <a:ext cx="2971444" cy="3048000"/>
          </a:xfrm>
        </p:spPr>
        <p:txBody>
          <a:bodyPr>
            <a:noAutofit/>
          </a:bodyPr>
          <a:lstStyle/>
          <a:p>
            <a:r>
              <a:rPr lang="is-IS" b="1" smtClean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they knew God, they did not glorify Him as God, nor were thankful, but became futile in their thoughts, and their foolish hearts were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darkened.</a:t>
            </a:r>
          </a:p>
          <a:p>
            <a:pPr algn="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Romans 1:21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10416" r="6034" b="11459"/>
          <a:stretch/>
        </p:blipFill>
        <p:spPr>
          <a:xfrm>
            <a:off x="86360" y="76200"/>
            <a:ext cx="898144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4267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2431"/>
          <a:stretch>
            <a:fillRect/>
          </a:stretch>
        </p:blipFill>
        <p:spPr>
          <a:xfrm>
            <a:off x="1295400" y="2057400"/>
            <a:ext cx="4340225" cy="3886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2743200"/>
            <a:ext cx="3047644" cy="2514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If you do well, will you not be accepted? And if you do not do well, </a:t>
            </a:r>
            <a:r>
              <a:rPr lang="en-US" b="1" u="sng" dirty="0">
                <a:latin typeface="Arial" charset="0"/>
                <a:ea typeface="Arial" charset="0"/>
                <a:cs typeface="Arial" charset="0"/>
              </a:rPr>
              <a:t>sin lies at the door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. And its desire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for you, but you should rule over it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Genesis 4:7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9676" r="5833" b="34413"/>
          <a:stretch/>
        </p:blipFill>
        <p:spPr>
          <a:xfrm>
            <a:off x="457200" y="304799"/>
            <a:ext cx="845820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410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1718131"/>
            <a:ext cx="883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All Sin is LAWLESSNESS (1 John 3:4)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Lawlessness is REBELLION (Psalm 2:1-3; Luke 19:14)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Lawlessness is UNIVERSAL (Romans 3:23; 3:9)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Lawlessness is HOSTILITY toward God (Romans 8:7)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Lawlessness results in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SEPARATION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from God (Romans 6:23)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4628" r="1634" b="24785"/>
          <a:stretch/>
        </p:blipFill>
        <p:spPr>
          <a:xfrm>
            <a:off x="171450" y="0"/>
            <a:ext cx="883920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718131"/>
            <a:ext cx="883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The Existence of Law (Romans 4:15)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The Existence of a Lawgiver--God (Isaiah 33:22; James 4:12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 coming judgment based upon Law (Romans 2:16)</a:t>
            </a:r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Willful Ignorance of the Law is no excuse (Romans 1:18, 21, 32, 2:14-15)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The Self-determination to choose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(Joshua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24:15; Romans 6:17)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14401" r="6475" b="32113"/>
          <a:stretch/>
        </p:blipFill>
        <p:spPr>
          <a:xfrm>
            <a:off x="171450" y="0"/>
            <a:ext cx="88391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0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532</TotalTime>
  <Words>310</Words>
  <Application>Microsoft Macintosh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Wingdings</vt:lpstr>
      <vt:lpstr>Arial</vt:lpstr>
      <vt:lpstr>Earthtones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30</cp:revision>
  <dcterms:created xsi:type="dcterms:W3CDTF">2019-07-02T17:31:34Z</dcterms:created>
  <dcterms:modified xsi:type="dcterms:W3CDTF">2019-07-05T19:16:33Z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