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Lst>
  <p:notesMasterIdLst>
    <p:notesMasterId r:id="rId64"/>
  </p:notesMasterIdLst>
  <p:handoutMasterIdLst>
    <p:handoutMasterId r:id="rId65"/>
  </p:handoutMasterIdLst>
  <p:sldIdLst>
    <p:sldId id="267" r:id="rId4"/>
    <p:sldId id="344" r:id="rId5"/>
    <p:sldId id="345" r:id="rId6"/>
    <p:sldId id="258" r:id="rId7"/>
    <p:sldId id="261" r:id="rId8"/>
    <p:sldId id="350" r:id="rId9"/>
    <p:sldId id="346" r:id="rId10"/>
    <p:sldId id="303" r:id="rId11"/>
    <p:sldId id="259" r:id="rId12"/>
    <p:sldId id="287" r:id="rId13"/>
    <p:sldId id="284" r:id="rId14"/>
    <p:sldId id="288" r:id="rId15"/>
    <p:sldId id="289" r:id="rId16"/>
    <p:sldId id="290" r:id="rId17"/>
    <p:sldId id="291" r:id="rId18"/>
    <p:sldId id="285" r:id="rId19"/>
    <p:sldId id="292" r:id="rId20"/>
    <p:sldId id="293" r:id="rId21"/>
    <p:sldId id="286" r:id="rId22"/>
    <p:sldId id="294" r:id="rId23"/>
    <p:sldId id="296" r:id="rId24"/>
    <p:sldId id="298" r:id="rId25"/>
    <p:sldId id="299" r:id="rId26"/>
    <p:sldId id="300" r:id="rId27"/>
    <p:sldId id="302" r:id="rId28"/>
    <p:sldId id="297" r:id="rId29"/>
    <p:sldId id="301" r:id="rId30"/>
    <p:sldId id="347" r:id="rId31"/>
    <p:sldId id="265" r:id="rId32"/>
    <p:sldId id="321" r:id="rId33"/>
    <p:sldId id="320" r:id="rId34"/>
    <p:sldId id="348"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3" r:id="rId54"/>
    <p:sldId id="374" r:id="rId55"/>
    <p:sldId id="375" r:id="rId56"/>
    <p:sldId id="376" r:id="rId57"/>
    <p:sldId id="377" r:id="rId58"/>
    <p:sldId id="378" r:id="rId59"/>
    <p:sldId id="379" r:id="rId60"/>
    <p:sldId id="380" r:id="rId61"/>
    <p:sldId id="396" r:id="rId62"/>
    <p:sldId id="397" r:id="rId63"/>
  </p:sldIdLst>
  <p:sldSz cx="9144000" cy="6858000" type="screen4x3"/>
  <p:notesSz cx="7010400" cy="9296400"/>
  <p:embeddedFontLst>
    <p:embeddedFont>
      <p:font typeface="Arial Narrow" panose="020B0606020202030204" pitchFamily="34" charset="0"/>
      <p:regular r:id="rId66"/>
      <p:bold r:id="rId67"/>
      <p:italic r:id="rId68"/>
      <p:boldItalic r:id="rId69"/>
    </p:embeddedFont>
    <p:embeddedFont>
      <p:font typeface="Calibri" panose="020F0502020204030204" pitchFamily="34" charset="0"/>
      <p:regular r:id="rId70"/>
      <p:bold r:id="rId71"/>
      <p:italic r:id="rId72"/>
      <p:boldItalic r:id="rId73"/>
    </p:embeddedFont>
    <p:embeddedFont>
      <p:font typeface="Calibri Light" panose="020F0302020204030204" pitchFamily="34" charset="0"/>
      <p:regular r:id="rId74"/>
      <p:italic r:id="rId75"/>
    </p:embeddedFont>
    <p:embeddedFont>
      <p:font typeface="Tempus Sans ITC" panose="04020404030D07020202" pitchFamily="82" charset="0"/>
      <p:regular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FFCC"/>
    <a:srgbClr val="FFFFFF"/>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156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font" Target="fonts/font3.fntdata"/><Relationship Id="rId76" Type="http://schemas.openxmlformats.org/officeDocument/2006/relationships/font" Target="fonts/font11.fntdata"/><Relationship Id="rId7" Type="http://schemas.openxmlformats.org/officeDocument/2006/relationships/slide" Target="slides/slide4.xml"/><Relationship Id="rId71"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7.fntdata"/><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2.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0"/>
            <a:ext cx="3038155" cy="466554"/>
          </a:xfrm>
          <a:prstGeom prst="rect">
            <a:avLst/>
          </a:prstGeom>
        </p:spPr>
        <p:txBody>
          <a:bodyPr vert="horz" lIns="90690" tIns="45345" rIns="90690" bIns="45345" rtlCol="0"/>
          <a:lstStyle>
            <a:lvl1pPr algn="r">
              <a:defRPr sz="1200"/>
            </a:lvl1pPr>
          </a:lstStyle>
          <a:p>
            <a:fld id="{70C0D6A6-5949-441D-A5D5-2876A9E9B6EE}" type="datetimeFigureOut">
              <a:rPr lang="en-US" smtClean="0"/>
              <a:t>7/23/2019</a:t>
            </a:fld>
            <a:endParaRPr lang="en-US"/>
          </a:p>
        </p:txBody>
      </p:sp>
      <p:sp>
        <p:nvSpPr>
          <p:cNvPr id="4" name="Footer Placeholder 3"/>
          <p:cNvSpPr>
            <a:spLocks noGrp="1"/>
          </p:cNvSpPr>
          <p:nvPr>
            <p:ph type="ftr" sz="quarter" idx="2"/>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6"/>
            <a:ext cx="3038155" cy="466554"/>
          </a:xfrm>
          <a:prstGeom prst="rect">
            <a:avLst/>
          </a:prstGeom>
        </p:spPr>
        <p:txBody>
          <a:bodyPr vert="horz" lIns="90690" tIns="45345" rIns="90690" bIns="45345" rtlCol="0" anchor="b"/>
          <a:lstStyle>
            <a:lvl1pPr algn="r">
              <a:defRPr sz="1200"/>
            </a:lvl1pPr>
          </a:lstStyle>
          <a:p>
            <a:fld id="{621798C8-9A1B-429F-85A1-48E851EB858C}" type="slidenum">
              <a:rPr lang="en-US" smtClean="0"/>
              <a:t>‹#›</a:t>
            </a:fld>
            <a:endParaRPr lang="en-US"/>
          </a:p>
        </p:txBody>
      </p:sp>
    </p:spTree>
    <p:extLst>
      <p:ext uri="{BB962C8B-B14F-4D97-AF65-F5344CB8AC3E}">
        <p14:creationId xmlns:p14="http://schemas.microsoft.com/office/powerpoint/2010/main" val="1219333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66" tIns="46583" rIns="93166" bIns="46583" rtlCol="0"/>
          <a:lstStyle>
            <a:lvl1pPr algn="r">
              <a:defRPr sz="1200"/>
            </a:lvl1pPr>
          </a:lstStyle>
          <a:p>
            <a:fld id="{41BB3AF0-0BF9-425E-BC29-A4CF1A19EAE2}" type="datetimeFigureOut">
              <a:rPr lang="en-US" smtClean="0"/>
              <a:t>7/23/2019</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6" tIns="46583" rIns="93166" bIns="46583" rtlCol="0" anchor="b"/>
          <a:lstStyle>
            <a:lvl1pPr algn="r">
              <a:defRPr sz="1200"/>
            </a:lvl1pPr>
          </a:lstStyle>
          <a:p>
            <a:fld id="{ED264455-695E-4193-8537-9E9BAA499E6D}" type="slidenum">
              <a:rPr lang="en-US" smtClean="0"/>
              <a:t>‹#›</a:t>
            </a:fld>
            <a:endParaRPr lang="en-US"/>
          </a:p>
        </p:txBody>
      </p:sp>
    </p:spTree>
    <p:extLst>
      <p:ext uri="{BB962C8B-B14F-4D97-AF65-F5344CB8AC3E}">
        <p14:creationId xmlns:p14="http://schemas.microsoft.com/office/powerpoint/2010/main" val="3624428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3852264193"/>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539365409"/>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3712795214"/>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09CB9B-2C78-4CCF-925D-BB0AD7F538CD}" type="datetimeFigureOut">
              <a:rPr lang="en-US" smtClean="0">
                <a:solidFill>
                  <a:prstClr val="black">
                    <a:tint val="75000"/>
                  </a:prstClr>
                </a:solidFill>
              </a:rPr>
              <a:pPr/>
              <a:t>7/23/2019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F7623A-58B1-4E70-9EB9-F6C0DF2E3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4621247"/>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9CB9B-2C78-4CCF-925D-BB0AD7F538CD}" type="datetimeFigureOut">
              <a:rPr lang="en-US" smtClean="0">
                <a:solidFill>
                  <a:prstClr val="black">
                    <a:tint val="75000"/>
                  </a:prstClr>
                </a:solidFill>
              </a:rPr>
              <a:pPr/>
              <a:t>7/23/2019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F7623A-58B1-4E70-9EB9-F6C0DF2E3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2342356"/>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9CB9B-2C78-4CCF-925D-BB0AD7F538CD}" type="datetimeFigureOut">
              <a:rPr lang="en-US" smtClean="0">
                <a:solidFill>
                  <a:prstClr val="black">
                    <a:tint val="75000"/>
                  </a:prstClr>
                </a:solidFill>
              </a:rPr>
              <a:pPr/>
              <a:t>7/23/2019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F7623A-58B1-4E70-9EB9-F6C0DF2E3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6520760"/>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09CB9B-2C78-4CCF-925D-BB0AD7F538CD}" type="datetimeFigureOut">
              <a:rPr lang="en-US" smtClean="0">
                <a:solidFill>
                  <a:prstClr val="black">
                    <a:tint val="75000"/>
                  </a:prstClr>
                </a:solidFill>
              </a:rPr>
              <a:pPr/>
              <a:t>7/23/2019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F7623A-58B1-4E70-9EB9-F6C0DF2E3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8340061"/>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09CB9B-2C78-4CCF-925D-BB0AD7F538CD}" type="datetimeFigureOut">
              <a:rPr lang="en-US" smtClean="0">
                <a:solidFill>
                  <a:prstClr val="black">
                    <a:tint val="75000"/>
                  </a:prstClr>
                </a:solidFill>
              </a:rPr>
              <a:pPr/>
              <a:t>7/23/2019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FF7623A-58B1-4E70-9EB9-F6C0DF2E3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1424834"/>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09CB9B-2C78-4CCF-925D-BB0AD7F538CD}" type="datetimeFigureOut">
              <a:rPr lang="en-US" smtClean="0">
                <a:solidFill>
                  <a:prstClr val="black">
                    <a:tint val="75000"/>
                  </a:prstClr>
                </a:solidFill>
              </a:rPr>
              <a:pPr/>
              <a:t>7/23/2019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FF7623A-58B1-4E70-9EB9-F6C0DF2E3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3621148"/>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9CB9B-2C78-4CCF-925D-BB0AD7F538CD}" type="datetimeFigureOut">
              <a:rPr lang="en-US" smtClean="0">
                <a:solidFill>
                  <a:prstClr val="black">
                    <a:tint val="75000"/>
                  </a:prstClr>
                </a:solidFill>
              </a:rPr>
              <a:pPr/>
              <a:t>7/23/2019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FF7623A-58B1-4E70-9EB9-F6C0DF2E3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7493989"/>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09CB9B-2C78-4CCF-925D-BB0AD7F538CD}" type="datetimeFigureOut">
              <a:rPr lang="en-US" smtClean="0">
                <a:solidFill>
                  <a:prstClr val="black">
                    <a:tint val="75000"/>
                  </a:prstClr>
                </a:solidFill>
              </a:rPr>
              <a:pPr/>
              <a:t>7/23/2019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F7623A-58B1-4E70-9EB9-F6C0DF2E3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9041616"/>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1599572661"/>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09CB9B-2C78-4CCF-925D-BB0AD7F538CD}" type="datetimeFigureOut">
              <a:rPr lang="en-US" smtClean="0">
                <a:solidFill>
                  <a:prstClr val="black">
                    <a:tint val="75000"/>
                  </a:prstClr>
                </a:solidFill>
              </a:rPr>
              <a:pPr/>
              <a:t>7/23/2019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F7623A-58B1-4E70-9EB9-F6C0DF2E3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8841454"/>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9CB9B-2C78-4CCF-925D-BB0AD7F538CD}" type="datetimeFigureOut">
              <a:rPr lang="en-US" smtClean="0">
                <a:solidFill>
                  <a:prstClr val="black">
                    <a:tint val="75000"/>
                  </a:prstClr>
                </a:solidFill>
              </a:rPr>
              <a:pPr/>
              <a:t>7/23/2019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F7623A-58B1-4E70-9EB9-F6C0DF2E3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78381"/>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9CB9B-2C78-4CCF-925D-BB0AD7F538CD}" type="datetimeFigureOut">
              <a:rPr lang="en-US" smtClean="0">
                <a:solidFill>
                  <a:prstClr val="black">
                    <a:tint val="75000"/>
                  </a:prstClr>
                </a:solidFill>
              </a:rPr>
              <a:pPr/>
              <a:t>7/23/2019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F7623A-58B1-4E70-9EB9-F6C0DF2E37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9841978"/>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2643074033"/>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2537676591"/>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3289539237"/>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313003969"/>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1564365784"/>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2142662611"/>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3161535534"/>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3664222150"/>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1406656099"/>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1419099275"/>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2983552390"/>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1978465200"/>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3627860607"/>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107911165"/>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2664712477"/>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2164780002"/>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3302237651"/>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09CB9B-2C78-4CCF-925D-BB0AD7F538CD}" type="datetimeFigureOut">
              <a:rPr lang="en-US" smtClean="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F7623A-58B1-4E70-9EB9-F6C0DF2E3769}" type="slidenum">
              <a:rPr lang="en-US" smtClean="0"/>
              <a:t>‹#›</a:t>
            </a:fld>
            <a:endParaRPr lang="en-US" dirty="0"/>
          </a:p>
        </p:txBody>
      </p:sp>
    </p:spTree>
    <p:extLst>
      <p:ext uri="{BB962C8B-B14F-4D97-AF65-F5344CB8AC3E}">
        <p14:creationId xmlns:p14="http://schemas.microsoft.com/office/powerpoint/2010/main" val="1974981600"/>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9CB9B-2C78-4CCF-925D-BB0AD7F538CD}" type="datetimeFigureOut">
              <a:rPr lang="en-US" smtClean="0"/>
              <a:t>7/23/2019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7623A-58B1-4E70-9EB9-F6C0DF2E3769}" type="slidenum">
              <a:rPr lang="en-US" smtClean="0"/>
              <a:t>‹#›</a:t>
            </a:fld>
            <a:endParaRPr lang="en-US" dirty="0"/>
          </a:p>
        </p:txBody>
      </p:sp>
      <p:pic>
        <p:nvPicPr>
          <p:cNvPr id="7" name="Picture 2" descr="http://www.moodycatholic.com/images/old-testament1.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914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9CB9B-2C78-4CCF-925D-BB0AD7F538CD}" type="datetimeFigureOut">
              <a:rPr lang="en-US" smtClean="0">
                <a:solidFill>
                  <a:prstClr val="black">
                    <a:tint val="75000"/>
                  </a:prstClr>
                </a:solidFill>
              </a:rPr>
              <a:pPr/>
              <a:t>7/23/2019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7623A-58B1-4E70-9EB9-F6C0DF2E3769}"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descr="http://www.moodycatholic.com/images/old-testament1.jpg"/>
          <p:cNvPicPr>
            <a:picLocks noChangeAspect="1" noChangeArrowheads="1"/>
          </p:cNvPicPr>
          <p:nvPr userDrawn="1"/>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3665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9CB9B-2C78-4CCF-925D-BB0AD7F538CD}" type="datetimeFigureOut">
              <a:rPr lang="en-US" smtClean="0"/>
              <a:t>7/23/2019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7623A-58B1-4E70-9EB9-F6C0DF2E3769}" type="slidenum">
              <a:rPr lang="en-US" smtClean="0"/>
              <a:t>‹#›</a:t>
            </a:fld>
            <a:endParaRPr lang="en-US" dirty="0"/>
          </a:p>
        </p:txBody>
      </p:sp>
      <p:pic>
        <p:nvPicPr>
          <p:cNvPr id="7" name="Picture 2" descr="http://www.moodycatholic.com/images/old-testament1.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74572" y="242611"/>
            <a:ext cx="2071064" cy="155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9822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5" name="Straight Arrow Connector 4"/>
          <p:cNvCxnSpPr/>
          <p:nvPr/>
        </p:nvCxnSpPr>
        <p:spPr>
          <a:xfrm flipV="1">
            <a:off x="389965" y="416859"/>
            <a:ext cx="8364070" cy="40341"/>
          </a:xfrm>
          <a:prstGeom prst="straightConnector1">
            <a:avLst/>
          </a:prstGeom>
          <a:ln>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32314"/>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848600" cy="6063198"/>
          </a:xfrm>
          <a:prstGeom prst="rect">
            <a:avLst/>
          </a:prstGeom>
          <a:solidFill>
            <a:srgbClr val="FFF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Rom 7:1-4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Or do you not know, brethren (for I speak to those who know the law), that the law has dominion over a man as long as he lives?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For the woman who has a husband is bound by the law to her husband as long as he lives. But if the husband dies, she is released from the law of her husband.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 So then if, while her husband lives, she marries another man, she will be called an adulteress; but if her husband dies, she is free from that law, so that she is no adulteress, though she has married another man.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4 Therefore, my brethren, you also have become dead to the law through the body of Christ, that you may be married to another-- to Him who was raised from the dead, that we should bear fruit to God. </a:t>
            </a:r>
          </a:p>
        </p:txBody>
      </p:sp>
      <p:cxnSp>
        <p:nvCxnSpPr>
          <p:cNvPr id="3" name="Straight Connector 2"/>
          <p:cNvCxnSpPr/>
          <p:nvPr/>
        </p:nvCxnSpPr>
        <p:spPr>
          <a:xfrm>
            <a:off x="6705600" y="5257800"/>
            <a:ext cx="152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62000" y="5638800"/>
            <a:ext cx="37338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862225"/>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4741" y="1559859"/>
            <a:ext cx="6508377" cy="1143070"/>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Romans 7:1-4</a:t>
            </a:r>
          </a:p>
          <a:p>
            <a:pPr marL="457200" marR="0" lvl="0" indent="-457200" algn="l" defTabSz="914400" rtl="0" eaLnBrk="1" fontAlgn="auto" latinLnBrk="0" hangingPunct="1">
              <a:lnSpc>
                <a:spcPct val="15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2 Corinthians 3:6-18</a:t>
            </a:r>
          </a:p>
        </p:txBody>
      </p:sp>
      <p:sp>
        <p:nvSpPr>
          <p:cNvPr id="4" name="Rounded Rectangle 2">
            <a:extLst>
              <a:ext uri="{FF2B5EF4-FFF2-40B4-BE49-F238E27FC236}">
                <a16:creationId xmlns:a16="http://schemas.microsoft.com/office/drawing/2014/main" id="{957296BD-8E13-44D4-AD74-B34C1851D1B3}"/>
              </a:ext>
            </a:extLst>
          </p:cNvPr>
          <p:cNvSpPr/>
          <p:nvPr/>
        </p:nvSpPr>
        <p:spPr>
          <a:xfrm>
            <a:off x="754789" y="355409"/>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2800" dirty="0">
                <a:latin typeface="Tempus Sans ITC" panose="04020404030D07020202" pitchFamily="82" charset="0"/>
              </a:rPr>
              <a:t>Old Law Was Done Away</a:t>
            </a:r>
          </a:p>
        </p:txBody>
      </p:sp>
    </p:spTree>
    <p:extLst>
      <p:ext uri="{BB962C8B-B14F-4D97-AF65-F5344CB8AC3E}">
        <p14:creationId xmlns:p14="http://schemas.microsoft.com/office/powerpoint/2010/main" val="810161944"/>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82000" cy="5693866"/>
          </a:xfrm>
          <a:prstGeom prst="rect">
            <a:avLst/>
          </a:prstGeom>
          <a:solidFill>
            <a:srgbClr val="FFF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Cor. 3:6-18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6 who also made us sufficient as ministers of the new covenant, not of the letter but of the Spirit; for the letter kills, but the Spirit gives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7 But if the ministry of death, written and engraved on stones, was glorious, so that the children of Israel could not look steadily at the face of Moses because of the glory of his countenance, which glory was passing away,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8 how will the ministry of the Spirit not be more glorious?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9 For if the ministry of condemnation had glory, the ministry of righteousness exceeds much more in glory</a:t>
            </a:r>
          </a:p>
        </p:txBody>
      </p:sp>
      <p:cxnSp>
        <p:nvCxnSpPr>
          <p:cNvPr id="3" name="Straight Connector 2"/>
          <p:cNvCxnSpPr/>
          <p:nvPr/>
        </p:nvCxnSpPr>
        <p:spPr>
          <a:xfrm>
            <a:off x="6400800" y="1600200"/>
            <a:ext cx="1828800" cy="158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858000" y="1981200"/>
            <a:ext cx="1524000" cy="158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2286000"/>
            <a:ext cx="1219200" cy="158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05000" y="3048000"/>
            <a:ext cx="20574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38800" y="3048000"/>
            <a:ext cx="23622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4114800"/>
            <a:ext cx="29718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28800" y="5562600"/>
            <a:ext cx="32766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00800" y="5562600"/>
            <a:ext cx="1828800" cy="158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 y="5943600"/>
            <a:ext cx="1676400" cy="158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05400" y="1979613"/>
            <a:ext cx="1524000" cy="158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09800" y="4875213"/>
            <a:ext cx="259080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116044"/>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par>
                                <p:cTn id="51" presetID="22" presetClass="entr" presetSubtype="8"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82000" cy="5324535"/>
          </a:xfrm>
          <a:prstGeom prst="rect">
            <a:avLst/>
          </a:prstGeom>
          <a:solidFill>
            <a:srgbClr val="FFF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Cor. 3:6-18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10 For even what was made glorious had no glory in this respect, because of the glory that excels.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11 For if what is passing away was glorious, what remains is much more glorious.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12 Therefore, since we have such hope, we use great boldness of speech--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13 unlike Moses, who put a veil over his face so that the children of Israel could not look steadily at the end of what was passing away. </a:t>
            </a:r>
          </a:p>
        </p:txBody>
      </p:sp>
      <p:cxnSp>
        <p:nvCxnSpPr>
          <p:cNvPr id="3" name="Straight Connector 2"/>
          <p:cNvCxnSpPr/>
          <p:nvPr/>
        </p:nvCxnSpPr>
        <p:spPr>
          <a:xfrm>
            <a:off x="2209800" y="2667000"/>
            <a:ext cx="1905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19800" y="2667000"/>
            <a:ext cx="1600200" cy="158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19800" y="5257800"/>
            <a:ext cx="21336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5562600"/>
            <a:ext cx="76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990360"/>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82000" cy="6432530"/>
          </a:xfrm>
          <a:prstGeom prst="rect">
            <a:avLst/>
          </a:prstGeom>
          <a:solidFill>
            <a:srgbClr val="FFF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Cor. 3:6-18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14 But their minds were blinded. For until this day the same veil remains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unlifted</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in the reading of the Old Testament, because the veil is taken away in Christ.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15 But even to this day, when Moses is read, a veil lies on their heart.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16 Nevertheless when one turns to the Lord, the veil is taken away.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17 Now the Lord is the Spirit; and where the Spirit of the Lord is, there is liberty.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18 But we all, with unveiled face, beholding as in a mirror the glory of the Lord, are being transformed into the same image from glory to glory, just as by the Spirit of the Lord. </a:t>
            </a:r>
          </a:p>
        </p:txBody>
      </p:sp>
      <p:cxnSp>
        <p:nvCxnSpPr>
          <p:cNvPr id="3" name="Straight Connector 2"/>
          <p:cNvCxnSpPr/>
          <p:nvPr/>
        </p:nvCxnSpPr>
        <p:spPr>
          <a:xfrm flipV="1">
            <a:off x="457200" y="1828800"/>
            <a:ext cx="6400800" cy="762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2209800"/>
            <a:ext cx="3276600" cy="158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943600" y="4038600"/>
            <a:ext cx="2514600" cy="158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819400" y="5868988"/>
            <a:ext cx="175260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668552"/>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AutoShape 2"/>
          <p:cNvSpPr>
            <a:spLocks noChangeArrowheads="1"/>
          </p:cNvSpPr>
          <p:nvPr/>
        </p:nvSpPr>
        <p:spPr bwMode="auto">
          <a:xfrm>
            <a:off x="1143000" y="228600"/>
            <a:ext cx="6858000" cy="1143000"/>
          </a:xfrm>
          <a:prstGeom prst="roundRect">
            <a:avLst>
              <a:gd name="adj" fmla="val 50000"/>
            </a:avLst>
          </a:prstGeom>
          <a:solidFill>
            <a:srgbClr val="00206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lumMod val="20000"/>
                    <a:lumOff val="80000"/>
                  </a:srgbClr>
                </a:solidFill>
                <a:effectLst/>
                <a:uLnTx/>
                <a:uFillTx/>
                <a:latin typeface="Calibri" panose="020F0502020204030204"/>
                <a:ea typeface="+mn-ea"/>
                <a:cs typeface="+mn-cs"/>
              </a:rPr>
              <a:t>Contrast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lumMod val="20000"/>
                    <a:lumOff val="80000"/>
                  </a:srgbClr>
                </a:solidFill>
                <a:effectLst/>
                <a:uLnTx/>
                <a:uFillTx/>
                <a:latin typeface="Calibri" panose="020F0502020204030204"/>
                <a:ea typeface="+mn-ea"/>
                <a:cs typeface="+mn-cs"/>
              </a:rPr>
              <a:t>Old &amp; New Covenants</a:t>
            </a:r>
          </a:p>
        </p:txBody>
      </p:sp>
      <p:sp>
        <p:nvSpPr>
          <p:cNvPr id="10244" name="Rectangle 4"/>
          <p:cNvSpPr>
            <a:spLocks noChangeArrowheads="1"/>
          </p:cNvSpPr>
          <p:nvPr/>
        </p:nvSpPr>
        <p:spPr bwMode="auto">
          <a:xfrm>
            <a:off x="381000" y="2057400"/>
            <a:ext cx="3962400" cy="3886200"/>
          </a:xfrm>
          <a:prstGeom prst="rect">
            <a:avLst/>
          </a:prstGeom>
          <a:solidFill>
            <a:schemeClr val="accent4">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dirty="0">
                <a:ln>
                  <a:noFill/>
                </a:ln>
                <a:solidFill>
                  <a:srgbClr val="002060"/>
                </a:solidFill>
                <a:effectLst/>
                <a:uLnTx/>
                <a:uFillTx/>
                <a:latin typeface="Calibri" panose="020F0502020204030204"/>
                <a:ea typeface="+mn-ea"/>
                <a:cs typeface="+mn-cs"/>
              </a:rPr>
              <a:t>Old</a:t>
            </a:r>
            <a:endPar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Letter</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(v. 6b)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Kills</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(vv 6b-7)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No Glory</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(vv. 7-9)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Done Away</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(vv. 7, 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Veiled</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(vv. 12-18)</a:t>
            </a:r>
          </a:p>
        </p:txBody>
      </p:sp>
      <p:sp>
        <p:nvSpPr>
          <p:cNvPr id="10245" name="Rectangle 5"/>
          <p:cNvSpPr>
            <a:spLocks noChangeArrowheads="1"/>
          </p:cNvSpPr>
          <p:nvPr/>
        </p:nvSpPr>
        <p:spPr bwMode="auto">
          <a:xfrm>
            <a:off x="4648200" y="2027903"/>
            <a:ext cx="4038600" cy="3886200"/>
          </a:xfrm>
          <a:prstGeom prst="rect">
            <a:avLst/>
          </a:prstGeom>
          <a:solidFill>
            <a:schemeClr val="accent4">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dirty="0">
                <a:ln>
                  <a:noFill/>
                </a:ln>
                <a:solidFill>
                  <a:srgbClr val="002060"/>
                </a:solidFill>
                <a:effectLst/>
                <a:uLnTx/>
                <a:uFillTx/>
                <a:latin typeface="Calibri" panose="020F0502020204030204"/>
                <a:ea typeface="+mn-ea"/>
                <a:cs typeface="+mn-cs"/>
              </a:rPr>
              <a:t>New</a:t>
            </a:r>
            <a:endPar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Of Spirit</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(v. 6b)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Gives Life</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(vv 6b-7)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Ex. in Glory</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(vv. 7-9)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Remains</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(vv. 7, 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Unveiled </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(vv. 12-18)</a:t>
            </a:r>
          </a:p>
        </p:txBody>
      </p:sp>
    </p:spTree>
    <p:extLst>
      <p:ext uri="{BB962C8B-B14F-4D97-AF65-F5344CB8AC3E}">
        <p14:creationId xmlns:p14="http://schemas.microsoft.com/office/powerpoint/2010/main" val="3048261507"/>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4741" y="1559859"/>
            <a:ext cx="6508377" cy="1754326"/>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Romans 7:1-4</a:t>
            </a:r>
          </a:p>
          <a:p>
            <a:pPr marL="457200" marR="0" lvl="0" indent="-457200" algn="l" defTabSz="914400" rtl="0" eaLnBrk="1" fontAlgn="auto" latinLnBrk="0" hangingPunct="1">
              <a:lnSpc>
                <a:spcPct val="15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2 Corinthians 3:6-18</a:t>
            </a:r>
          </a:p>
          <a:p>
            <a:pPr marL="457200" marR="0" lvl="0" indent="-457200" algn="l" defTabSz="914400" rtl="0" eaLnBrk="1" fontAlgn="auto" latinLnBrk="0" hangingPunct="1">
              <a:lnSpc>
                <a:spcPct val="15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Galatians 3:19-25</a:t>
            </a:r>
          </a:p>
        </p:txBody>
      </p:sp>
      <p:sp>
        <p:nvSpPr>
          <p:cNvPr id="4" name="Rounded Rectangle 2">
            <a:extLst>
              <a:ext uri="{FF2B5EF4-FFF2-40B4-BE49-F238E27FC236}">
                <a16:creationId xmlns:a16="http://schemas.microsoft.com/office/drawing/2014/main" id="{F1DE4825-A34E-480D-9488-BAC7A2CDC42D}"/>
              </a:ext>
            </a:extLst>
          </p:cNvPr>
          <p:cNvSpPr/>
          <p:nvPr/>
        </p:nvSpPr>
        <p:spPr>
          <a:xfrm>
            <a:off x="754789" y="355409"/>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2800" dirty="0">
                <a:latin typeface="Tempus Sans ITC" panose="04020404030D07020202" pitchFamily="82" charset="0"/>
              </a:rPr>
              <a:t>Old Law Was Done Away</a:t>
            </a:r>
          </a:p>
        </p:txBody>
      </p:sp>
    </p:spTree>
    <p:extLst>
      <p:ext uri="{BB962C8B-B14F-4D97-AF65-F5344CB8AC3E}">
        <p14:creationId xmlns:p14="http://schemas.microsoft.com/office/powerpoint/2010/main" val="3742029516"/>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077200" cy="606319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Gal 3:19-25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19 What purpose then does the law serve? It was added because of transgressions, till the Seed should come to whom the promise was made; and it was appointed through angels by the hand of a mediator.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20 Now a mediator does not mediate for one only, but God is 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21 Is the law then against the promises of God? Certainly not! For if there had been a law given which could have given life, truly righteousness would have been by the law.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22 But the Scripture has confined all under sin, that the promise by faith in Jesus Christ might be given to those who believe. </a:t>
            </a:r>
          </a:p>
        </p:txBody>
      </p:sp>
      <p:cxnSp>
        <p:nvCxnSpPr>
          <p:cNvPr id="3" name="Straight Connector 2"/>
          <p:cNvCxnSpPr/>
          <p:nvPr/>
        </p:nvCxnSpPr>
        <p:spPr>
          <a:xfrm>
            <a:off x="2819400" y="2057400"/>
            <a:ext cx="31242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808763"/>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077200" cy="3477875"/>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Gal 3:19-25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23 But before faith came, we were kept under guard by the law, kept for the faith which would afterward be revealed.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24 Therefore the law was our tutor to bring us to Christ, that we might be justified by faith.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25 But after faith has come, we are no longer under a tutor. </a:t>
            </a:r>
          </a:p>
        </p:txBody>
      </p:sp>
      <p:cxnSp>
        <p:nvCxnSpPr>
          <p:cNvPr id="3" name="Straight Connector 2"/>
          <p:cNvCxnSpPr/>
          <p:nvPr/>
        </p:nvCxnSpPr>
        <p:spPr>
          <a:xfrm>
            <a:off x="2667000" y="2819400"/>
            <a:ext cx="46482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038600" y="3886200"/>
            <a:ext cx="37338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1524000" y="4648200"/>
            <a:ext cx="5791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Law = Tutor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 Longer Under Tutor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Thus, No Longer Under The Law!</a:t>
            </a:r>
          </a:p>
        </p:txBody>
      </p:sp>
    </p:spTree>
    <p:extLst>
      <p:ext uri="{BB962C8B-B14F-4D97-AF65-F5344CB8AC3E}">
        <p14:creationId xmlns:p14="http://schemas.microsoft.com/office/powerpoint/2010/main" val="2794646488"/>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4741" y="1559859"/>
            <a:ext cx="6508377" cy="2308324"/>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Romans 7:1-4</a:t>
            </a:r>
          </a:p>
          <a:p>
            <a:pPr marL="457200" marR="0" lvl="0" indent="-457200" algn="l" defTabSz="914400" rtl="0" eaLnBrk="1" fontAlgn="auto" latinLnBrk="0" hangingPunct="1">
              <a:lnSpc>
                <a:spcPct val="15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2 Corinthians 3:6-18</a:t>
            </a:r>
          </a:p>
          <a:p>
            <a:pPr marL="457200" marR="0" lvl="0" indent="-457200" algn="l" defTabSz="914400" rtl="0" eaLnBrk="1" fontAlgn="auto" latinLnBrk="0" hangingPunct="1">
              <a:lnSpc>
                <a:spcPct val="15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Galatians 3:19-25</a:t>
            </a:r>
          </a:p>
          <a:p>
            <a:pPr marL="457200" marR="0" lvl="0" indent="-457200" algn="l" defTabSz="914400" rtl="0" eaLnBrk="1" fontAlgn="auto" latinLnBrk="0" hangingPunct="1">
              <a:lnSpc>
                <a:spcPct val="15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Colossians 2:14</a:t>
            </a:r>
          </a:p>
        </p:txBody>
      </p:sp>
      <p:sp>
        <p:nvSpPr>
          <p:cNvPr id="4" name="Rounded Rectangle 2">
            <a:extLst>
              <a:ext uri="{FF2B5EF4-FFF2-40B4-BE49-F238E27FC236}">
                <a16:creationId xmlns:a16="http://schemas.microsoft.com/office/drawing/2014/main" id="{A578F1F5-DD7A-425D-B396-BFAF923DA825}"/>
              </a:ext>
            </a:extLst>
          </p:cNvPr>
          <p:cNvSpPr/>
          <p:nvPr/>
        </p:nvSpPr>
        <p:spPr>
          <a:xfrm>
            <a:off x="754789" y="355409"/>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2800" dirty="0">
                <a:latin typeface="Tempus Sans ITC" panose="04020404030D07020202" pitchFamily="82" charset="0"/>
              </a:rPr>
              <a:t>Old Law Was Done Away</a:t>
            </a:r>
          </a:p>
        </p:txBody>
      </p:sp>
    </p:spTree>
    <p:extLst>
      <p:ext uri="{BB962C8B-B14F-4D97-AF65-F5344CB8AC3E}">
        <p14:creationId xmlns:p14="http://schemas.microsoft.com/office/powerpoint/2010/main" val="2430767192"/>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33BCF8-0998-48F3-B95D-2D25CDCE6F28}"/>
              </a:ext>
            </a:extLst>
          </p:cNvPr>
          <p:cNvSpPr txBox="1"/>
          <p:nvPr/>
        </p:nvSpPr>
        <p:spPr>
          <a:xfrm>
            <a:off x="2415208" y="482840"/>
            <a:ext cx="6440557" cy="1077218"/>
          </a:xfrm>
          <a:prstGeom prst="rect">
            <a:avLst/>
          </a:prstGeom>
          <a:noFill/>
        </p:spPr>
        <p:txBody>
          <a:bodyPr wrap="square" rtlCol="0">
            <a:spAutoFit/>
          </a:bodyPr>
          <a:lstStyle/>
          <a:p>
            <a:pPr algn="ctr"/>
            <a:r>
              <a:rPr lang="en-US" sz="3200" dirty="0">
                <a:solidFill>
                  <a:srgbClr val="CCFFCC"/>
                </a:solidFill>
              </a:rPr>
              <a:t>Even a casual reading of Romans reveals a great deal about the OT law </a:t>
            </a:r>
          </a:p>
        </p:txBody>
      </p:sp>
      <p:sp>
        <p:nvSpPr>
          <p:cNvPr id="3" name="TextBox 2">
            <a:extLst>
              <a:ext uri="{FF2B5EF4-FFF2-40B4-BE49-F238E27FC236}">
                <a16:creationId xmlns:a16="http://schemas.microsoft.com/office/drawing/2014/main" id="{AB61BA8D-A178-45AB-9B37-0F1BCFFE08D2}"/>
              </a:ext>
            </a:extLst>
          </p:cNvPr>
          <p:cNvSpPr txBox="1"/>
          <p:nvPr/>
        </p:nvSpPr>
        <p:spPr>
          <a:xfrm>
            <a:off x="2956890" y="1699206"/>
            <a:ext cx="5516218" cy="1631216"/>
          </a:xfrm>
          <a:prstGeom prst="rect">
            <a:avLst/>
          </a:prstGeom>
          <a:noFill/>
        </p:spPr>
        <p:txBody>
          <a:bodyPr wrap="square" rtlCol="0">
            <a:spAutoFit/>
          </a:bodyPr>
          <a:lstStyle/>
          <a:p>
            <a:pPr marL="342900" indent="-342900">
              <a:buFont typeface="Arial" panose="020B0604020202020204" pitchFamily="34" charset="0"/>
              <a:buChar char="•"/>
            </a:pPr>
            <a:r>
              <a:rPr lang="en-US" sz="2800" i="1" dirty="0">
                <a:solidFill>
                  <a:schemeClr val="bg1"/>
                </a:solidFill>
              </a:rPr>
              <a:t>To whom it was given</a:t>
            </a:r>
          </a:p>
          <a:p>
            <a:pPr marL="342900" indent="-342900">
              <a:buFont typeface="Arial" panose="020B0604020202020204" pitchFamily="34" charset="0"/>
              <a:buChar char="•"/>
            </a:pPr>
            <a:endParaRPr lang="en-US" sz="800" i="1" dirty="0">
              <a:solidFill>
                <a:schemeClr val="bg1"/>
              </a:solidFill>
            </a:endParaRPr>
          </a:p>
          <a:p>
            <a:pPr marL="342900" indent="-342900">
              <a:buFont typeface="Arial" panose="020B0604020202020204" pitchFamily="34" charset="0"/>
              <a:buChar char="•"/>
            </a:pPr>
            <a:r>
              <a:rPr lang="en-US" sz="2800" i="1" dirty="0">
                <a:solidFill>
                  <a:schemeClr val="bg1"/>
                </a:solidFill>
              </a:rPr>
              <a:t>Its role &amp; purpose</a:t>
            </a:r>
          </a:p>
          <a:p>
            <a:pPr marL="342900" indent="-342900">
              <a:buFont typeface="Arial" panose="020B0604020202020204" pitchFamily="34" charset="0"/>
              <a:buChar char="•"/>
            </a:pPr>
            <a:endParaRPr lang="en-US" sz="800" i="1" dirty="0">
              <a:solidFill>
                <a:schemeClr val="bg1"/>
              </a:solidFill>
            </a:endParaRPr>
          </a:p>
          <a:p>
            <a:pPr marL="342900" indent="-342900">
              <a:buFont typeface="Arial" panose="020B0604020202020204" pitchFamily="34" charset="0"/>
              <a:buChar char="•"/>
            </a:pPr>
            <a:r>
              <a:rPr lang="en-US" sz="2800" i="1" dirty="0">
                <a:solidFill>
                  <a:schemeClr val="bg1"/>
                </a:solidFill>
              </a:rPr>
              <a:t>Its duration</a:t>
            </a:r>
          </a:p>
        </p:txBody>
      </p:sp>
      <p:sp>
        <p:nvSpPr>
          <p:cNvPr id="4" name="TextBox 3">
            <a:extLst>
              <a:ext uri="{FF2B5EF4-FFF2-40B4-BE49-F238E27FC236}">
                <a16:creationId xmlns:a16="http://schemas.microsoft.com/office/drawing/2014/main" id="{D7DC64FE-2904-4595-8DED-23E5B6484C9D}"/>
              </a:ext>
            </a:extLst>
          </p:cNvPr>
          <p:cNvSpPr txBox="1"/>
          <p:nvPr/>
        </p:nvSpPr>
        <p:spPr>
          <a:xfrm>
            <a:off x="526774" y="4293704"/>
            <a:ext cx="8120269" cy="1200329"/>
          </a:xfrm>
          <a:prstGeom prst="rect">
            <a:avLst/>
          </a:prstGeom>
          <a:noFill/>
        </p:spPr>
        <p:txBody>
          <a:bodyPr wrap="square" rtlCol="0">
            <a:spAutoFit/>
          </a:bodyPr>
          <a:lstStyle/>
          <a:p>
            <a:pPr algn="ctr"/>
            <a:r>
              <a:rPr lang="en-US" sz="3600" dirty="0">
                <a:solidFill>
                  <a:srgbClr val="CCFFCC"/>
                </a:solidFill>
              </a:rPr>
              <a:t>Confusion about the OT law is what prompted the book</a:t>
            </a:r>
          </a:p>
        </p:txBody>
      </p:sp>
    </p:spTree>
    <p:extLst>
      <p:ext uri="{BB962C8B-B14F-4D97-AF65-F5344CB8AC3E}">
        <p14:creationId xmlns:p14="http://schemas.microsoft.com/office/powerpoint/2010/main" val="1076428729"/>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71600"/>
            <a:ext cx="8077200" cy="267765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Col 2:14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14 having wiped out the handwriting of requirements that was against us, which was contrary to us. And He has taken it out of the way, having nailed it to the cross. </a:t>
            </a:r>
          </a:p>
        </p:txBody>
      </p:sp>
      <p:cxnSp>
        <p:nvCxnSpPr>
          <p:cNvPr id="3" name="Straight Connector 2"/>
          <p:cNvCxnSpPr/>
          <p:nvPr/>
        </p:nvCxnSpPr>
        <p:spPr>
          <a:xfrm>
            <a:off x="2209800" y="2667000"/>
            <a:ext cx="14478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219200" y="3505200"/>
            <a:ext cx="32004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090444"/>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4741" y="1559859"/>
            <a:ext cx="6508377" cy="2862322"/>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Romans 7:1-4</a:t>
            </a:r>
          </a:p>
          <a:p>
            <a:pPr marL="457200" marR="0" lvl="0" indent="-457200" algn="l" defTabSz="914400" rtl="0" eaLnBrk="1" fontAlgn="auto" latinLnBrk="0" hangingPunct="1">
              <a:lnSpc>
                <a:spcPct val="15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2 Corinthians 3:6-18</a:t>
            </a:r>
          </a:p>
          <a:p>
            <a:pPr marL="457200" marR="0" lvl="0" indent="-457200" algn="l" defTabSz="914400" rtl="0" eaLnBrk="1" fontAlgn="auto" latinLnBrk="0" hangingPunct="1">
              <a:lnSpc>
                <a:spcPct val="15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Galatians 3:19-25</a:t>
            </a:r>
          </a:p>
          <a:p>
            <a:pPr marL="457200" marR="0" lvl="0" indent="-457200" algn="l" defTabSz="914400" rtl="0" eaLnBrk="1" fontAlgn="auto" latinLnBrk="0" hangingPunct="1">
              <a:lnSpc>
                <a:spcPct val="15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Colossians 2:14</a:t>
            </a:r>
          </a:p>
          <a:p>
            <a:pPr marL="457200" marR="0" lvl="0" indent="-457200" algn="l" defTabSz="914400" rtl="0" eaLnBrk="1" fontAlgn="auto" latinLnBrk="0" hangingPunct="1">
              <a:lnSpc>
                <a:spcPct val="15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Jeremiah 31:31-34; Hebrews 8:7-13</a:t>
            </a:r>
          </a:p>
        </p:txBody>
      </p:sp>
      <p:sp>
        <p:nvSpPr>
          <p:cNvPr id="4" name="Rounded Rectangle 2">
            <a:extLst>
              <a:ext uri="{FF2B5EF4-FFF2-40B4-BE49-F238E27FC236}">
                <a16:creationId xmlns:a16="http://schemas.microsoft.com/office/drawing/2014/main" id="{21FF7601-DCD3-498F-8DED-28873990E605}"/>
              </a:ext>
            </a:extLst>
          </p:cNvPr>
          <p:cNvSpPr/>
          <p:nvPr/>
        </p:nvSpPr>
        <p:spPr>
          <a:xfrm>
            <a:off x="754789" y="355409"/>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2800" dirty="0">
                <a:latin typeface="Tempus Sans ITC" panose="04020404030D07020202" pitchFamily="82" charset="0"/>
              </a:rPr>
              <a:t>Old Law Was Done Away</a:t>
            </a:r>
          </a:p>
        </p:txBody>
      </p:sp>
    </p:spTree>
    <p:extLst>
      <p:ext uri="{BB962C8B-B14F-4D97-AF65-F5344CB8AC3E}">
        <p14:creationId xmlns:p14="http://schemas.microsoft.com/office/powerpoint/2010/main" val="2809487815"/>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228600"/>
            <a:ext cx="7924800" cy="637097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Jeremiah 31:31-34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31 "Behold, the days are coming, says the LORD, when I will make a new covenant with the house of Israel and with the house of Judah-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32 not according to the covenant that I made with their fathers in the day that I took them by the hand to lead them out of the land of Egypt, My covenant which they broke, though I was a husband to them, says the LORD.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33 But this is the covenant that I will make with the house of Israel after those days, says the LORD: I will put My law in their minds, and write it on their hearts; and I will be their God, and they shall be My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34 No more shall every man teach his neighbor, and every man his brother, saying, 'Know the LORD,' for they all shall know Me, from the least of them to the greatest of them, says the LORD. For I will forgive their iniquity, and their sin I will remember no more."</a:t>
            </a:r>
          </a:p>
        </p:txBody>
      </p:sp>
      <p:cxnSp>
        <p:nvCxnSpPr>
          <p:cNvPr id="5" name="Straight Connector 4"/>
          <p:cNvCxnSpPr/>
          <p:nvPr/>
        </p:nvCxnSpPr>
        <p:spPr>
          <a:xfrm>
            <a:off x="914400" y="1752600"/>
            <a:ext cx="152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6800" y="2286000"/>
            <a:ext cx="66294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042656"/>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36113"/>
            <a:ext cx="8229600" cy="6217087"/>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Heb. 8:7-13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7 For if that first covenant had been faultless, then no place would have been sought for a second.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8 Because finding fault with them, He says: "Behold, the days are coming, says the LORD, when I will make a new covenant with the house of Israel and with the house of Judah–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9 not according to the covenant that I made with their fathers in the day when I took them by the hand to lead them out of the land of Egypt; because they did not continue in My covenant, and I disregarded them, says the LORD.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10 For this is the covenant that I will make with the house of Israel after those days, says the LORD: I will put My laws in their mind and write them on their hearts; and I will be their God, and they shall be My people.  </a:t>
            </a:r>
          </a:p>
        </p:txBody>
      </p:sp>
      <p:cxnSp>
        <p:nvCxnSpPr>
          <p:cNvPr id="3" name="Straight Connector 2"/>
          <p:cNvCxnSpPr/>
          <p:nvPr/>
        </p:nvCxnSpPr>
        <p:spPr>
          <a:xfrm>
            <a:off x="1905000" y="1447800"/>
            <a:ext cx="152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514600" y="1752600"/>
            <a:ext cx="9144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562600" y="2743200"/>
            <a:ext cx="152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5800" y="3733800"/>
            <a:ext cx="67056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535350"/>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229600" cy="4185761"/>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Heb. 8:7-13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11 None of them shall teach his neighbor, and none his brother, saying, 'Know the LORD,' for all shall know Me, from the least of them to the greatest of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12 For I will be merciful to their unrighteousness, and their sins and their lawless deeds I will remember no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13 In that He says, "A new covenant," He has made the first obsolete. Now what is becoming obsolete and growing old is ready to vanish away. </a:t>
            </a:r>
          </a:p>
        </p:txBody>
      </p:sp>
      <p:cxnSp>
        <p:nvCxnSpPr>
          <p:cNvPr id="3" name="Straight Connector 2"/>
          <p:cNvCxnSpPr/>
          <p:nvPr/>
        </p:nvCxnSpPr>
        <p:spPr>
          <a:xfrm>
            <a:off x="2667000" y="4191000"/>
            <a:ext cx="1905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705600" y="4191000"/>
            <a:ext cx="1524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0" y="4495800"/>
            <a:ext cx="33528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 y="4876800"/>
            <a:ext cx="7620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780906"/>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0612" y="1990165"/>
            <a:ext cx="7611035" cy="153888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Heb. 10:9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then He said, "Behold, I have come to do Your will, O God." He takes away the first that He may establish the second. </a:t>
            </a:r>
          </a:p>
        </p:txBody>
      </p:sp>
      <p:cxnSp>
        <p:nvCxnSpPr>
          <p:cNvPr id="6" name="Straight Connector 5"/>
          <p:cNvCxnSpPr/>
          <p:nvPr/>
        </p:nvCxnSpPr>
        <p:spPr>
          <a:xfrm flipV="1">
            <a:off x="1398494" y="3429000"/>
            <a:ext cx="2312894" cy="1344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52129" y="3442447"/>
            <a:ext cx="986118" cy="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331887"/>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1981200" y="2030505"/>
            <a:ext cx="5305425" cy="2828925"/>
            <a:chOff x="1981200" y="2971800"/>
            <a:chExt cx="5305425" cy="2828925"/>
          </a:xfrm>
        </p:grpSpPr>
        <p:graphicFrame>
          <p:nvGraphicFramePr>
            <p:cNvPr id="10245" name="Object 2"/>
            <p:cNvGraphicFramePr>
              <a:graphicFrameLocks noChangeAspect="1"/>
            </p:cNvGraphicFramePr>
            <p:nvPr/>
          </p:nvGraphicFramePr>
          <p:xfrm>
            <a:off x="1981200" y="3581400"/>
            <a:ext cx="5305425" cy="2219325"/>
          </p:xfrm>
          <a:graphic>
            <a:graphicData uri="http://schemas.openxmlformats.org/presentationml/2006/ole">
              <mc:AlternateContent xmlns:mc="http://schemas.openxmlformats.org/markup-compatibility/2006">
                <mc:Choice xmlns:v="urn:schemas-microsoft-com:vml" Requires="v">
                  <p:oleObj spid="_x0000_s5137" name="Drawing" r:id="rId3" imgW="5314950" imgH="2228850" progId="WPDraw30.Drawing">
                    <p:embed/>
                  </p:oleObj>
                </mc:Choice>
                <mc:Fallback>
                  <p:oleObj name="Drawing" r:id="rId3" imgW="5314950" imgH="2228850" progId="WPDraw30.Drawing">
                    <p:embed/>
                    <p:pic>
                      <p:nvPicPr>
                        <p:cNvPr id="1024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581400"/>
                          <a:ext cx="53054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TextBox 6"/>
            <p:cNvSpPr txBox="1">
              <a:spLocks noChangeArrowheads="1"/>
            </p:cNvSpPr>
            <p:nvPr/>
          </p:nvSpPr>
          <p:spPr bwMode="auto">
            <a:xfrm>
              <a:off x="3352800" y="3886200"/>
              <a:ext cx="7729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Old</a:t>
              </a:r>
            </a:p>
          </p:txBody>
        </p:sp>
        <p:sp>
          <p:nvSpPr>
            <p:cNvPr id="10247" name="TextBox 7"/>
            <p:cNvSpPr txBox="1">
              <a:spLocks noChangeArrowheads="1"/>
            </p:cNvSpPr>
            <p:nvPr/>
          </p:nvSpPr>
          <p:spPr bwMode="auto">
            <a:xfrm>
              <a:off x="4942031" y="3886200"/>
              <a:ext cx="9396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New</a:t>
              </a:r>
            </a:p>
          </p:txBody>
        </p:sp>
        <p:sp>
          <p:nvSpPr>
            <p:cNvPr id="9" name="Curved Down Arrow 8"/>
            <p:cNvSpPr/>
            <p:nvPr/>
          </p:nvSpPr>
          <p:spPr>
            <a:xfrm>
              <a:off x="3429000" y="2971800"/>
              <a:ext cx="2438400" cy="838200"/>
            </a:xfrm>
            <a:prstGeom prst="curvedDownArrow">
              <a:avLst>
                <a:gd name="adj1" fmla="val 25000"/>
                <a:gd name="adj2" fmla="val 97651"/>
                <a:gd name="adj3" fmla="val 3954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9" name="TextBox 9"/>
            <p:cNvSpPr txBox="1">
              <a:spLocks noChangeArrowheads="1"/>
            </p:cNvSpPr>
            <p:nvPr/>
          </p:nvSpPr>
          <p:spPr bwMode="auto">
            <a:xfrm rot="-816828">
              <a:off x="2819400" y="4648200"/>
              <a:ext cx="129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Jer. 31</a:t>
              </a:r>
            </a:p>
          </p:txBody>
        </p:sp>
      </p:grpSp>
    </p:spTree>
    <p:extLst>
      <p:ext uri="{BB962C8B-B14F-4D97-AF65-F5344CB8AC3E}">
        <p14:creationId xmlns:p14="http://schemas.microsoft.com/office/powerpoint/2010/main" val="1384820260"/>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10"/>
          <p:cNvSpPr txBox="1">
            <a:spLocks noChangeArrowheads="1"/>
          </p:cNvSpPr>
          <p:nvPr/>
        </p:nvSpPr>
        <p:spPr bwMode="auto">
          <a:xfrm>
            <a:off x="1250577" y="161371"/>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Two Conclusions:</a:t>
            </a:r>
          </a:p>
        </p:txBody>
      </p:sp>
      <p:sp>
        <p:nvSpPr>
          <p:cNvPr id="12" name="TextBox 11"/>
          <p:cNvSpPr txBox="1"/>
          <p:nvPr/>
        </p:nvSpPr>
        <p:spPr>
          <a:xfrm>
            <a:off x="1089213" y="1860183"/>
            <a:ext cx="7364506" cy="1569660"/>
          </a:xfrm>
          <a:prstGeom prst="rect">
            <a:avLst/>
          </a:prstGeom>
          <a:solidFill>
            <a:schemeClr val="bg1"/>
          </a:solidFill>
          <a:ln>
            <a:solidFill>
              <a:srgbClr val="C00000"/>
            </a:solidFill>
          </a:ln>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Tx/>
              <a:buAutoNum type="arabicPeriod"/>
              <a:tabLst/>
              <a:defRPr/>
            </a:pPr>
            <a:r>
              <a:rPr kumimoji="0" lang="en-US" sz="3200" b="0" i="1" u="none" strike="noStrike" kern="1200" cap="none" spc="0" normalizeH="0" baseline="0" noProof="0" dirty="0">
                <a:ln>
                  <a:noFill/>
                </a:ln>
                <a:solidFill>
                  <a:srgbClr val="002060"/>
                </a:solidFill>
                <a:effectLst/>
                <a:uLnTx/>
                <a:uFillTx/>
                <a:latin typeface="Calibri" panose="020F0502020204030204"/>
                <a:ea typeface="+mn-ea"/>
                <a:cs typeface="+mn-cs"/>
              </a:rPr>
              <a:t>There would be a NEW covenant</a:t>
            </a:r>
          </a:p>
          <a:p>
            <a:pPr marL="457200" marR="0" lvl="0" indent="-457200" algn="l" defTabSz="914400" rtl="0" eaLnBrk="1" fontAlgn="auto" latinLnBrk="0" hangingPunct="1">
              <a:lnSpc>
                <a:spcPct val="150000"/>
              </a:lnSpc>
              <a:spcBef>
                <a:spcPts val="0"/>
              </a:spcBef>
              <a:spcAft>
                <a:spcPts val="0"/>
              </a:spcAft>
              <a:buClrTx/>
              <a:buSzTx/>
              <a:buFontTx/>
              <a:buAutoNum type="arabicPeriod"/>
              <a:tabLst/>
              <a:defRPr/>
            </a:pPr>
            <a:r>
              <a:rPr kumimoji="0" lang="en-US" sz="3200" b="0" i="1" u="none" strike="noStrike" kern="1200" cap="none" spc="0" normalizeH="0" baseline="0" noProof="0" dirty="0">
                <a:ln>
                  <a:noFill/>
                </a:ln>
                <a:solidFill>
                  <a:srgbClr val="002060"/>
                </a:solidFill>
                <a:effectLst/>
                <a:uLnTx/>
                <a:uFillTx/>
                <a:latin typeface="Calibri" panose="020F0502020204030204"/>
                <a:ea typeface="+mn-ea"/>
                <a:cs typeface="+mn-cs"/>
              </a:rPr>
              <a:t>The New would be different than the Old</a:t>
            </a:r>
          </a:p>
        </p:txBody>
      </p:sp>
    </p:spTree>
    <p:extLst>
      <p:ext uri="{BB962C8B-B14F-4D97-AF65-F5344CB8AC3E}">
        <p14:creationId xmlns:p14="http://schemas.microsoft.com/office/powerpoint/2010/main" val="320598965"/>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1000"/>
                                        <p:tgtEl>
                                          <p:spTgt spid="12">
                                            <p:bg/>
                                          </p:spTgt>
                                        </p:tgtEl>
                                      </p:cBhvr>
                                    </p:animEffect>
                                    <p:anim calcmode="lin" valueType="num">
                                      <p:cBhvr>
                                        <p:cTn id="8" dur="1000" fill="hold"/>
                                        <p:tgtEl>
                                          <p:spTgt spid="12">
                                            <p:bg/>
                                          </p:spTgt>
                                        </p:tgtEl>
                                        <p:attrNameLst>
                                          <p:attrName>ppt_x</p:attrName>
                                        </p:attrNameLst>
                                      </p:cBhvr>
                                      <p:tavLst>
                                        <p:tav tm="0">
                                          <p:val>
                                            <p:strVal val="#ppt_x"/>
                                          </p:val>
                                        </p:tav>
                                        <p:tav tm="100000">
                                          <p:val>
                                            <p:strVal val="#ppt_x"/>
                                          </p:val>
                                        </p:tav>
                                      </p:tavLst>
                                    </p:anim>
                                    <p:anim calcmode="lin" valueType="num">
                                      <p:cBhvr>
                                        <p:cTn id="9" dur="1000" fill="hold"/>
                                        <p:tgtEl>
                                          <p:spTgt spid="12">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5"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8564" y="363071"/>
            <a:ext cx="8175812" cy="1290917"/>
          </a:xfrm>
          <a:prstGeom prst="roundRect">
            <a:avLst/>
          </a:prstGeom>
          <a:solidFill>
            <a:srgbClr val="FFF2CC">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Tempus Sans ITC" panose="04020404030D07020202" pitchFamily="82" charset="0"/>
                <a:cs typeface="Courier New" panose="02070309020205020404" pitchFamily="49" charset="0"/>
              </a:rPr>
              <a:t>Old Law Taken Away</a:t>
            </a:r>
          </a:p>
        </p:txBody>
      </p:sp>
      <p:sp>
        <p:nvSpPr>
          <p:cNvPr id="3" name="Rounded Rectangle 2"/>
          <p:cNvSpPr/>
          <p:nvPr/>
        </p:nvSpPr>
        <p:spPr>
          <a:xfrm>
            <a:off x="754788" y="2162056"/>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2800" dirty="0">
                <a:latin typeface="Tempus Sans ITC" panose="04020404030D07020202" pitchFamily="82" charset="0"/>
              </a:rPr>
              <a:t>Old Law as Presented in Romans</a:t>
            </a:r>
          </a:p>
        </p:txBody>
      </p:sp>
      <p:sp>
        <p:nvSpPr>
          <p:cNvPr id="5" name="Rounded Rectangle 2">
            <a:extLst>
              <a:ext uri="{FF2B5EF4-FFF2-40B4-BE49-F238E27FC236}">
                <a16:creationId xmlns:a16="http://schemas.microsoft.com/office/drawing/2014/main" id="{FB164C2F-7472-4209-BA3B-BD02B33DB56C}"/>
              </a:ext>
            </a:extLst>
          </p:cNvPr>
          <p:cNvSpPr/>
          <p:nvPr/>
        </p:nvSpPr>
        <p:spPr>
          <a:xfrm>
            <a:off x="754788" y="2979339"/>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2800" dirty="0">
                <a:latin typeface="Tempus Sans ITC" panose="04020404030D07020202" pitchFamily="82" charset="0"/>
              </a:rPr>
              <a:t>Old Law Was Done Away</a:t>
            </a:r>
          </a:p>
        </p:txBody>
      </p:sp>
      <p:sp>
        <p:nvSpPr>
          <p:cNvPr id="6" name="Rounded Rectangle 4">
            <a:extLst>
              <a:ext uri="{FF2B5EF4-FFF2-40B4-BE49-F238E27FC236}">
                <a16:creationId xmlns:a16="http://schemas.microsoft.com/office/drawing/2014/main" id="{E078ED62-3509-44BB-982D-30A3E5079275}"/>
              </a:ext>
            </a:extLst>
          </p:cNvPr>
          <p:cNvSpPr/>
          <p:nvPr/>
        </p:nvSpPr>
        <p:spPr>
          <a:xfrm>
            <a:off x="754788" y="3796622"/>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2800" dirty="0">
                <a:latin typeface="Tempus Sans ITC" panose="04020404030D07020202" pitchFamily="82" charset="0"/>
              </a:rPr>
              <a:t>Law Was Done Away in Its Entirety</a:t>
            </a:r>
          </a:p>
        </p:txBody>
      </p:sp>
    </p:spTree>
    <p:extLst>
      <p:ext uri="{BB962C8B-B14F-4D97-AF65-F5344CB8AC3E}">
        <p14:creationId xmlns:p14="http://schemas.microsoft.com/office/powerpoint/2010/main" val="4155484930"/>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0953" y="1532965"/>
            <a:ext cx="7718612" cy="19389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Every passage that teaches the law was taken away teaches that ALL the law was taken away</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These texts tell us “the law” was removed.</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Is no text that says “ceremonial law” was removed</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Is no text that says “moral law” still binding</a:t>
            </a:r>
          </a:p>
        </p:txBody>
      </p:sp>
      <p:sp>
        <p:nvSpPr>
          <p:cNvPr id="4" name="Rounded Rectangle 4">
            <a:extLst>
              <a:ext uri="{FF2B5EF4-FFF2-40B4-BE49-F238E27FC236}">
                <a16:creationId xmlns:a16="http://schemas.microsoft.com/office/drawing/2014/main" id="{286DFE50-1644-4C4C-BF3E-D24C7A513CFA}"/>
              </a:ext>
            </a:extLst>
          </p:cNvPr>
          <p:cNvSpPr/>
          <p:nvPr/>
        </p:nvSpPr>
        <p:spPr>
          <a:xfrm>
            <a:off x="739588" y="357683"/>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2800" dirty="0">
                <a:latin typeface="Tempus Sans ITC" panose="04020404030D07020202" pitchFamily="82" charset="0"/>
              </a:rPr>
              <a:t>Law Was Done Away in Its Entirety</a:t>
            </a:r>
          </a:p>
        </p:txBody>
      </p:sp>
    </p:spTree>
    <p:extLst>
      <p:ext uri="{BB962C8B-B14F-4D97-AF65-F5344CB8AC3E}">
        <p14:creationId xmlns:p14="http://schemas.microsoft.com/office/powerpoint/2010/main" val="3756931651"/>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C782C0-BDE3-494A-98EA-1B60CC428EFF}"/>
              </a:ext>
            </a:extLst>
          </p:cNvPr>
          <p:cNvSpPr txBox="1"/>
          <p:nvPr/>
        </p:nvSpPr>
        <p:spPr>
          <a:xfrm>
            <a:off x="3478695" y="387626"/>
            <a:ext cx="4244009" cy="1200329"/>
          </a:xfrm>
          <a:prstGeom prst="rect">
            <a:avLst/>
          </a:prstGeom>
          <a:noFill/>
        </p:spPr>
        <p:txBody>
          <a:bodyPr wrap="square" rtlCol="0">
            <a:spAutoFit/>
          </a:bodyPr>
          <a:lstStyle/>
          <a:p>
            <a:pPr algn="ctr"/>
            <a:r>
              <a:rPr lang="en-US" sz="3600" dirty="0">
                <a:solidFill>
                  <a:srgbClr val="CCFFCC"/>
                </a:solidFill>
              </a:rPr>
              <a:t>Confusion about the OT law today</a:t>
            </a:r>
          </a:p>
        </p:txBody>
      </p:sp>
      <p:sp>
        <p:nvSpPr>
          <p:cNvPr id="3" name="TextBox 2">
            <a:extLst>
              <a:ext uri="{FF2B5EF4-FFF2-40B4-BE49-F238E27FC236}">
                <a16:creationId xmlns:a16="http://schemas.microsoft.com/office/drawing/2014/main" id="{77F6BECE-093F-4341-87D9-72D7C1E6D223}"/>
              </a:ext>
            </a:extLst>
          </p:cNvPr>
          <p:cNvSpPr txBox="1"/>
          <p:nvPr/>
        </p:nvSpPr>
        <p:spPr>
          <a:xfrm>
            <a:off x="884582" y="2107096"/>
            <a:ext cx="7374835" cy="390876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Seventh Day Adventist – Sabbath is binding today</a:t>
            </a:r>
          </a:p>
          <a:p>
            <a:pPr marL="285750" indent="-285750">
              <a:buFont typeface="Arial" panose="020B0604020202020204" pitchFamily="34" charset="0"/>
              <a:buChar char="•"/>
            </a:pPr>
            <a:endParaRPr lang="en-US" sz="800" dirty="0">
              <a:solidFill>
                <a:schemeClr val="bg1"/>
              </a:solidFill>
            </a:endParaRPr>
          </a:p>
          <a:p>
            <a:pPr marL="285750" indent="-285750">
              <a:buFont typeface="Arial" panose="020B0604020202020204" pitchFamily="34" charset="0"/>
              <a:buChar char="•"/>
            </a:pPr>
            <a:r>
              <a:rPr lang="en-US" sz="2800" dirty="0">
                <a:solidFill>
                  <a:schemeClr val="bg1"/>
                </a:solidFill>
              </a:rPr>
              <a:t>Denominationalist – appeal to OT to justify worship and plan of salvation</a:t>
            </a:r>
          </a:p>
          <a:p>
            <a:pPr marL="285750" indent="-285750">
              <a:buFont typeface="Arial" panose="020B0604020202020204" pitchFamily="34" charset="0"/>
              <a:buChar char="•"/>
            </a:pPr>
            <a:endParaRPr lang="en-US" sz="800" dirty="0">
              <a:solidFill>
                <a:schemeClr val="bg1"/>
              </a:solidFill>
            </a:endParaRPr>
          </a:p>
          <a:p>
            <a:pPr marL="285750" indent="-285750">
              <a:buFont typeface="Arial" panose="020B0604020202020204" pitchFamily="34" charset="0"/>
              <a:buChar char="•"/>
            </a:pPr>
            <a:r>
              <a:rPr lang="en-US" sz="2800" dirty="0">
                <a:solidFill>
                  <a:schemeClr val="bg1"/>
                </a:solidFill>
              </a:rPr>
              <a:t>Some brethren – contend for one continuous covenant</a:t>
            </a:r>
          </a:p>
          <a:p>
            <a:pPr marL="285750" indent="-285750">
              <a:buFont typeface="Arial" panose="020B0604020202020204" pitchFamily="34" charset="0"/>
              <a:buChar char="•"/>
            </a:pPr>
            <a:endParaRPr lang="en-US" sz="800" dirty="0">
              <a:solidFill>
                <a:schemeClr val="bg1"/>
              </a:solidFill>
            </a:endParaRPr>
          </a:p>
          <a:p>
            <a:pPr marL="285750" indent="-285750">
              <a:buFont typeface="Arial" panose="020B0604020202020204" pitchFamily="34" charset="0"/>
              <a:buChar char="•"/>
            </a:pPr>
            <a:r>
              <a:rPr lang="en-US" sz="2800" dirty="0">
                <a:solidFill>
                  <a:schemeClr val="bg1"/>
                </a:solidFill>
              </a:rPr>
              <a:t>Evangelicals &amp; some brethren – argue that Matt 5 &amp; 19 are explanations of Deut. 24.</a:t>
            </a:r>
          </a:p>
        </p:txBody>
      </p:sp>
    </p:spTree>
    <p:extLst>
      <p:ext uri="{BB962C8B-B14F-4D97-AF65-F5344CB8AC3E}">
        <p14:creationId xmlns:p14="http://schemas.microsoft.com/office/powerpoint/2010/main" val="962887137"/>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0953" y="1532965"/>
            <a:ext cx="7718612" cy="172354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Every passage that teaches the law was taken away teaches that ALL the law was taken away</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Romans 7:4-7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specify the 10 commandments as being included</a:t>
            </a:r>
          </a:p>
        </p:txBody>
      </p:sp>
      <p:sp>
        <p:nvSpPr>
          <p:cNvPr id="4" name="Rounded Rectangle 4">
            <a:extLst>
              <a:ext uri="{FF2B5EF4-FFF2-40B4-BE49-F238E27FC236}">
                <a16:creationId xmlns:a16="http://schemas.microsoft.com/office/drawing/2014/main" id="{0CDB853E-E9A8-4449-A378-B31AB889D05E}"/>
              </a:ext>
            </a:extLst>
          </p:cNvPr>
          <p:cNvSpPr/>
          <p:nvPr/>
        </p:nvSpPr>
        <p:spPr>
          <a:xfrm>
            <a:off x="739588" y="357683"/>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2800" dirty="0">
                <a:latin typeface="Tempus Sans ITC" panose="04020404030D07020202" pitchFamily="82" charset="0"/>
              </a:rPr>
              <a:t>Law Was Done Away in Its Entirety</a:t>
            </a:r>
          </a:p>
        </p:txBody>
      </p:sp>
    </p:spTree>
    <p:extLst>
      <p:ext uri="{BB962C8B-B14F-4D97-AF65-F5344CB8AC3E}">
        <p14:creationId xmlns:p14="http://schemas.microsoft.com/office/powerpoint/2010/main" val="3864488275"/>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706" y="290657"/>
            <a:ext cx="6414247" cy="63709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Therefore, my brethren, you also have become dead to the law through the body of Christ, that you may be married to another-- to Him who was raised from the dead, that we should bear fruit to God.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For when we were in the flesh, the sinful passions which were aroused by the law were at work in our members to bear fruit to death.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 But now we have been delivered from the law, having died to what we were held by, so that we should serve in the newness of the Spirit and not in the oldness of the letter.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 What shall we say then? Is the law sin? Certainly not! On the contrary, I would not have known sin except through the law. For I would not have known covetousness unless the law had said, "You shall not covet."  </a:t>
            </a:r>
          </a:p>
        </p:txBody>
      </p:sp>
      <p:sp>
        <p:nvSpPr>
          <p:cNvPr id="3" name="TextBox 2"/>
          <p:cNvSpPr txBox="1"/>
          <p:nvPr/>
        </p:nvSpPr>
        <p:spPr>
          <a:xfrm rot="16200000">
            <a:off x="-981635" y="3346917"/>
            <a:ext cx="4572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Romans 7:4-7</a:t>
            </a:r>
          </a:p>
        </p:txBody>
      </p:sp>
      <p:cxnSp>
        <p:nvCxnSpPr>
          <p:cNvPr id="5" name="Straight Connector 4"/>
          <p:cNvCxnSpPr/>
          <p:nvPr/>
        </p:nvCxnSpPr>
        <p:spPr>
          <a:xfrm>
            <a:off x="2487706" y="1089212"/>
            <a:ext cx="193637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94829" y="3597167"/>
            <a:ext cx="26961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586318" y="3980329"/>
            <a:ext cx="4456579" cy="448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4607" y="5822736"/>
            <a:ext cx="58774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14808" y="6176842"/>
            <a:ext cx="58774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180855" y="6172519"/>
            <a:ext cx="587748"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86318" y="6539754"/>
            <a:ext cx="1936376"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778624" y="578224"/>
            <a:ext cx="900953" cy="61856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6200975" y="5708356"/>
            <a:ext cx="900953" cy="61856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Arrow Connector 22"/>
          <p:cNvCxnSpPr/>
          <p:nvPr/>
        </p:nvCxnSpPr>
        <p:spPr>
          <a:xfrm>
            <a:off x="4424082" y="1290918"/>
            <a:ext cx="1990726" cy="4316506"/>
          </a:xfrm>
          <a:prstGeom prst="straightConnector1">
            <a:avLst/>
          </a:prstGeom>
          <a:ln w="76200">
            <a:solidFill>
              <a:srgbClr val="FFFF00"/>
            </a:solidFill>
            <a:headEnd type="triangle"/>
            <a:tailEnd type="triangle"/>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565680"/>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8564" y="363071"/>
            <a:ext cx="8175812" cy="1290917"/>
          </a:xfrm>
          <a:prstGeom prst="roundRect">
            <a:avLst/>
          </a:prstGeom>
          <a:solidFill>
            <a:srgbClr val="FFF2CC">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Tempus Sans ITC" panose="04020404030D07020202" pitchFamily="82" charset="0"/>
                <a:cs typeface="Courier New" panose="02070309020205020404" pitchFamily="49" charset="0"/>
              </a:rPr>
              <a:t>Old Law Taken Away</a:t>
            </a:r>
          </a:p>
        </p:txBody>
      </p:sp>
      <p:sp>
        <p:nvSpPr>
          <p:cNvPr id="3" name="Rounded Rectangle 2"/>
          <p:cNvSpPr/>
          <p:nvPr/>
        </p:nvSpPr>
        <p:spPr>
          <a:xfrm>
            <a:off x="754788" y="2162056"/>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2800" dirty="0">
                <a:latin typeface="Tempus Sans ITC" panose="04020404030D07020202" pitchFamily="82" charset="0"/>
              </a:rPr>
              <a:t>Old Law as Presented in Romans</a:t>
            </a:r>
          </a:p>
        </p:txBody>
      </p:sp>
      <p:sp>
        <p:nvSpPr>
          <p:cNvPr id="5" name="Rounded Rectangle 2">
            <a:extLst>
              <a:ext uri="{FF2B5EF4-FFF2-40B4-BE49-F238E27FC236}">
                <a16:creationId xmlns:a16="http://schemas.microsoft.com/office/drawing/2014/main" id="{FB164C2F-7472-4209-BA3B-BD02B33DB56C}"/>
              </a:ext>
            </a:extLst>
          </p:cNvPr>
          <p:cNvSpPr/>
          <p:nvPr/>
        </p:nvSpPr>
        <p:spPr>
          <a:xfrm>
            <a:off x="754788" y="2979339"/>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2800" dirty="0">
                <a:latin typeface="Tempus Sans ITC" panose="04020404030D07020202" pitchFamily="82" charset="0"/>
              </a:rPr>
              <a:t>Old Law Was Done Away</a:t>
            </a:r>
          </a:p>
        </p:txBody>
      </p:sp>
      <p:sp>
        <p:nvSpPr>
          <p:cNvPr id="6" name="Rounded Rectangle 4">
            <a:extLst>
              <a:ext uri="{FF2B5EF4-FFF2-40B4-BE49-F238E27FC236}">
                <a16:creationId xmlns:a16="http://schemas.microsoft.com/office/drawing/2014/main" id="{E078ED62-3509-44BB-982D-30A3E5079275}"/>
              </a:ext>
            </a:extLst>
          </p:cNvPr>
          <p:cNvSpPr/>
          <p:nvPr/>
        </p:nvSpPr>
        <p:spPr>
          <a:xfrm>
            <a:off x="754788" y="3796622"/>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2800" dirty="0">
                <a:latin typeface="Tempus Sans ITC" panose="04020404030D07020202" pitchFamily="82" charset="0"/>
              </a:rPr>
              <a:t>Law Was Done Away in Its Entirety</a:t>
            </a:r>
          </a:p>
        </p:txBody>
      </p:sp>
      <p:sp>
        <p:nvSpPr>
          <p:cNvPr id="7" name="Rounded Rectangle 5">
            <a:extLst>
              <a:ext uri="{FF2B5EF4-FFF2-40B4-BE49-F238E27FC236}">
                <a16:creationId xmlns:a16="http://schemas.microsoft.com/office/drawing/2014/main" id="{9AB79EA2-CDEE-447A-B6E0-58B0FF52D06B}"/>
              </a:ext>
            </a:extLst>
          </p:cNvPr>
          <p:cNvSpPr/>
          <p:nvPr/>
        </p:nvSpPr>
        <p:spPr>
          <a:xfrm>
            <a:off x="754788" y="4613904"/>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2800" dirty="0">
                <a:latin typeface="Tempus Sans ITC" panose="04020404030D07020202" pitchFamily="82" charset="0"/>
              </a:rPr>
              <a:t>Law of God And Law of Moses Are Same</a:t>
            </a:r>
          </a:p>
        </p:txBody>
      </p:sp>
    </p:spTree>
    <p:extLst>
      <p:ext uri="{BB962C8B-B14F-4D97-AF65-F5344CB8AC3E}">
        <p14:creationId xmlns:p14="http://schemas.microsoft.com/office/powerpoint/2010/main" val="2254446251"/>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3717" y="1425389"/>
            <a:ext cx="8095129" cy="34163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Text Does Not Make a Distinction</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Where are “moral” &amp; “ceremonial” mentioned in connection with the law?</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Where is text that says “ceremonial law” was abolished?</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Where is text that says “moral law” continues</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Where is text that says </a:t>
            </a:r>
            <a:r>
              <a:rPr kumimoji="0" lang="en-US" sz="2400" b="0" i="1" u="none" strike="noStrike" kern="1200" cap="none" spc="0" normalizeH="0" baseline="0" noProof="0" dirty="0" err="1">
                <a:ln>
                  <a:noFill/>
                </a:ln>
                <a:solidFill>
                  <a:prstClr val="black"/>
                </a:solidFill>
                <a:effectLst/>
                <a:uLnTx/>
                <a:uFillTx/>
                <a:latin typeface="Calibri" panose="020F0502020204030204"/>
                <a:ea typeface="+mn-ea"/>
                <a:cs typeface="+mn-cs"/>
              </a:rPr>
              <a:t>Exo</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20:2-17 &amp; Deut. 5:6-21 are the “moral law”</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Where is text that label all but the 10 commandments as “ceremonial”?</a:t>
            </a:r>
          </a:p>
        </p:txBody>
      </p:sp>
      <p:sp>
        <p:nvSpPr>
          <p:cNvPr id="4" name="Rounded Rectangle 5">
            <a:extLst>
              <a:ext uri="{FF2B5EF4-FFF2-40B4-BE49-F238E27FC236}">
                <a16:creationId xmlns:a16="http://schemas.microsoft.com/office/drawing/2014/main" id="{0F5AE8FB-3FEB-438F-9D81-5FC0038804B5}"/>
              </a:ext>
            </a:extLst>
          </p:cNvPr>
          <p:cNvSpPr/>
          <p:nvPr/>
        </p:nvSpPr>
        <p:spPr>
          <a:xfrm>
            <a:off x="754789" y="359960"/>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4"/>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Law of God And Law of Moses Are Same</a:t>
            </a:r>
          </a:p>
        </p:txBody>
      </p:sp>
    </p:spTree>
    <p:extLst>
      <p:ext uri="{BB962C8B-B14F-4D97-AF65-F5344CB8AC3E}">
        <p14:creationId xmlns:p14="http://schemas.microsoft.com/office/powerpoint/2010/main" val="3118363882"/>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3717" y="1425389"/>
            <a:ext cx="8095129" cy="246221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Text Does Not Make a Distinction</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 not “Laws”</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Bible speaks of “the law”  (Romans 51 times; Galatians 39 times)</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Not once is “laws” used </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Yet, some speak of laws (moral &amp; ceremonial)</a:t>
            </a:r>
          </a:p>
        </p:txBody>
      </p:sp>
      <p:sp>
        <p:nvSpPr>
          <p:cNvPr id="4" name="Rounded Rectangle 5">
            <a:extLst>
              <a:ext uri="{FF2B5EF4-FFF2-40B4-BE49-F238E27FC236}">
                <a16:creationId xmlns:a16="http://schemas.microsoft.com/office/drawing/2014/main" id="{9BD7E99B-EF61-45E8-9936-6DF20B793375}"/>
              </a:ext>
            </a:extLst>
          </p:cNvPr>
          <p:cNvSpPr/>
          <p:nvPr/>
        </p:nvSpPr>
        <p:spPr>
          <a:xfrm>
            <a:off x="754789" y="359960"/>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4"/>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Law of God And Law of Moses Are Same</a:t>
            </a:r>
          </a:p>
        </p:txBody>
      </p:sp>
    </p:spTree>
    <p:extLst>
      <p:ext uri="{BB962C8B-B14F-4D97-AF65-F5344CB8AC3E}">
        <p14:creationId xmlns:p14="http://schemas.microsoft.com/office/powerpoint/2010/main" val="485064983"/>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3717" y="1425389"/>
            <a:ext cx="8095129" cy="187743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Text Does Not Make a Distinction</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 not “Laws”</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of God &amp; Law of Moses are the Same</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Nehemiah 8 </a:t>
            </a:r>
          </a:p>
        </p:txBody>
      </p:sp>
      <p:sp>
        <p:nvSpPr>
          <p:cNvPr id="4" name="Rounded Rectangle 5">
            <a:extLst>
              <a:ext uri="{FF2B5EF4-FFF2-40B4-BE49-F238E27FC236}">
                <a16:creationId xmlns:a16="http://schemas.microsoft.com/office/drawing/2014/main" id="{ACDC536F-6272-4D72-8507-34CC40E0FDCD}"/>
              </a:ext>
            </a:extLst>
          </p:cNvPr>
          <p:cNvSpPr/>
          <p:nvPr/>
        </p:nvSpPr>
        <p:spPr>
          <a:xfrm>
            <a:off x="754789" y="359960"/>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4"/>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Law of God And Law of Moses Are Same</a:t>
            </a:r>
          </a:p>
        </p:txBody>
      </p:sp>
    </p:spTree>
    <p:extLst>
      <p:ext uri="{BB962C8B-B14F-4D97-AF65-F5344CB8AC3E}">
        <p14:creationId xmlns:p14="http://schemas.microsoft.com/office/powerpoint/2010/main" val="917967530"/>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306" y="1707777"/>
            <a:ext cx="8350623"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Now all the people gathered together as one man in the open square that was in front of the Water Gate; and they told Ezra the scribe to bring the </a:t>
            </a:r>
            <a:r>
              <a:rPr kumimoji="0" lang="en-US" sz="24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Book of the Law of Moses</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which the </a:t>
            </a:r>
            <a:r>
              <a:rPr kumimoji="0" lang="en-US" sz="24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LORD had commanded Israel</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8</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So they read distinctly from the book, </a:t>
            </a:r>
            <a:r>
              <a:rPr kumimoji="0" lang="en-US" sz="24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in the Law of God</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and they gave the sense, and helped them to understand the reading.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14</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And they found written </a:t>
            </a:r>
            <a:r>
              <a:rPr kumimoji="0" lang="en-US" sz="24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in the Law</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which the </a:t>
            </a:r>
            <a:r>
              <a:rPr kumimoji="0" lang="en-US" sz="24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LORD had commanded by Moses</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that the children of Israel should dwell in booths during the feast of the seventh month,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18</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Also day by day, from the first day until the last day, he read from the </a:t>
            </a:r>
            <a:r>
              <a:rPr kumimoji="0" lang="en-US" sz="24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Book of the Law of God</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And they kept the feast seven days; and on the eighth day there was a sacred assembly, according to the prescribed manner. </a:t>
            </a:r>
          </a:p>
        </p:txBody>
      </p:sp>
      <p:sp>
        <p:nvSpPr>
          <p:cNvPr id="3" name="TextBox 2"/>
          <p:cNvSpPr txBox="1"/>
          <p:nvPr/>
        </p:nvSpPr>
        <p:spPr>
          <a:xfrm>
            <a:off x="2514600" y="578223"/>
            <a:ext cx="54057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Nehemiah 8</a:t>
            </a:r>
          </a:p>
        </p:txBody>
      </p:sp>
    </p:spTree>
    <p:extLst>
      <p:ext uri="{BB962C8B-B14F-4D97-AF65-F5344CB8AC3E}">
        <p14:creationId xmlns:p14="http://schemas.microsoft.com/office/powerpoint/2010/main" val="3275761662"/>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3717" y="1425389"/>
            <a:ext cx="8095129" cy="224676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Text Does Not Make a Distinction</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 not “Laws”</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of God &amp; Law of Moses are the Same</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Nehemiah 8 </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Nehemiah 10:29</a:t>
            </a:r>
          </a:p>
        </p:txBody>
      </p:sp>
      <p:sp>
        <p:nvSpPr>
          <p:cNvPr id="4" name="Rounded Rectangle 5">
            <a:extLst>
              <a:ext uri="{FF2B5EF4-FFF2-40B4-BE49-F238E27FC236}">
                <a16:creationId xmlns:a16="http://schemas.microsoft.com/office/drawing/2014/main" id="{28CB0017-EA10-4836-BAF1-78BE0F2E8C52}"/>
              </a:ext>
            </a:extLst>
          </p:cNvPr>
          <p:cNvSpPr/>
          <p:nvPr/>
        </p:nvSpPr>
        <p:spPr>
          <a:xfrm>
            <a:off x="754789" y="359960"/>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4"/>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Law of God And Law of Moses Are Same</a:t>
            </a:r>
          </a:p>
        </p:txBody>
      </p:sp>
    </p:spTree>
    <p:extLst>
      <p:ext uri="{BB962C8B-B14F-4D97-AF65-F5344CB8AC3E}">
        <p14:creationId xmlns:p14="http://schemas.microsoft.com/office/powerpoint/2010/main" val="848916666"/>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2057400"/>
            <a:ext cx="8153400" cy="2246769"/>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these joined with their brethren, their nobles, and entered into a curse and an oath to walk in </a:t>
            </a:r>
            <a:r>
              <a:rPr kumimoji="0" lang="en-US" sz="28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God's Law, which was given by Moses</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the servant of God, and to observe and do all the </a:t>
            </a:r>
            <a:r>
              <a:rPr kumimoji="0" lang="en-US" sz="2800" b="0"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commandments of the LORD</a:t>
            </a:r>
            <a:r>
              <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our Lord, and His ordinances and His statutes: </a:t>
            </a:r>
          </a:p>
        </p:txBody>
      </p:sp>
      <p:sp>
        <p:nvSpPr>
          <p:cNvPr id="3" name="TextBox 2"/>
          <p:cNvSpPr txBox="1"/>
          <p:nvPr/>
        </p:nvSpPr>
        <p:spPr>
          <a:xfrm>
            <a:off x="2514600" y="578223"/>
            <a:ext cx="54057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Nehemiah 10:29</a:t>
            </a:r>
          </a:p>
        </p:txBody>
      </p:sp>
    </p:spTree>
    <p:extLst>
      <p:ext uri="{BB962C8B-B14F-4D97-AF65-F5344CB8AC3E}">
        <p14:creationId xmlns:p14="http://schemas.microsoft.com/office/powerpoint/2010/main" val="332421204"/>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3717" y="1425389"/>
            <a:ext cx="8095129" cy="261610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Text Does Not Make a Distinction</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 not “Laws”</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of God &amp; Law of Moses are the Same</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Nehemiah 8 </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Nehemiah 10:29</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Ezra 7:6, 12</a:t>
            </a:r>
          </a:p>
        </p:txBody>
      </p:sp>
      <p:sp>
        <p:nvSpPr>
          <p:cNvPr id="4" name="Rounded Rectangle 5">
            <a:extLst>
              <a:ext uri="{FF2B5EF4-FFF2-40B4-BE49-F238E27FC236}">
                <a16:creationId xmlns:a16="http://schemas.microsoft.com/office/drawing/2014/main" id="{A008AA2B-407D-4B06-8DB2-89D32EB1C11D}"/>
              </a:ext>
            </a:extLst>
          </p:cNvPr>
          <p:cNvSpPr/>
          <p:nvPr/>
        </p:nvSpPr>
        <p:spPr>
          <a:xfrm>
            <a:off x="754789" y="359960"/>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4"/>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Law of God And Law of Moses Are Same</a:t>
            </a:r>
          </a:p>
        </p:txBody>
      </p:sp>
    </p:spTree>
    <p:extLst>
      <p:ext uri="{BB962C8B-B14F-4D97-AF65-F5344CB8AC3E}">
        <p14:creationId xmlns:p14="http://schemas.microsoft.com/office/powerpoint/2010/main" val="702454952"/>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98712" y="1959179"/>
            <a:ext cx="8175812" cy="1469821"/>
          </a:xfrm>
          <a:prstGeom prst="roundRect">
            <a:avLst/>
          </a:prstGeom>
          <a:solidFill>
            <a:srgbClr val="FFF2CC">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Tempus Sans ITC" panose="04020404030D07020202" pitchFamily="82" charset="0"/>
                <a:cs typeface="Courier New" panose="02070309020205020404" pitchFamily="49" charset="0"/>
              </a:rPr>
              <a:t>Old Law Taken Away</a:t>
            </a:r>
          </a:p>
        </p:txBody>
      </p:sp>
    </p:spTree>
    <p:extLst>
      <p:ext uri="{BB962C8B-B14F-4D97-AF65-F5344CB8AC3E}">
        <p14:creationId xmlns:p14="http://schemas.microsoft.com/office/powerpoint/2010/main" val="463892431"/>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578223"/>
            <a:ext cx="54057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Ezra 7: 6, 12</a:t>
            </a:r>
          </a:p>
        </p:txBody>
      </p:sp>
      <p:sp>
        <p:nvSpPr>
          <p:cNvPr id="3" name="Text Box 4"/>
          <p:cNvSpPr txBox="1">
            <a:spLocks noChangeArrowheads="1"/>
          </p:cNvSpPr>
          <p:nvPr/>
        </p:nvSpPr>
        <p:spPr bwMode="auto">
          <a:xfrm>
            <a:off x="847165" y="1904999"/>
            <a:ext cx="7826188" cy="397031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6. </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Ezra came up from Babylon; and he was a skilled scribe in the </a:t>
            </a:r>
            <a:r>
              <a:rPr kumimoji="0" lang="en-US" sz="28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Law of Moses</a:t>
            </a: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which the LORD God of Israel had given.</a:t>
            </a: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king granted him all his request, according to the hand of the LORD his God upon him.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12.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Artaxerxes</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king of kings, To Ezra the priest, a scribe of the </a:t>
            </a:r>
            <a:r>
              <a:rPr kumimoji="0" lang="en-US" sz="28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Law of the God of heaven</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Perfect peace, and so forth.</a:t>
            </a:r>
          </a:p>
        </p:txBody>
      </p:sp>
    </p:spTree>
    <p:extLst>
      <p:ext uri="{BB962C8B-B14F-4D97-AF65-F5344CB8AC3E}">
        <p14:creationId xmlns:p14="http://schemas.microsoft.com/office/powerpoint/2010/main" val="964026948"/>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3717" y="1425389"/>
            <a:ext cx="8095129" cy="298543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Text Does Not Make a Distinction</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 not “Laws”</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of God &amp; Law of Moses are the Same</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Nehemiah 8 </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Nehemiah 10:29</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Ezra 7:6, 12</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2 Chronicles 34:14</a:t>
            </a:r>
          </a:p>
        </p:txBody>
      </p:sp>
      <p:sp>
        <p:nvSpPr>
          <p:cNvPr id="4" name="Rounded Rectangle 5">
            <a:extLst>
              <a:ext uri="{FF2B5EF4-FFF2-40B4-BE49-F238E27FC236}">
                <a16:creationId xmlns:a16="http://schemas.microsoft.com/office/drawing/2014/main" id="{DA6C95FA-12E4-4793-84FD-16D5890DB3E9}"/>
              </a:ext>
            </a:extLst>
          </p:cNvPr>
          <p:cNvSpPr/>
          <p:nvPr/>
        </p:nvSpPr>
        <p:spPr>
          <a:xfrm>
            <a:off x="754789" y="359960"/>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4"/>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Law of God And Law of Moses Are Same</a:t>
            </a:r>
          </a:p>
        </p:txBody>
      </p:sp>
    </p:spTree>
    <p:extLst>
      <p:ext uri="{BB962C8B-B14F-4D97-AF65-F5344CB8AC3E}">
        <p14:creationId xmlns:p14="http://schemas.microsoft.com/office/powerpoint/2010/main" val="22095978"/>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578223"/>
            <a:ext cx="54057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2 Chronicles 34:14</a:t>
            </a:r>
          </a:p>
        </p:txBody>
      </p:sp>
      <p:sp>
        <p:nvSpPr>
          <p:cNvPr id="3" name="Text Box 4"/>
          <p:cNvSpPr txBox="1">
            <a:spLocks noChangeArrowheads="1"/>
          </p:cNvSpPr>
          <p:nvPr/>
        </p:nvSpPr>
        <p:spPr bwMode="auto">
          <a:xfrm>
            <a:off x="932329" y="2411506"/>
            <a:ext cx="7315200" cy="1815882"/>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Now when they brought out the money that was brought into the house of the LORD,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Hilkiah</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the priest found the </a:t>
            </a:r>
            <a:r>
              <a:rPr kumimoji="0" lang="en-US" sz="28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Book of the Law of the LORD given by Moses</a:t>
            </a: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472925013"/>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3717" y="1425389"/>
            <a:ext cx="8095129" cy="335476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Text Does Not Make a Distinction</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 not “Laws”</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of God &amp; Law of Moses are the Same</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Nehemiah 8 </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Nehemiah 10:29</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Ezra 7:6, 12</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2 Chronicles 34:14</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Luke 2:22-24, 39</a:t>
            </a:r>
          </a:p>
        </p:txBody>
      </p:sp>
      <p:sp>
        <p:nvSpPr>
          <p:cNvPr id="4" name="Rounded Rectangle 5">
            <a:extLst>
              <a:ext uri="{FF2B5EF4-FFF2-40B4-BE49-F238E27FC236}">
                <a16:creationId xmlns:a16="http://schemas.microsoft.com/office/drawing/2014/main" id="{AD88A1CD-C7F9-4672-A65B-3738CFB3A73A}"/>
              </a:ext>
            </a:extLst>
          </p:cNvPr>
          <p:cNvSpPr/>
          <p:nvPr/>
        </p:nvSpPr>
        <p:spPr>
          <a:xfrm>
            <a:off x="754789" y="359960"/>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4"/>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Law of God And Law of Moses Are Same</a:t>
            </a:r>
          </a:p>
        </p:txBody>
      </p:sp>
    </p:spTree>
    <p:extLst>
      <p:ext uri="{BB962C8B-B14F-4D97-AF65-F5344CB8AC3E}">
        <p14:creationId xmlns:p14="http://schemas.microsoft.com/office/powerpoint/2010/main" val="3469794411"/>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578223"/>
            <a:ext cx="54057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Luke 2:22-24, 39</a:t>
            </a:r>
          </a:p>
        </p:txBody>
      </p:sp>
      <p:sp>
        <p:nvSpPr>
          <p:cNvPr id="3" name="TextBox 2"/>
          <p:cNvSpPr txBox="1"/>
          <p:nvPr/>
        </p:nvSpPr>
        <p:spPr>
          <a:xfrm>
            <a:off x="838200" y="1618129"/>
            <a:ext cx="7696200" cy="483209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22</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Now when the days of her purification according to the </a:t>
            </a:r>
            <a:r>
              <a:rPr kumimoji="0" lang="en-US" sz="24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law of Moses </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were completed, they brought Him to Jerusalem to present Him to the Lord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23 </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(as it is written in the </a:t>
            </a:r>
            <a:r>
              <a:rPr kumimoji="0" lang="en-US" sz="24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law of the Lord</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"Every male who opens the womb shall be called holy to the LORD"),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24</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and to offer a sacrifice according to what is said in the law of the Lord, "A pair of turtledoves or two young pigeons.“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39</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So when they had performed all things according to the </a:t>
            </a:r>
            <a:r>
              <a:rPr kumimoji="0" lang="en-US" sz="24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law of the Lord</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they returned to Galilee, to their own city, Nazareth.</a:t>
            </a:r>
          </a:p>
        </p:txBody>
      </p:sp>
    </p:spTree>
    <p:extLst>
      <p:ext uri="{BB962C8B-B14F-4D97-AF65-F5344CB8AC3E}">
        <p14:creationId xmlns:p14="http://schemas.microsoft.com/office/powerpoint/2010/main" val="1373012732"/>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3717" y="1425389"/>
            <a:ext cx="8095129" cy="203132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Text Does Not Make a Distinction</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 not “Laws”</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of God &amp; Law of Moses are the Same</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Ten Commandments Attributed to Moses</a:t>
            </a:r>
          </a:p>
        </p:txBody>
      </p:sp>
      <p:sp>
        <p:nvSpPr>
          <p:cNvPr id="4" name="Rounded Rectangle 5">
            <a:extLst>
              <a:ext uri="{FF2B5EF4-FFF2-40B4-BE49-F238E27FC236}">
                <a16:creationId xmlns:a16="http://schemas.microsoft.com/office/drawing/2014/main" id="{4AD09062-9960-4834-A6E9-0DD2128DCB38}"/>
              </a:ext>
            </a:extLst>
          </p:cNvPr>
          <p:cNvSpPr/>
          <p:nvPr/>
        </p:nvSpPr>
        <p:spPr>
          <a:xfrm>
            <a:off x="754789" y="359960"/>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4"/>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Law of God And Law of Moses Are Same</a:t>
            </a:r>
          </a:p>
        </p:txBody>
      </p:sp>
    </p:spTree>
    <p:extLst>
      <p:ext uri="{BB962C8B-B14F-4D97-AF65-F5344CB8AC3E}">
        <p14:creationId xmlns:p14="http://schemas.microsoft.com/office/powerpoint/2010/main" val="1597976425"/>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133600"/>
            <a:ext cx="8077200" cy="138499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For </a:t>
            </a:r>
            <a:r>
              <a:rPr kumimoji="0" lang="en-US" sz="28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Moses</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said, </a:t>
            </a:r>
            <a:r>
              <a:rPr kumimoji="0" lang="en-US" sz="28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'Honor your father and your mother'</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and, 'He who curses father or mother, let him be put to death.'</a:t>
            </a:r>
          </a:p>
        </p:txBody>
      </p:sp>
      <p:sp>
        <p:nvSpPr>
          <p:cNvPr id="3" name="TextBox 2"/>
          <p:cNvSpPr txBox="1"/>
          <p:nvPr/>
        </p:nvSpPr>
        <p:spPr>
          <a:xfrm>
            <a:off x="2514600" y="578223"/>
            <a:ext cx="54057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Mark 7:10</a:t>
            </a:r>
          </a:p>
        </p:txBody>
      </p:sp>
    </p:spTree>
    <p:extLst>
      <p:ext uri="{BB962C8B-B14F-4D97-AF65-F5344CB8AC3E}">
        <p14:creationId xmlns:p14="http://schemas.microsoft.com/office/powerpoint/2010/main" val="2780661163"/>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3717" y="1425389"/>
            <a:ext cx="8095129" cy="255454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Text Does Not Make a Distinction</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 not “Laws”</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of God &amp; Law of Moses are the Same</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Ten Commandments Attributed to Moses</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of the Lord is More than Ten Commandments</a:t>
            </a:r>
          </a:p>
        </p:txBody>
      </p:sp>
      <p:sp>
        <p:nvSpPr>
          <p:cNvPr id="4" name="Rounded Rectangle 5">
            <a:extLst>
              <a:ext uri="{FF2B5EF4-FFF2-40B4-BE49-F238E27FC236}">
                <a16:creationId xmlns:a16="http://schemas.microsoft.com/office/drawing/2014/main" id="{615F3F47-C82D-4774-87C3-A5B9889238AB}"/>
              </a:ext>
            </a:extLst>
          </p:cNvPr>
          <p:cNvSpPr/>
          <p:nvPr/>
        </p:nvSpPr>
        <p:spPr>
          <a:xfrm>
            <a:off x="754789" y="359960"/>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4"/>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Law of God And Law of Moses Are Same</a:t>
            </a:r>
          </a:p>
        </p:txBody>
      </p:sp>
    </p:spTree>
    <p:extLst>
      <p:ext uri="{BB962C8B-B14F-4D97-AF65-F5344CB8AC3E}">
        <p14:creationId xmlns:p14="http://schemas.microsoft.com/office/powerpoint/2010/main" val="3011490024"/>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578223"/>
            <a:ext cx="54057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2 Chronicles 31:3</a:t>
            </a:r>
          </a:p>
        </p:txBody>
      </p:sp>
      <p:sp>
        <p:nvSpPr>
          <p:cNvPr id="3" name="TextBox 2"/>
          <p:cNvSpPr txBox="1"/>
          <p:nvPr/>
        </p:nvSpPr>
        <p:spPr>
          <a:xfrm>
            <a:off x="950167" y="1956288"/>
            <a:ext cx="7467600" cy="2677656"/>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king also appointed a portion of his possessions for the burnt offerings: for the morning and evening burnt offerings, the burnt offerings for the Sabbaths and the New Moons and the set feasts, as it is written in the </a:t>
            </a:r>
            <a:r>
              <a:rPr kumimoji="0" lang="en-US" sz="28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Law of the LORD. </a:t>
            </a:r>
          </a:p>
        </p:txBody>
      </p:sp>
      <p:sp>
        <p:nvSpPr>
          <p:cNvPr id="4" name="TextBox 3"/>
          <p:cNvSpPr txBox="1"/>
          <p:nvPr/>
        </p:nvSpPr>
        <p:spPr>
          <a:xfrm>
            <a:off x="806823" y="5427235"/>
            <a:ext cx="44106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rPr>
              <a:t>Cf. Lev. 19:1-37 </a:t>
            </a:r>
          </a:p>
        </p:txBody>
      </p:sp>
    </p:spTree>
    <p:extLst>
      <p:ext uri="{BB962C8B-B14F-4D97-AF65-F5344CB8AC3E}">
        <p14:creationId xmlns:p14="http://schemas.microsoft.com/office/powerpoint/2010/main" val="1823213311"/>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3717" y="1425389"/>
            <a:ext cx="8095129" cy="455509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Text Does Not Make a Distinction</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 not “Laws”</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of God &amp; Law of Moses are the Same</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Ten Commandments Attributed to Moses</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of the Lord is More than Ten Commandments</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of Moses (ceremonial) – Included Morals</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Deut. 27</a:t>
            </a:r>
          </a:p>
          <a:p>
            <a:pPr marL="1371600" marR="0" lvl="2" indent="-4572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Part of the law – “ceremonial”</a:t>
            </a:r>
          </a:p>
          <a:p>
            <a:pPr marL="1371600" marR="0" lvl="2" indent="-4572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Moral: (vv. 15, 18, 19, 20, 23, 24, 25)</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Matt. 22:36-40 – Two greatest laws (ceremonial section)</a:t>
            </a:r>
          </a:p>
        </p:txBody>
      </p:sp>
      <p:sp>
        <p:nvSpPr>
          <p:cNvPr id="4" name="Rounded Rectangle 5">
            <a:extLst>
              <a:ext uri="{FF2B5EF4-FFF2-40B4-BE49-F238E27FC236}">
                <a16:creationId xmlns:a16="http://schemas.microsoft.com/office/drawing/2014/main" id="{C3DAFCC8-C946-4FA4-946F-E460746507A1}"/>
              </a:ext>
            </a:extLst>
          </p:cNvPr>
          <p:cNvSpPr/>
          <p:nvPr/>
        </p:nvSpPr>
        <p:spPr>
          <a:xfrm>
            <a:off x="754789" y="359960"/>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4"/>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Law of God And Law of Moses Are Same</a:t>
            </a:r>
          </a:p>
        </p:txBody>
      </p:sp>
    </p:spTree>
    <p:extLst>
      <p:ext uri="{BB962C8B-B14F-4D97-AF65-F5344CB8AC3E}">
        <p14:creationId xmlns:p14="http://schemas.microsoft.com/office/powerpoint/2010/main" val="3561142439"/>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fade">
                                      <p:cBhvr>
                                        <p:cTn id="7" dur="1000"/>
                                        <p:tgtEl>
                                          <p:spTgt spid="3">
                                            <p:txEl>
                                              <p:pRg st="11" end="11"/>
                                            </p:txEl>
                                          </p:spTgt>
                                        </p:tgtEl>
                                      </p:cBhvr>
                                    </p:animEffect>
                                    <p:anim calcmode="lin" valueType="num">
                                      <p:cBhvr>
                                        <p:cTn id="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2" end="12"/>
                                            </p:txEl>
                                          </p:spTgt>
                                        </p:tgtEl>
                                        <p:attrNameLst>
                                          <p:attrName>style.visibility</p:attrName>
                                        </p:attrNameLst>
                                      </p:cBhvr>
                                      <p:to>
                                        <p:strVal val="visible"/>
                                      </p:to>
                                    </p:set>
                                    <p:animEffect transition="in" filter="fade">
                                      <p:cBhvr>
                                        <p:cTn id="12" dur="1000"/>
                                        <p:tgtEl>
                                          <p:spTgt spid="3">
                                            <p:txEl>
                                              <p:pRg st="12" end="12"/>
                                            </p:txEl>
                                          </p:spTgt>
                                        </p:tgtEl>
                                      </p:cBhvr>
                                    </p:animEffect>
                                    <p:anim calcmode="lin" valueType="num">
                                      <p:cBhvr>
                                        <p:cTn id="1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animEffect transition="in" filter="fade">
                                      <p:cBhvr>
                                        <p:cTn id="17" dur="1000"/>
                                        <p:tgtEl>
                                          <p:spTgt spid="3">
                                            <p:txEl>
                                              <p:pRg st="13" end="13"/>
                                            </p:txEl>
                                          </p:spTgt>
                                        </p:tgtEl>
                                      </p:cBhvr>
                                    </p:animEffect>
                                    <p:anim calcmode="lin" valueType="num">
                                      <p:cBhvr>
                                        <p:cTn id="1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4" end="14"/>
                                            </p:txEl>
                                          </p:spTgt>
                                        </p:tgtEl>
                                        <p:attrNameLst>
                                          <p:attrName>style.visibility</p:attrName>
                                        </p:attrNameLst>
                                      </p:cBhvr>
                                      <p:to>
                                        <p:strVal val="visible"/>
                                      </p:to>
                                    </p:set>
                                    <p:animEffect transition="in" filter="fade">
                                      <p:cBhvr>
                                        <p:cTn id="24" dur="1000"/>
                                        <p:tgtEl>
                                          <p:spTgt spid="3">
                                            <p:txEl>
                                              <p:pRg st="14" end="14"/>
                                            </p:txEl>
                                          </p:spTgt>
                                        </p:tgtEl>
                                      </p:cBhvr>
                                    </p:animEffect>
                                    <p:anim calcmode="lin" valueType="num">
                                      <p:cBhvr>
                                        <p:cTn id="2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8564" y="363071"/>
            <a:ext cx="8175812" cy="1290917"/>
          </a:xfrm>
          <a:prstGeom prst="roundRect">
            <a:avLst/>
          </a:prstGeom>
          <a:solidFill>
            <a:srgbClr val="FFF2CC">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Tempus Sans ITC" panose="04020404030D07020202" pitchFamily="82" charset="0"/>
                <a:cs typeface="Courier New" panose="02070309020205020404" pitchFamily="49" charset="0"/>
              </a:rPr>
              <a:t>Old Law Taken Away</a:t>
            </a:r>
          </a:p>
        </p:txBody>
      </p:sp>
      <p:sp>
        <p:nvSpPr>
          <p:cNvPr id="3" name="Rounded Rectangle 2"/>
          <p:cNvSpPr/>
          <p:nvPr/>
        </p:nvSpPr>
        <p:spPr>
          <a:xfrm>
            <a:off x="754788" y="2162056"/>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2800" dirty="0">
                <a:latin typeface="Tempus Sans ITC" panose="04020404030D07020202" pitchFamily="82" charset="0"/>
              </a:rPr>
              <a:t>Old Law as Presented in Romans</a:t>
            </a:r>
          </a:p>
        </p:txBody>
      </p:sp>
    </p:spTree>
    <p:extLst>
      <p:ext uri="{BB962C8B-B14F-4D97-AF65-F5344CB8AC3E}">
        <p14:creationId xmlns:p14="http://schemas.microsoft.com/office/powerpoint/2010/main" val="3719636603"/>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3717" y="1425389"/>
            <a:ext cx="8095129" cy="360098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Text Does Not Make a Distinction</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 not “Laws”</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of God &amp; Law of Moses are the Same</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Ten Commandments Attributed to Moses</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of the Lord is More than Ten Commandments</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of Moses (ceremonial) – Included Morals</a:t>
            </a: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New Law is Second – Not Third</a:t>
            </a:r>
          </a:p>
        </p:txBody>
      </p:sp>
      <p:sp>
        <p:nvSpPr>
          <p:cNvPr id="4" name="Rounded Rectangle 5">
            <a:extLst>
              <a:ext uri="{FF2B5EF4-FFF2-40B4-BE49-F238E27FC236}">
                <a16:creationId xmlns:a16="http://schemas.microsoft.com/office/drawing/2014/main" id="{91FD67E7-1B65-47AB-9870-63D107083FD6}"/>
              </a:ext>
            </a:extLst>
          </p:cNvPr>
          <p:cNvSpPr/>
          <p:nvPr/>
        </p:nvSpPr>
        <p:spPr>
          <a:xfrm>
            <a:off x="754789" y="359960"/>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4"/>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Law of God And Law of Moses Are Same</a:t>
            </a:r>
          </a:p>
        </p:txBody>
      </p:sp>
    </p:spTree>
    <p:extLst>
      <p:ext uri="{BB962C8B-B14F-4D97-AF65-F5344CB8AC3E}">
        <p14:creationId xmlns:p14="http://schemas.microsoft.com/office/powerpoint/2010/main" val="654567344"/>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353" y="1788458"/>
            <a:ext cx="8153400" cy="489364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7 For if that </a:t>
            </a:r>
            <a:r>
              <a:rPr kumimoji="0" lang="en-US" sz="24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first</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covenant had been faultless, then no place would have been sought for a </a:t>
            </a:r>
            <a:r>
              <a:rPr kumimoji="0" lang="en-US" sz="24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second</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8 Because finding fault with them, He says: "Behold, the days are coming, says the LORD, when I will make a </a:t>
            </a:r>
            <a:r>
              <a:rPr kumimoji="0" lang="en-US" sz="24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new covenant </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with the house of Israel and with the house of Judah--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9 not according to the covenant that I made with their fathers in the day when I took them by the hand to lead them out of the land of Egypt; because they did not continue in My covenant, and I disregarded them, says the LORD.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For this is the covenant that I will make with the house of Israel after those days, says the LORD: I will put My laws in their mind and write them on their hearts; and I will be their God, and they shall be My people</a:t>
            </a:r>
          </a:p>
        </p:txBody>
      </p:sp>
      <p:sp>
        <p:nvSpPr>
          <p:cNvPr id="3" name="TextBox 2"/>
          <p:cNvSpPr txBox="1"/>
          <p:nvPr/>
        </p:nvSpPr>
        <p:spPr>
          <a:xfrm>
            <a:off x="2514600" y="578223"/>
            <a:ext cx="54057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Heb. 8:7-13</a:t>
            </a:r>
          </a:p>
        </p:txBody>
      </p:sp>
    </p:spTree>
    <p:extLst>
      <p:ext uri="{BB962C8B-B14F-4D97-AF65-F5344CB8AC3E}">
        <p14:creationId xmlns:p14="http://schemas.microsoft.com/office/powerpoint/2010/main" val="62333115"/>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353" y="1788458"/>
            <a:ext cx="8153400" cy="304698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11 None of them shall teach his neighbor, and none his brother, saying, 'Know the LORD,' for all shall know Me, from the least of them to the greatest of them.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12 For I will be merciful to their unrighteousness, and their sins and their lawless deeds I will remember no 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13 In that He says, "</a:t>
            </a:r>
            <a:r>
              <a:rPr kumimoji="0" lang="en-US" sz="24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 new covenant</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He has made the </a:t>
            </a:r>
            <a:r>
              <a:rPr kumimoji="0" lang="en-US" sz="24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first</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obsolete. Now what is becoming obsolete and growing </a:t>
            </a:r>
            <a:r>
              <a:rPr kumimoji="0" lang="en-US" sz="24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old</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is ready to vanish away.</a:t>
            </a:r>
          </a:p>
        </p:txBody>
      </p:sp>
      <p:sp>
        <p:nvSpPr>
          <p:cNvPr id="3" name="TextBox 2"/>
          <p:cNvSpPr txBox="1"/>
          <p:nvPr/>
        </p:nvSpPr>
        <p:spPr>
          <a:xfrm>
            <a:off x="2514600" y="578223"/>
            <a:ext cx="54057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Heb. 8:7-13</a:t>
            </a:r>
          </a:p>
        </p:txBody>
      </p:sp>
    </p:spTree>
    <p:extLst>
      <p:ext uri="{BB962C8B-B14F-4D97-AF65-F5344CB8AC3E}">
        <p14:creationId xmlns:p14="http://schemas.microsoft.com/office/powerpoint/2010/main" val="2984890065"/>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82589" y="1909482"/>
            <a:ext cx="1963271" cy="1465730"/>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Old Testament</a:t>
            </a:r>
          </a:p>
        </p:txBody>
      </p:sp>
      <p:sp>
        <p:nvSpPr>
          <p:cNvPr id="3" name="Rounded Rectangle 2"/>
          <p:cNvSpPr/>
          <p:nvPr/>
        </p:nvSpPr>
        <p:spPr>
          <a:xfrm>
            <a:off x="5463989" y="1909482"/>
            <a:ext cx="1963271" cy="1465730"/>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New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Testament</a:t>
            </a:r>
          </a:p>
        </p:txBody>
      </p:sp>
      <p:sp>
        <p:nvSpPr>
          <p:cNvPr id="6" name="TextBox 5"/>
          <p:cNvSpPr txBox="1"/>
          <p:nvPr/>
        </p:nvSpPr>
        <p:spPr>
          <a:xfrm rot="19904403">
            <a:off x="1398495" y="1949680"/>
            <a:ext cx="17615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1st</a:t>
            </a:r>
          </a:p>
        </p:txBody>
      </p:sp>
      <p:sp>
        <p:nvSpPr>
          <p:cNvPr id="7" name="TextBox 6"/>
          <p:cNvSpPr txBox="1"/>
          <p:nvPr/>
        </p:nvSpPr>
        <p:spPr>
          <a:xfrm rot="19904403">
            <a:off x="5020237" y="1949681"/>
            <a:ext cx="17615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2nd</a:t>
            </a:r>
          </a:p>
        </p:txBody>
      </p:sp>
      <p:grpSp>
        <p:nvGrpSpPr>
          <p:cNvPr id="14" name="Group 13"/>
          <p:cNvGrpSpPr/>
          <p:nvPr/>
        </p:nvGrpSpPr>
        <p:grpSpPr>
          <a:xfrm>
            <a:off x="0" y="3751730"/>
            <a:ext cx="9049871" cy="2097742"/>
            <a:chOff x="0" y="3751730"/>
            <a:chExt cx="9049871" cy="2097742"/>
          </a:xfrm>
        </p:grpSpPr>
        <p:cxnSp>
          <p:nvCxnSpPr>
            <p:cNvPr id="5" name="Straight Connector 4"/>
            <p:cNvCxnSpPr/>
            <p:nvPr/>
          </p:nvCxnSpPr>
          <p:spPr>
            <a:xfrm flipV="1">
              <a:off x="0" y="3751730"/>
              <a:ext cx="9049871" cy="537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351495" y="4374776"/>
              <a:ext cx="1963271" cy="1465730"/>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New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Testament</a:t>
              </a:r>
            </a:p>
          </p:txBody>
        </p:sp>
        <p:sp>
          <p:nvSpPr>
            <p:cNvPr id="9" name="TextBox 8"/>
            <p:cNvSpPr txBox="1"/>
            <p:nvPr/>
          </p:nvSpPr>
          <p:spPr>
            <a:xfrm rot="19904403">
              <a:off x="5872046" y="4455316"/>
              <a:ext cx="17615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3rd</a:t>
              </a:r>
            </a:p>
          </p:txBody>
        </p:sp>
        <p:sp>
          <p:nvSpPr>
            <p:cNvPr id="10" name="Rounded Rectangle 9"/>
            <p:cNvSpPr/>
            <p:nvPr/>
          </p:nvSpPr>
          <p:spPr>
            <a:xfrm>
              <a:off x="3532097" y="4379259"/>
              <a:ext cx="2075327" cy="1465730"/>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Ceremonial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Law of Moses</a:t>
              </a:r>
            </a:p>
          </p:txBody>
        </p:sp>
        <p:sp>
          <p:nvSpPr>
            <p:cNvPr id="11" name="TextBox 10"/>
            <p:cNvSpPr txBox="1"/>
            <p:nvPr/>
          </p:nvSpPr>
          <p:spPr>
            <a:xfrm rot="19904403">
              <a:off x="2998860" y="4365670"/>
              <a:ext cx="17615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2nd</a:t>
              </a:r>
            </a:p>
          </p:txBody>
        </p:sp>
        <p:sp>
          <p:nvSpPr>
            <p:cNvPr id="12" name="Rounded Rectangle 11"/>
            <p:cNvSpPr/>
            <p:nvPr/>
          </p:nvSpPr>
          <p:spPr>
            <a:xfrm>
              <a:off x="726152" y="4383742"/>
              <a:ext cx="1963271" cy="1465730"/>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Moral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Law of God</a:t>
              </a:r>
            </a:p>
          </p:txBody>
        </p:sp>
        <p:sp>
          <p:nvSpPr>
            <p:cNvPr id="13" name="TextBox 12"/>
            <p:cNvSpPr txBox="1"/>
            <p:nvPr/>
          </p:nvSpPr>
          <p:spPr>
            <a:xfrm rot="19904403">
              <a:off x="246703" y="4464282"/>
              <a:ext cx="17615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1st</a:t>
              </a:r>
            </a:p>
          </p:txBody>
        </p:sp>
      </p:grpSp>
    </p:spTree>
    <p:extLst>
      <p:ext uri="{BB962C8B-B14F-4D97-AF65-F5344CB8AC3E}">
        <p14:creationId xmlns:p14="http://schemas.microsoft.com/office/powerpoint/2010/main" val="2042347486"/>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8564" y="363071"/>
            <a:ext cx="8175812" cy="1290917"/>
          </a:xfrm>
          <a:prstGeom prst="roundRect">
            <a:avLst/>
          </a:prstGeom>
          <a:solidFill>
            <a:srgbClr val="FFF2CC">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Courier New" panose="02070309020205020404" pitchFamily="49" charset="0"/>
              </a:rPr>
              <a:t>Old Law Taken Away</a:t>
            </a:r>
          </a:p>
        </p:txBody>
      </p:sp>
      <p:sp>
        <p:nvSpPr>
          <p:cNvPr id="3" name="Rounded Rectangle 2"/>
          <p:cNvSpPr/>
          <p:nvPr/>
        </p:nvSpPr>
        <p:spPr>
          <a:xfrm>
            <a:off x="754788" y="2162056"/>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marR="0" lvl="0" indent="-400050" algn="ctr" defTabSz="914400" rtl="0" eaLnBrk="1" fontAlgn="auto" latinLnBrk="0" hangingPunct="1">
              <a:lnSpc>
                <a:spcPct val="100000"/>
              </a:lnSpc>
              <a:spcBef>
                <a:spcPts val="0"/>
              </a:spcBef>
              <a:spcAft>
                <a:spcPts val="0"/>
              </a:spcAft>
              <a:buClrTx/>
              <a:buSzTx/>
              <a:buFont typeface="+mj-lt"/>
              <a:buAutoNum type="romanUcPeriod"/>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Old Law as Presented in Romans</a:t>
            </a:r>
          </a:p>
        </p:txBody>
      </p:sp>
      <p:sp>
        <p:nvSpPr>
          <p:cNvPr id="5" name="Rounded Rectangle 2">
            <a:extLst>
              <a:ext uri="{FF2B5EF4-FFF2-40B4-BE49-F238E27FC236}">
                <a16:creationId xmlns:a16="http://schemas.microsoft.com/office/drawing/2014/main" id="{FB164C2F-7472-4209-BA3B-BD02B33DB56C}"/>
              </a:ext>
            </a:extLst>
          </p:cNvPr>
          <p:cNvSpPr/>
          <p:nvPr/>
        </p:nvSpPr>
        <p:spPr>
          <a:xfrm>
            <a:off x="754788" y="2979339"/>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2"/>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Old Law Was Done Away</a:t>
            </a:r>
          </a:p>
        </p:txBody>
      </p:sp>
      <p:sp>
        <p:nvSpPr>
          <p:cNvPr id="6" name="Rounded Rectangle 4">
            <a:extLst>
              <a:ext uri="{FF2B5EF4-FFF2-40B4-BE49-F238E27FC236}">
                <a16:creationId xmlns:a16="http://schemas.microsoft.com/office/drawing/2014/main" id="{E078ED62-3509-44BB-982D-30A3E5079275}"/>
              </a:ext>
            </a:extLst>
          </p:cNvPr>
          <p:cNvSpPr/>
          <p:nvPr/>
        </p:nvSpPr>
        <p:spPr>
          <a:xfrm>
            <a:off x="754788" y="3796622"/>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3"/>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Law Was Done Away in Its Entirety</a:t>
            </a:r>
          </a:p>
        </p:txBody>
      </p:sp>
      <p:sp>
        <p:nvSpPr>
          <p:cNvPr id="7" name="Rounded Rectangle 5">
            <a:extLst>
              <a:ext uri="{FF2B5EF4-FFF2-40B4-BE49-F238E27FC236}">
                <a16:creationId xmlns:a16="http://schemas.microsoft.com/office/drawing/2014/main" id="{9AB79EA2-CDEE-447A-B6E0-58B0FF52D06B}"/>
              </a:ext>
            </a:extLst>
          </p:cNvPr>
          <p:cNvSpPr/>
          <p:nvPr/>
        </p:nvSpPr>
        <p:spPr>
          <a:xfrm>
            <a:off x="754788" y="4613904"/>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4"/>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Law of God And Law of Moses Are Same</a:t>
            </a:r>
          </a:p>
        </p:txBody>
      </p:sp>
      <p:sp>
        <p:nvSpPr>
          <p:cNvPr id="8" name="Rounded Rectangle 5">
            <a:extLst>
              <a:ext uri="{FF2B5EF4-FFF2-40B4-BE49-F238E27FC236}">
                <a16:creationId xmlns:a16="http://schemas.microsoft.com/office/drawing/2014/main" id="{CD03D875-3D34-440C-AF3A-8DA96EF8C277}"/>
              </a:ext>
            </a:extLst>
          </p:cNvPr>
          <p:cNvSpPr/>
          <p:nvPr/>
        </p:nvSpPr>
        <p:spPr>
          <a:xfrm>
            <a:off x="754788" y="5431186"/>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5"/>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Are the 10 Commandments Binding Today?</a:t>
            </a:r>
          </a:p>
        </p:txBody>
      </p:sp>
    </p:spTree>
    <p:extLst>
      <p:ext uri="{BB962C8B-B14F-4D97-AF65-F5344CB8AC3E}">
        <p14:creationId xmlns:p14="http://schemas.microsoft.com/office/powerpoint/2010/main" val="1490044465"/>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4DBC02EE-60CB-491A-B86D-B0D32D496980}"/>
              </a:ext>
            </a:extLst>
          </p:cNvPr>
          <p:cNvSpPr/>
          <p:nvPr/>
        </p:nvSpPr>
        <p:spPr>
          <a:xfrm>
            <a:off x="754781" y="293118"/>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5"/>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Are the 10 Commandments Binding Today?</a:t>
            </a:r>
          </a:p>
        </p:txBody>
      </p:sp>
      <p:sp>
        <p:nvSpPr>
          <p:cNvPr id="4" name="TextBox 3">
            <a:extLst>
              <a:ext uri="{FF2B5EF4-FFF2-40B4-BE49-F238E27FC236}">
                <a16:creationId xmlns:a16="http://schemas.microsoft.com/office/drawing/2014/main" id="{93B6912C-0F20-48F1-84F6-828372C2CAF6}"/>
              </a:ext>
            </a:extLst>
          </p:cNvPr>
          <p:cNvSpPr txBox="1"/>
          <p:nvPr/>
        </p:nvSpPr>
        <p:spPr>
          <a:xfrm>
            <a:off x="879566" y="1323702"/>
            <a:ext cx="7733212" cy="433965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If the Old Law was taken away – then the 10 commandments were taken away</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Any passage that says the Old Law was taken away – says the 10 commandments were taken away</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Rom. 7:4, 7 – dead to the 10 commandments</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Most of the 10 commandments are repeated in the New Testament</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They are binding – not because they are found in the 10 commandments</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They are binding – because they are found in the New Testament</a:t>
            </a:r>
          </a:p>
        </p:txBody>
      </p:sp>
    </p:spTree>
    <p:extLst>
      <p:ext uri="{BB962C8B-B14F-4D97-AF65-F5344CB8AC3E}">
        <p14:creationId xmlns:p14="http://schemas.microsoft.com/office/powerpoint/2010/main" val="1275268406"/>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Moses-ReceivingLaw">
            <a:extLst>
              <a:ext uri="{FF2B5EF4-FFF2-40B4-BE49-F238E27FC236}">
                <a16:creationId xmlns:a16="http://schemas.microsoft.com/office/drawing/2014/main" id="{CA0A6E3E-0FF4-444E-A186-596B91CA817D}"/>
              </a:ext>
            </a:extLst>
          </p:cNvPr>
          <p:cNvPicPr>
            <a:picLocks noChangeAspect="1" noChangeArrowheads="1"/>
          </p:cNvPicPr>
          <p:nvPr/>
        </p:nvPicPr>
        <p:blipFill rotWithShape="1">
          <a:blip r:embed="rId2"/>
          <a:srcRect r="59293" b="40909"/>
          <a:stretch/>
        </p:blipFill>
        <p:spPr bwMode="auto">
          <a:xfrm>
            <a:off x="914401" y="228601"/>
            <a:ext cx="845064" cy="1142999"/>
          </a:xfrm>
          <a:prstGeom prst="rect">
            <a:avLst/>
          </a:prstGeom>
          <a:noFill/>
          <a:ln w="9525">
            <a:solidFill>
              <a:srgbClr val="0070C0"/>
            </a:solidFill>
            <a:miter lim="800000"/>
            <a:headEnd/>
            <a:tailEnd/>
          </a:ln>
        </p:spPr>
      </p:pic>
      <p:sp>
        <p:nvSpPr>
          <p:cNvPr id="5" name="TextBox 4">
            <a:extLst>
              <a:ext uri="{FF2B5EF4-FFF2-40B4-BE49-F238E27FC236}">
                <a16:creationId xmlns:a16="http://schemas.microsoft.com/office/drawing/2014/main" id="{4EF11531-692B-49E1-A780-AF2759F5E9C2}"/>
              </a:ext>
            </a:extLst>
          </p:cNvPr>
          <p:cNvSpPr txBox="1"/>
          <p:nvPr/>
        </p:nvSpPr>
        <p:spPr>
          <a:xfrm>
            <a:off x="2209800" y="457200"/>
            <a:ext cx="63246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Do the 10 Commandments Apply Today?</a:t>
            </a:r>
          </a:p>
        </p:txBody>
      </p:sp>
      <p:graphicFrame>
        <p:nvGraphicFramePr>
          <p:cNvPr id="6" name="Table 5">
            <a:extLst>
              <a:ext uri="{FF2B5EF4-FFF2-40B4-BE49-F238E27FC236}">
                <a16:creationId xmlns:a16="http://schemas.microsoft.com/office/drawing/2014/main" id="{AF847F43-A0D1-4164-9B95-513AE74089D0}"/>
              </a:ext>
            </a:extLst>
          </p:cNvPr>
          <p:cNvGraphicFramePr>
            <a:graphicFrameLocks noGrp="1"/>
          </p:cNvGraphicFramePr>
          <p:nvPr/>
        </p:nvGraphicFramePr>
        <p:xfrm>
          <a:off x="381000" y="1676400"/>
          <a:ext cx="8458200" cy="489204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1760753393"/>
                    </a:ext>
                  </a:extLst>
                </a:gridCol>
                <a:gridCol w="3886200">
                  <a:extLst>
                    <a:ext uri="{9D8B030D-6E8A-4147-A177-3AD203B41FA5}">
                      <a16:colId xmlns:a16="http://schemas.microsoft.com/office/drawing/2014/main" val="3759932509"/>
                    </a:ext>
                  </a:extLst>
                </a:gridCol>
              </a:tblGrid>
              <a:tr h="419100">
                <a:tc>
                  <a:txBody>
                    <a:bodyPr/>
                    <a:lstStyle/>
                    <a:p>
                      <a:pPr algn="ctr"/>
                      <a:r>
                        <a:rPr lang="en-US" sz="2000" dirty="0">
                          <a:effectLst>
                            <a:outerShdw blurRad="38100" dist="38100" dir="2700000" algn="tl">
                              <a:srgbClr val="000000">
                                <a:alpha val="43137"/>
                              </a:srgbClr>
                            </a:outerShdw>
                          </a:effectLst>
                        </a:rPr>
                        <a:t>10 Commandments (Taken Away)</a:t>
                      </a:r>
                    </a:p>
                  </a:txBody>
                  <a:tcPr/>
                </a:tc>
                <a:tc>
                  <a:txBody>
                    <a:bodyPr/>
                    <a:lstStyle/>
                    <a:p>
                      <a:pPr algn="ctr"/>
                      <a:r>
                        <a:rPr lang="en-US" sz="2000" dirty="0">
                          <a:effectLst>
                            <a:outerShdw blurRad="38100" dist="38100" dir="2700000" algn="tl">
                              <a:srgbClr val="000000">
                                <a:alpha val="43137"/>
                              </a:srgbClr>
                            </a:outerShdw>
                          </a:effectLst>
                        </a:rPr>
                        <a:t>New Testament (Binding Today)</a:t>
                      </a:r>
                    </a:p>
                  </a:txBody>
                  <a:tcPr/>
                </a:tc>
                <a:extLst>
                  <a:ext uri="{0D108BD9-81ED-4DB2-BD59-A6C34878D82A}">
                    <a16:rowId xmlns:a16="http://schemas.microsoft.com/office/drawing/2014/main" val="573010665"/>
                  </a:ext>
                </a:extLst>
              </a:tr>
              <a:tr h="419100">
                <a:tc>
                  <a:txBody>
                    <a:bodyPr/>
                    <a:lstStyle/>
                    <a:p>
                      <a:pPr marL="342900" indent="-342900" algn="l">
                        <a:buFont typeface="+mj-lt"/>
                        <a:buAutoNum type="arabicPeriod"/>
                      </a:pPr>
                      <a:r>
                        <a:rPr lang="en-US" sz="2000" dirty="0"/>
                        <a:t>No other gods (Exo. 20:3)</a:t>
                      </a:r>
                    </a:p>
                  </a:txBody>
                  <a:tcPr/>
                </a:tc>
                <a:tc>
                  <a:txBody>
                    <a:bodyPr/>
                    <a:lstStyle/>
                    <a:p>
                      <a:pPr algn="l"/>
                      <a:r>
                        <a:rPr lang="en-US" sz="2000" dirty="0"/>
                        <a:t>1 Thess. 1:9; 1 Tim. 2:5</a:t>
                      </a:r>
                    </a:p>
                  </a:txBody>
                  <a:tcPr/>
                </a:tc>
                <a:extLst>
                  <a:ext uri="{0D108BD9-81ED-4DB2-BD59-A6C34878D82A}">
                    <a16:rowId xmlns:a16="http://schemas.microsoft.com/office/drawing/2014/main" val="2219217593"/>
                  </a:ext>
                </a:extLst>
              </a:tr>
              <a:tr h="419100">
                <a:tc>
                  <a:txBody>
                    <a:bodyPr/>
                    <a:lstStyle/>
                    <a:p>
                      <a:pPr marL="342900" indent="-342900" algn="l">
                        <a:buFont typeface="+mj-lt"/>
                        <a:buAutoNum type="arabicPeriod" startAt="2"/>
                      </a:pPr>
                      <a:r>
                        <a:rPr lang="en-US" sz="2000" dirty="0"/>
                        <a:t>Not make carved image (Exo. 20:4)</a:t>
                      </a:r>
                    </a:p>
                  </a:txBody>
                  <a:tcPr/>
                </a:tc>
                <a:tc>
                  <a:txBody>
                    <a:bodyPr/>
                    <a:lstStyle/>
                    <a:p>
                      <a:pPr algn="l"/>
                      <a:r>
                        <a:rPr lang="en-US" sz="2000" dirty="0"/>
                        <a:t>Acts 15:20, 29; 1 John 5:21</a:t>
                      </a:r>
                    </a:p>
                  </a:txBody>
                  <a:tcPr/>
                </a:tc>
                <a:extLst>
                  <a:ext uri="{0D108BD9-81ED-4DB2-BD59-A6C34878D82A}">
                    <a16:rowId xmlns:a16="http://schemas.microsoft.com/office/drawing/2014/main" val="2653345423"/>
                  </a:ext>
                </a:extLst>
              </a:tr>
              <a:tr h="419100">
                <a:tc>
                  <a:txBody>
                    <a:bodyPr/>
                    <a:lstStyle/>
                    <a:p>
                      <a:pPr marL="342900" indent="-342900" algn="l">
                        <a:buFont typeface="+mj-lt"/>
                        <a:buAutoNum type="arabicPeriod" startAt="3"/>
                      </a:pPr>
                      <a:r>
                        <a:rPr lang="en-US" sz="2000" dirty="0"/>
                        <a:t>Not take name of God in vain (Exo. 20:7)</a:t>
                      </a:r>
                    </a:p>
                  </a:txBody>
                  <a:tcPr/>
                </a:tc>
                <a:tc>
                  <a:txBody>
                    <a:bodyPr/>
                    <a:lstStyle/>
                    <a:p>
                      <a:pPr algn="l"/>
                      <a:r>
                        <a:rPr lang="en-US" sz="2000" dirty="0"/>
                        <a:t>Matt.12:36; Jas. 3:10</a:t>
                      </a:r>
                    </a:p>
                  </a:txBody>
                  <a:tcPr/>
                </a:tc>
                <a:extLst>
                  <a:ext uri="{0D108BD9-81ED-4DB2-BD59-A6C34878D82A}">
                    <a16:rowId xmlns:a16="http://schemas.microsoft.com/office/drawing/2014/main" val="1513654377"/>
                  </a:ext>
                </a:extLst>
              </a:tr>
              <a:tr h="419100">
                <a:tc>
                  <a:txBody>
                    <a:bodyPr/>
                    <a:lstStyle/>
                    <a:p>
                      <a:pPr marL="344488" indent="-344488" algn="l">
                        <a:buFont typeface="+mj-lt"/>
                        <a:buAutoNum type="arabicPeriod" startAt="4"/>
                      </a:pPr>
                      <a:r>
                        <a:rPr lang="en-US" sz="2000" dirty="0"/>
                        <a:t>Remember Sabbath (Exo. 20:8)</a:t>
                      </a:r>
                    </a:p>
                  </a:txBody>
                  <a:tcPr>
                    <a:solidFill>
                      <a:srgbClr val="FFFF00"/>
                    </a:solidFill>
                  </a:tcPr>
                </a:tc>
                <a:tc>
                  <a:txBody>
                    <a:bodyPr/>
                    <a:lstStyle/>
                    <a:p>
                      <a:pPr algn="l"/>
                      <a:r>
                        <a:rPr lang="en-US" sz="2000" dirty="0"/>
                        <a:t>First Day (Acts 20:7; 1 Cor. 16:1-2)</a:t>
                      </a:r>
                    </a:p>
                  </a:txBody>
                  <a:tcPr>
                    <a:solidFill>
                      <a:srgbClr val="FFFF00"/>
                    </a:solidFill>
                  </a:tcPr>
                </a:tc>
                <a:extLst>
                  <a:ext uri="{0D108BD9-81ED-4DB2-BD59-A6C34878D82A}">
                    <a16:rowId xmlns:a16="http://schemas.microsoft.com/office/drawing/2014/main" val="303133201"/>
                  </a:ext>
                </a:extLst>
              </a:tr>
              <a:tr h="419100">
                <a:tc>
                  <a:txBody>
                    <a:bodyPr/>
                    <a:lstStyle/>
                    <a:p>
                      <a:pPr marL="344488" indent="-344488" algn="l">
                        <a:buFont typeface="+mj-lt"/>
                        <a:buAutoNum type="arabicPeriod" startAt="5"/>
                      </a:pPr>
                      <a:r>
                        <a:rPr lang="en-US" sz="2000" dirty="0"/>
                        <a:t>Honor father and mother (Exo. 20:12)</a:t>
                      </a:r>
                    </a:p>
                  </a:txBody>
                  <a:tcPr/>
                </a:tc>
                <a:tc>
                  <a:txBody>
                    <a:bodyPr/>
                    <a:lstStyle/>
                    <a:p>
                      <a:pPr algn="l"/>
                      <a:r>
                        <a:rPr lang="en-US" sz="2000" dirty="0"/>
                        <a:t>Eph. 6:1-3; 1 Tim. 5:3-4</a:t>
                      </a:r>
                    </a:p>
                  </a:txBody>
                  <a:tcPr/>
                </a:tc>
                <a:extLst>
                  <a:ext uri="{0D108BD9-81ED-4DB2-BD59-A6C34878D82A}">
                    <a16:rowId xmlns:a16="http://schemas.microsoft.com/office/drawing/2014/main" val="1334876867"/>
                  </a:ext>
                </a:extLst>
              </a:tr>
              <a:tr h="419100">
                <a:tc>
                  <a:txBody>
                    <a:bodyPr/>
                    <a:lstStyle/>
                    <a:p>
                      <a:pPr marL="344488" indent="-344488" algn="l">
                        <a:buFont typeface="+mj-lt"/>
                        <a:buAutoNum type="arabicPeriod" startAt="6"/>
                      </a:pPr>
                      <a:r>
                        <a:rPr lang="en-US" sz="2000" dirty="0"/>
                        <a:t>Not murder (Exo. 20:13)</a:t>
                      </a:r>
                    </a:p>
                  </a:txBody>
                  <a:tcPr/>
                </a:tc>
                <a:tc>
                  <a:txBody>
                    <a:bodyPr/>
                    <a:lstStyle/>
                    <a:p>
                      <a:pPr algn="l"/>
                      <a:r>
                        <a:rPr lang="en-US" sz="2000" dirty="0"/>
                        <a:t>Matt. 5:21-22; Rom. 13:9</a:t>
                      </a:r>
                    </a:p>
                  </a:txBody>
                  <a:tcPr/>
                </a:tc>
                <a:extLst>
                  <a:ext uri="{0D108BD9-81ED-4DB2-BD59-A6C34878D82A}">
                    <a16:rowId xmlns:a16="http://schemas.microsoft.com/office/drawing/2014/main" val="3571861534"/>
                  </a:ext>
                </a:extLst>
              </a:tr>
              <a:tr h="419100">
                <a:tc>
                  <a:txBody>
                    <a:bodyPr/>
                    <a:lstStyle/>
                    <a:p>
                      <a:pPr marL="344488" indent="-344488" algn="l">
                        <a:buFont typeface="+mj-lt"/>
                        <a:buAutoNum type="arabicPeriod" startAt="7"/>
                      </a:pPr>
                      <a:r>
                        <a:rPr lang="en-US" sz="2000" dirty="0"/>
                        <a:t>Not commit adultery (Exo. 20:14)</a:t>
                      </a:r>
                    </a:p>
                  </a:txBody>
                  <a:tcPr/>
                </a:tc>
                <a:tc>
                  <a:txBody>
                    <a:bodyPr/>
                    <a:lstStyle/>
                    <a:p>
                      <a:pPr algn="l"/>
                      <a:r>
                        <a:rPr lang="en-US" sz="2000" dirty="0"/>
                        <a:t>Heb. 13:4; Matt. 5:27-28</a:t>
                      </a:r>
                    </a:p>
                  </a:txBody>
                  <a:tcPr/>
                </a:tc>
                <a:extLst>
                  <a:ext uri="{0D108BD9-81ED-4DB2-BD59-A6C34878D82A}">
                    <a16:rowId xmlns:a16="http://schemas.microsoft.com/office/drawing/2014/main" val="1381201929"/>
                  </a:ext>
                </a:extLst>
              </a:tr>
              <a:tr h="419100">
                <a:tc>
                  <a:txBody>
                    <a:bodyPr/>
                    <a:lstStyle/>
                    <a:p>
                      <a:pPr marL="344488" indent="-344488" algn="l">
                        <a:buFont typeface="+mj-lt"/>
                        <a:buAutoNum type="arabicPeriod" startAt="8"/>
                      </a:pPr>
                      <a:r>
                        <a:rPr lang="en-US" sz="2000" dirty="0"/>
                        <a:t>Not steal (Exo. 20:15)</a:t>
                      </a:r>
                    </a:p>
                  </a:txBody>
                  <a:tcPr/>
                </a:tc>
                <a:tc>
                  <a:txBody>
                    <a:bodyPr/>
                    <a:lstStyle/>
                    <a:p>
                      <a:pPr algn="l"/>
                      <a:r>
                        <a:rPr lang="en-US" sz="2000" dirty="0"/>
                        <a:t>Eph. 4:28; Rom. 12:17</a:t>
                      </a:r>
                    </a:p>
                  </a:txBody>
                  <a:tcPr/>
                </a:tc>
                <a:extLst>
                  <a:ext uri="{0D108BD9-81ED-4DB2-BD59-A6C34878D82A}">
                    <a16:rowId xmlns:a16="http://schemas.microsoft.com/office/drawing/2014/main" val="424790472"/>
                  </a:ext>
                </a:extLst>
              </a:tr>
              <a:tr h="419100">
                <a:tc>
                  <a:txBody>
                    <a:bodyPr/>
                    <a:lstStyle/>
                    <a:p>
                      <a:pPr marL="344488" indent="-344488" algn="l">
                        <a:buFont typeface="+mj-lt"/>
                        <a:buAutoNum type="arabicPeriod" startAt="9"/>
                      </a:pPr>
                      <a:r>
                        <a:rPr lang="en-US" sz="2000" dirty="0"/>
                        <a:t>Not bear false witness (Exo. 20:16)</a:t>
                      </a:r>
                    </a:p>
                  </a:txBody>
                  <a:tcPr/>
                </a:tc>
                <a:tc>
                  <a:txBody>
                    <a:bodyPr/>
                    <a:lstStyle/>
                    <a:p>
                      <a:pPr algn="l"/>
                      <a:r>
                        <a:rPr lang="en-US" sz="2000" dirty="0"/>
                        <a:t>Eph. 4:25; Col. 3:9</a:t>
                      </a:r>
                    </a:p>
                  </a:txBody>
                  <a:tcPr/>
                </a:tc>
                <a:extLst>
                  <a:ext uri="{0D108BD9-81ED-4DB2-BD59-A6C34878D82A}">
                    <a16:rowId xmlns:a16="http://schemas.microsoft.com/office/drawing/2014/main" val="2940523844"/>
                  </a:ext>
                </a:extLst>
              </a:tr>
              <a:tr h="419100">
                <a:tc>
                  <a:txBody>
                    <a:bodyPr/>
                    <a:lstStyle/>
                    <a:p>
                      <a:pPr marL="344488" indent="-344488" algn="l">
                        <a:buFont typeface="+mj-lt"/>
                        <a:buAutoNum type="arabicPeriod" startAt="10"/>
                      </a:pPr>
                      <a:r>
                        <a:rPr lang="en-US" sz="2000" dirty="0"/>
                        <a:t>Not covet (Exo. 20:17)</a:t>
                      </a:r>
                    </a:p>
                  </a:txBody>
                  <a:tcPr/>
                </a:tc>
                <a:tc>
                  <a:txBody>
                    <a:bodyPr/>
                    <a:lstStyle/>
                    <a:p>
                      <a:pPr algn="l"/>
                      <a:r>
                        <a:rPr lang="en-US" sz="2000" dirty="0"/>
                        <a:t>Col. 3:5; Luke 12:15, 16-21</a:t>
                      </a:r>
                    </a:p>
                  </a:txBody>
                  <a:tcPr/>
                </a:tc>
                <a:extLst>
                  <a:ext uri="{0D108BD9-81ED-4DB2-BD59-A6C34878D82A}">
                    <a16:rowId xmlns:a16="http://schemas.microsoft.com/office/drawing/2014/main" val="3429785080"/>
                  </a:ext>
                </a:extLst>
              </a:tr>
            </a:tbl>
          </a:graphicData>
        </a:graphic>
      </p:graphicFrame>
      <p:sp>
        <p:nvSpPr>
          <p:cNvPr id="2" name="Rectangle 1">
            <a:extLst>
              <a:ext uri="{FF2B5EF4-FFF2-40B4-BE49-F238E27FC236}">
                <a16:creationId xmlns:a16="http://schemas.microsoft.com/office/drawing/2014/main" id="{34758B74-02E9-4327-A8AF-6CE768E392B4}"/>
              </a:ext>
            </a:extLst>
          </p:cNvPr>
          <p:cNvSpPr/>
          <p:nvPr/>
        </p:nvSpPr>
        <p:spPr>
          <a:xfrm>
            <a:off x="4972594" y="1534418"/>
            <a:ext cx="4075612" cy="51189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992655"/>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1500"/>
                                        <p:tgtEl>
                                          <p:spTgt spid="2"/>
                                        </p:tgtEl>
                                      </p:cBhvr>
                                    </p:animEffect>
                                    <p:set>
                                      <p:cBhvr>
                                        <p:cTn id="7" dur="1" fill="hold">
                                          <p:stCondLst>
                                            <p:cond delay="1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F11531-692B-49E1-A780-AF2759F5E9C2}"/>
              </a:ext>
            </a:extLst>
          </p:cNvPr>
          <p:cNvSpPr txBox="1"/>
          <p:nvPr/>
        </p:nvSpPr>
        <p:spPr>
          <a:xfrm>
            <a:off x="2209800" y="457200"/>
            <a:ext cx="63246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Do Rules of Last Year’s Teacher Apply?</a:t>
            </a:r>
          </a:p>
        </p:txBody>
      </p:sp>
      <p:graphicFrame>
        <p:nvGraphicFramePr>
          <p:cNvPr id="6" name="Table 5">
            <a:extLst>
              <a:ext uri="{FF2B5EF4-FFF2-40B4-BE49-F238E27FC236}">
                <a16:creationId xmlns:a16="http://schemas.microsoft.com/office/drawing/2014/main" id="{AF847F43-A0D1-4164-9B95-513AE74089D0}"/>
              </a:ext>
            </a:extLst>
          </p:cNvPr>
          <p:cNvGraphicFramePr>
            <a:graphicFrameLocks noGrp="1"/>
          </p:cNvGraphicFramePr>
          <p:nvPr/>
        </p:nvGraphicFramePr>
        <p:xfrm>
          <a:off x="381000" y="1676400"/>
          <a:ext cx="8458200" cy="209550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1760753393"/>
                    </a:ext>
                  </a:extLst>
                </a:gridCol>
                <a:gridCol w="4191000">
                  <a:extLst>
                    <a:ext uri="{9D8B030D-6E8A-4147-A177-3AD203B41FA5}">
                      <a16:colId xmlns:a16="http://schemas.microsoft.com/office/drawing/2014/main" val="3759932509"/>
                    </a:ext>
                  </a:extLst>
                </a:gridCol>
              </a:tblGrid>
              <a:tr h="419100">
                <a:tc>
                  <a:txBody>
                    <a:bodyPr/>
                    <a:lstStyle/>
                    <a:p>
                      <a:pPr algn="ctr"/>
                      <a:r>
                        <a:rPr lang="en-US" sz="2000" dirty="0">
                          <a:effectLst>
                            <a:outerShdw blurRad="38100" dist="38100" dir="2700000" algn="tl">
                              <a:srgbClr val="000000">
                                <a:alpha val="43137"/>
                              </a:srgbClr>
                            </a:outerShdw>
                          </a:effectLst>
                        </a:rPr>
                        <a:t>Mrs. Jones’ Class (4</a:t>
                      </a:r>
                      <a:r>
                        <a:rPr lang="en-US" sz="2000" baseline="30000" dirty="0">
                          <a:effectLst>
                            <a:outerShdw blurRad="38100" dist="38100" dir="2700000" algn="tl">
                              <a:srgbClr val="000000">
                                <a:alpha val="43137"/>
                              </a:srgbClr>
                            </a:outerShdw>
                          </a:effectLst>
                        </a:rPr>
                        <a:t>th</a:t>
                      </a:r>
                      <a:r>
                        <a:rPr lang="en-US" sz="2000" dirty="0">
                          <a:effectLst>
                            <a:outerShdw blurRad="38100" dist="38100" dir="2700000" algn="tl">
                              <a:srgbClr val="000000">
                                <a:alpha val="43137"/>
                              </a:srgbClr>
                            </a:outerShdw>
                          </a:effectLst>
                        </a:rPr>
                        <a:t> Grade)</a:t>
                      </a:r>
                    </a:p>
                  </a:txBody>
                  <a:tcPr/>
                </a:tc>
                <a:tc>
                  <a:txBody>
                    <a:bodyPr/>
                    <a:lstStyle/>
                    <a:p>
                      <a:pPr algn="ctr"/>
                      <a:r>
                        <a:rPr lang="en-US" sz="2000" dirty="0">
                          <a:effectLst>
                            <a:outerShdw blurRad="38100" dist="38100" dir="2700000" algn="tl">
                              <a:srgbClr val="000000">
                                <a:alpha val="43137"/>
                              </a:srgbClr>
                            </a:outerShdw>
                          </a:effectLst>
                        </a:rPr>
                        <a:t>Mrs. Smith’s (5</a:t>
                      </a:r>
                      <a:r>
                        <a:rPr lang="en-US" sz="2000" baseline="30000" dirty="0">
                          <a:effectLst>
                            <a:outerShdw blurRad="38100" dist="38100" dir="2700000" algn="tl">
                              <a:srgbClr val="000000">
                                <a:alpha val="43137"/>
                              </a:srgbClr>
                            </a:outerShdw>
                          </a:effectLst>
                        </a:rPr>
                        <a:t>th</a:t>
                      </a:r>
                      <a:r>
                        <a:rPr lang="en-US" sz="2000" dirty="0">
                          <a:effectLst>
                            <a:outerShdw blurRad="38100" dist="38100" dir="2700000" algn="tl">
                              <a:srgbClr val="000000">
                                <a:alpha val="43137"/>
                              </a:srgbClr>
                            </a:outerShdw>
                          </a:effectLst>
                        </a:rPr>
                        <a:t> Grade)</a:t>
                      </a:r>
                    </a:p>
                  </a:txBody>
                  <a:tcPr/>
                </a:tc>
                <a:extLst>
                  <a:ext uri="{0D108BD9-81ED-4DB2-BD59-A6C34878D82A}">
                    <a16:rowId xmlns:a16="http://schemas.microsoft.com/office/drawing/2014/main" val="573010665"/>
                  </a:ext>
                </a:extLst>
              </a:tr>
              <a:tr h="419100">
                <a:tc>
                  <a:txBody>
                    <a:bodyPr/>
                    <a:lstStyle/>
                    <a:p>
                      <a:pPr marL="0" indent="0" algn="l">
                        <a:buFont typeface="+mj-lt"/>
                        <a:buNone/>
                      </a:pPr>
                      <a:r>
                        <a:rPr lang="en-US" sz="2000" dirty="0"/>
                        <a:t>Raise hand to speak</a:t>
                      </a:r>
                    </a:p>
                  </a:txBody>
                  <a:tcPr/>
                </a:tc>
                <a:tc>
                  <a:txBody>
                    <a:bodyPr/>
                    <a:lstStyle/>
                    <a:p>
                      <a:pPr algn="l"/>
                      <a:r>
                        <a:rPr lang="en-US" sz="2000" dirty="0"/>
                        <a:t>Raise hand to speak</a:t>
                      </a:r>
                    </a:p>
                  </a:txBody>
                  <a:tcPr/>
                </a:tc>
                <a:extLst>
                  <a:ext uri="{0D108BD9-81ED-4DB2-BD59-A6C34878D82A}">
                    <a16:rowId xmlns:a16="http://schemas.microsoft.com/office/drawing/2014/main" val="2219217593"/>
                  </a:ext>
                </a:extLst>
              </a:tr>
              <a:tr h="419100">
                <a:tc>
                  <a:txBody>
                    <a:bodyPr/>
                    <a:lstStyle/>
                    <a:p>
                      <a:pPr marL="0" indent="0" algn="l">
                        <a:buFont typeface="+mj-lt"/>
                        <a:buNone/>
                      </a:pPr>
                      <a:r>
                        <a:rPr lang="en-US" sz="2000" dirty="0"/>
                        <a:t>Stay in your assigned seat</a:t>
                      </a:r>
                    </a:p>
                  </a:txBody>
                  <a:tcPr/>
                </a:tc>
                <a:tc>
                  <a:txBody>
                    <a:bodyPr/>
                    <a:lstStyle/>
                    <a:p>
                      <a:pPr algn="l"/>
                      <a:r>
                        <a:rPr lang="en-US" sz="2000" dirty="0"/>
                        <a:t>Stay in your assigned seat</a:t>
                      </a:r>
                    </a:p>
                  </a:txBody>
                  <a:tcPr/>
                </a:tc>
                <a:extLst>
                  <a:ext uri="{0D108BD9-81ED-4DB2-BD59-A6C34878D82A}">
                    <a16:rowId xmlns:a16="http://schemas.microsoft.com/office/drawing/2014/main" val="2653345423"/>
                  </a:ext>
                </a:extLst>
              </a:tr>
              <a:tr h="419100">
                <a:tc>
                  <a:txBody>
                    <a:bodyPr/>
                    <a:lstStyle/>
                    <a:p>
                      <a:pPr marL="0" indent="0" algn="l">
                        <a:buFont typeface="+mj-lt"/>
                        <a:buNone/>
                      </a:pPr>
                      <a:r>
                        <a:rPr lang="en-US" sz="2000" dirty="0"/>
                        <a:t>No homework on weekends</a:t>
                      </a:r>
                    </a:p>
                  </a:txBody>
                  <a:tcPr>
                    <a:solidFill>
                      <a:srgbClr val="FFFF00"/>
                    </a:solidFill>
                  </a:tcPr>
                </a:tc>
                <a:tc>
                  <a:txBody>
                    <a:bodyPr/>
                    <a:lstStyle/>
                    <a:p>
                      <a:pPr algn="l"/>
                      <a:r>
                        <a:rPr lang="en-US" sz="2000" dirty="0"/>
                        <a:t>Homework over the weekends</a:t>
                      </a:r>
                    </a:p>
                  </a:txBody>
                  <a:tcPr>
                    <a:solidFill>
                      <a:srgbClr val="FFFF00"/>
                    </a:solidFill>
                  </a:tcPr>
                </a:tc>
                <a:extLst>
                  <a:ext uri="{0D108BD9-81ED-4DB2-BD59-A6C34878D82A}">
                    <a16:rowId xmlns:a16="http://schemas.microsoft.com/office/drawing/2014/main" val="1513654377"/>
                  </a:ext>
                </a:extLst>
              </a:tr>
              <a:tr h="419100">
                <a:tc>
                  <a:txBody>
                    <a:bodyPr/>
                    <a:lstStyle/>
                    <a:p>
                      <a:pPr marL="0" indent="0" algn="l">
                        <a:buFont typeface="+mj-lt"/>
                        <a:buNone/>
                      </a:pPr>
                      <a:r>
                        <a:rPr lang="en-US" sz="2000" dirty="0"/>
                        <a:t>Book reports due at end of 6</a:t>
                      </a:r>
                      <a:r>
                        <a:rPr lang="en-US" sz="2000" baseline="30000" dirty="0"/>
                        <a:t>th</a:t>
                      </a:r>
                      <a:r>
                        <a:rPr lang="en-US" sz="2000" dirty="0"/>
                        <a:t> week</a:t>
                      </a:r>
                    </a:p>
                  </a:txBody>
                  <a:tcPr/>
                </a:tc>
                <a:tc>
                  <a:txBody>
                    <a:bodyPr/>
                    <a:lstStyle/>
                    <a:p>
                      <a:pPr algn="l"/>
                      <a:r>
                        <a:rPr lang="en-US" sz="2000" dirty="0"/>
                        <a:t>Book reports due at end of 6</a:t>
                      </a:r>
                      <a:r>
                        <a:rPr lang="en-US" sz="2000" baseline="30000" dirty="0"/>
                        <a:t>th</a:t>
                      </a:r>
                      <a:r>
                        <a:rPr lang="en-US" sz="2000" dirty="0"/>
                        <a:t> week</a:t>
                      </a:r>
                    </a:p>
                  </a:txBody>
                  <a:tcPr/>
                </a:tc>
                <a:extLst>
                  <a:ext uri="{0D108BD9-81ED-4DB2-BD59-A6C34878D82A}">
                    <a16:rowId xmlns:a16="http://schemas.microsoft.com/office/drawing/2014/main" val="1995220722"/>
                  </a:ext>
                </a:extLst>
              </a:tr>
            </a:tbl>
          </a:graphicData>
        </a:graphic>
      </p:graphicFrame>
      <p:pic>
        <p:nvPicPr>
          <p:cNvPr id="3" name="Graphic 2" descr="Teacher">
            <a:extLst>
              <a:ext uri="{FF2B5EF4-FFF2-40B4-BE49-F238E27FC236}">
                <a16:creationId xmlns:a16="http://schemas.microsoft.com/office/drawing/2014/main" id="{79DE5316-C480-413A-872F-50974C5374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600" y="329625"/>
            <a:ext cx="1066800" cy="1066800"/>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A3F6F4E2-8439-4695-A587-80E88C40A3E9}"/>
              </a:ext>
            </a:extLst>
          </p:cNvPr>
          <p:cNvSpPr txBox="1"/>
          <p:nvPr/>
        </p:nvSpPr>
        <p:spPr>
          <a:xfrm>
            <a:off x="1542803" y="839018"/>
            <a:ext cx="2057400" cy="37702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X</a:t>
            </a:r>
          </a:p>
        </p:txBody>
      </p:sp>
    </p:spTree>
    <p:extLst>
      <p:ext uri="{BB962C8B-B14F-4D97-AF65-F5344CB8AC3E}">
        <p14:creationId xmlns:p14="http://schemas.microsoft.com/office/powerpoint/2010/main" val="4090804559"/>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8564" y="363071"/>
            <a:ext cx="8175812" cy="1290917"/>
          </a:xfrm>
          <a:prstGeom prst="roundRect">
            <a:avLst/>
          </a:prstGeom>
          <a:solidFill>
            <a:srgbClr val="FFF2CC">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Courier New" panose="02070309020205020404" pitchFamily="49" charset="0"/>
              </a:rPr>
              <a:t>Old Law Taken Away</a:t>
            </a:r>
          </a:p>
        </p:txBody>
      </p:sp>
      <p:sp>
        <p:nvSpPr>
          <p:cNvPr id="3" name="Rounded Rectangle 2"/>
          <p:cNvSpPr/>
          <p:nvPr/>
        </p:nvSpPr>
        <p:spPr>
          <a:xfrm>
            <a:off x="754788" y="2162056"/>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marR="0" lvl="0" indent="-400050" algn="ctr" defTabSz="914400" rtl="0" eaLnBrk="1" fontAlgn="auto" latinLnBrk="0" hangingPunct="1">
              <a:lnSpc>
                <a:spcPct val="100000"/>
              </a:lnSpc>
              <a:spcBef>
                <a:spcPts val="0"/>
              </a:spcBef>
              <a:spcAft>
                <a:spcPts val="0"/>
              </a:spcAft>
              <a:buClrTx/>
              <a:buSzTx/>
              <a:buFont typeface="+mj-lt"/>
              <a:buAutoNum type="romanUcPeriod"/>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Old Law as Presented in Romans</a:t>
            </a:r>
          </a:p>
        </p:txBody>
      </p:sp>
      <p:sp>
        <p:nvSpPr>
          <p:cNvPr id="5" name="Rounded Rectangle 2">
            <a:extLst>
              <a:ext uri="{FF2B5EF4-FFF2-40B4-BE49-F238E27FC236}">
                <a16:creationId xmlns:a16="http://schemas.microsoft.com/office/drawing/2014/main" id="{FB164C2F-7472-4209-BA3B-BD02B33DB56C}"/>
              </a:ext>
            </a:extLst>
          </p:cNvPr>
          <p:cNvSpPr/>
          <p:nvPr/>
        </p:nvSpPr>
        <p:spPr>
          <a:xfrm>
            <a:off x="754788" y="2979339"/>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2"/>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Old Law Was Done Away</a:t>
            </a:r>
          </a:p>
        </p:txBody>
      </p:sp>
      <p:sp>
        <p:nvSpPr>
          <p:cNvPr id="6" name="Rounded Rectangle 4">
            <a:extLst>
              <a:ext uri="{FF2B5EF4-FFF2-40B4-BE49-F238E27FC236}">
                <a16:creationId xmlns:a16="http://schemas.microsoft.com/office/drawing/2014/main" id="{E078ED62-3509-44BB-982D-30A3E5079275}"/>
              </a:ext>
            </a:extLst>
          </p:cNvPr>
          <p:cNvSpPr/>
          <p:nvPr/>
        </p:nvSpPr>
        <p:spPr>
          <a:xfrm>
            <a:off x="754788" y="3796622"/>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3"/>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Law Was Done Away in Its Entirety</a:t>
            </a:r>
          </a:p>
        </p:txBody>
      </p:sp>
      <p:sp>
        <p:nvSpPr>
          <p:cNvPr id="7" name="Rounded Rectangle 5">
            <a:extLst>
              <a:ext uri="{FF2B5EF4-FFF2-40B4-BE49-F238E27FC236}">
                <a16:creationId xmlns:a16="http://schemas.microsoft.com/office/drawing/2014/main" id="{9AB79EA2-CDEE-447A-B6E0-58B0FF52D06B}"/>
              </a:ext>
            </a:extLst>
          </p:cNvPr>
          <p:cNvSpPr/>
          <p:nvPr/>
        </p:nvSpPr>
        <p:spPr>
          <a:xfrm>
            <a:off x="754788" y="4613904"/>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4"/>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Law of God And Law of Moses Are Same</a:t>
            </a:r>
          </a:p>
        </p:txBody>
      </p:sp>
      <p:sp>
        <p:nvSpPr>
          <p:cNvPr id="8" name="Rounded Rectangle 5">
            <a:extLst>
              <a:ext uri="{FF2B5EF4-FFF2-40B4-BE49-F238E27FC236}">
                <a16:creationId xmlns:a16="http://schemas.microsoft.com/office/drawing/2014/main" id="{CD03D875-3D34-440C-AF3A-8DA96EF8C277}"/>
              </a:ext>
            </a:extLst>
          </p:cNvPr>
          <p:cNvSpPr/>
          <p:nvPr/>
        </p:nvSpPr>
        <p:spPr>
          <a:xfrm>
            <a:off x="754788" y="5431186"/>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100000"/>
              </a:lnSpc>
              <a:spcBef>
                <a:spcPts val="0"/>
              </a:spcBef>
              <a:spcAft>
                <a:spcPts val="0"/>
              </a:spcAft>
              <a:buClrTx/>
              <a:buSzTx/>
              <a:buFont typeface="+mj-lt"/>
              <a:buAutoNum type="romanUcPeriod" startAt="5"/>
              <a:tabLst/>
              <a:defRPr/>
            </a:pPr>
            <a:r>
              <a:rPr kumimoji="0" lang="en-US" sz="2800" b="0" i="0" u="none" strike="noStrike" kern="1200" cap="none" spc="0" normalizeH="0" baseline="0" noProof="0" dirty="0">
                <a:ln>
                  <a:noFill/>
                </a:ln>
                <a:solidFill>
                  <a:prstClr val="white"/>
                </a:solidFill>
                <a:effectLst/>
                <a:uLnTx/>
                <a:uFillTx/>
                <a:latin typeface="Tempus Sans ITC" panose="04020404030D07020202" pitchFamily="82" charset="0"/>
                <a:ea typeface="+mn-ea"/>
                <a:cs typeface="+mn-cs"/>
              </a:rPr>
              <a:t>Are the 10 Commandments Binding Today?</a:t>
            </a:r>
          </a:p>
        </p:txBody>
      </p:sp>
    </p:spTree>
    <p:extLst>
      <p:ext uri="{BB962C8B-B14F-4D97-AF65-F5344CB8AC3E}">
        <p14:creationId xmlns:p14="http://schemas.microsoft.com/office/powerpoint/2010/main" val="3284000354"/>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5BF1513-EF14-4BC2-A8BB-F214FA83A18B}"/>
              </a:ext>
            </a:extLst>
          </p:cNvPr>
          <p:cNvSpPr/>
          <p:nvPr/>
        </p:nvSpPr>
        <p:spPr>
          <a:xfrm>
            <a:off x="618564" y="363071"/>
            <a:ext cx="8175812" cy="1290917"/>
          </a:xfrm>
          <a:prstGeom prst="roundRect">
            <a:avLst/>
          </a:prstGeom>
          <a:solidFill>
            <a:srgbClr val="FFF2CC">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empus Sans ITC" panose="04020404030D07020202" pitchFamily="82" charset="0"/>
                <a:ea typeface="+mn-ea"/>
                <a:cs typeface="Courier New" panose="02070309020205020404" pitchFamily="49" charset="0"/>
              </a:rPr>
              <a:t>Old Law Taken Away</a:t>
            </a:r>
          </a:p>
        </p:txBody>
      </p:sp>
      <p:sp>
        <p:nvSpPr>
          <p:cNvPr id="4" name="Freeform: Shape 3">
            <a:extLst>
              <a:ext uri="{FF2B5EF4-FFF2-40B4-BE49-F238E27FC236}">
                <a16:creationId xmlns:a16="http://schemas.microsoft.com/office/drawing/2014/main" id="{09526E8B-EA2A-4C73-B0EC-1D2584046590}"/>
              </a:ext>
            </a:extLst>
          </p:cNvPr>
          <p:cNvSpPr/>
          <p:nvPr/>
        </p:nvSpPr>
        <p:spPr>
          <a:xfrm>
            <a:off x="2847703" y="2022566"/>
            <a:ext cx="3936274" cy="2812868"/>
          </a:xfrm>
          <a:custGeom>
            <a:avLst/>
            <a:gdLst>
              <a:gd name="connsiteX0" fmla="*/ 505097 w 3936274"/>
              <a:gd name="connsiteY0" fmla="*/ 43543 h 2812868"/>
              <a:gd name="connsiteX1" fmla="*/ 3596640 w 3936274"/>
              <a:gd name="connsiteY1" fmla="*/ 0 h 2812868"/>
              <a:gd name="connsiteX2" fmla="*/ 3936274 w 3936274"/>
              <a:gd name="connsiteY2" fmla="*/ 2211977 h 2812868"/>
              <a:gd name="connsiteX3" fmla="*/ 3614057 w 3936274"/>
              <a:gd name="connsiteY3" fmla="*/ 2812868 h 2812868"/>
              <a:gd name="connsiteX4" fmla="*/ 0 w 3936274"/>
              <a:gd name="connsiteY4" fmla="*/ 2812868 h 2812868"/>
              <a:gd name="connsiteX5" fmla="*/ 444137 w 3936274"/>
              <a:gd name="connsiteY5" fmla="*/ 34834 h 281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6274" h="2812868">
                <a:moveTo>
                  <a:pt x="505097" y="43543"/>
                </a:moveTo>
                <a:lnTo>
                  <a:pt x="3596640" y="0"/>
                </a:lnTo>
                <a:lnTo>
                  <a:pt x="3936274" y="2211977"/>
                </a:lnTo>
                <a:lnTo>
                  <a:pt x="3614057" y="2812868"/>
                </a:lnTo>
                <a:lnTo>
                  <a:pt x="0" y="2812868"/>
                </a:lnTo>
                <a:lnTo>
                  <a:pt x="444137" y="34834"/>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What Does This Mean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 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required to keep – Sac.</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Sins not remembered yearly</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Sins completely gone</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NT (not OT) source of authority</a:t>
            </a:r>
          </a:p>
        </p:txBody>
      </p:sp>
    </p:spTree>
    <p:extLst>
      <p:ext uri="{BB962C8B-B14F-4D97-AF65-F5344CB8AC3E}">
        <p14:creationId xmlns:p14="http://schemas.microsoft.com/office/powerpoint/2010/main" val="3747891874"/>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outVertical)">
                                      <p:cBhvr>
                                        <p:cTn id="7" dur="1000"/>
                                        <p:tgtEl>
                                          <p:spTgt spid="4">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outVertical)">
                                      <p:cBhvr>
                                        <p:cTn id="10" dur="1000"/>
                                        <p:tgtEl>
                                          <p:spTgt spid="4">
                                            <p:txEl>
                                              <p:pRg st="0" end="0"/>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outVertical)">
                                      <p:cBhvr>
                                        <p:cTn id="13" dur="10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outVertical)">
                                      <p:cBhvr>
                                        <p:cTn id="18" dur="1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arn(outVertical)">
                                      <p:cBhvr>
                                        <p:cTn id="23" dur="1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arn(outVertical)">
                                      <p:cBhvr>
                                        <p:cTn id="28" dur="10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barn(outVertical)">
                                      <p:cBhvr>
                                        <p:cTn id="33"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BBFB4923-76A8-4B17-9190-E1A1EE803C31}"/>
              </a:ext>
            </a:extLst>
          </p:cNvPr>
          <p:cNvSpPr/>
          <p:nvPr/>
        </p:nvSpPr>
        <p:spPr>
          <a:xfrm>
            <a:off x="744851" y="343196"/>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2800" dirty="0">
                <a:latin typeface="Tempus Sans ITC" panose="04020404030D07020202" pitchFamily="82" charset="0"/>
              </a:rPr>
              <a:t>Old Law as Presented in Romans</a:t>
            </a:r>
          </a:p>
        </p:txBody>
      </p:sp>
      <p:sp>
        <p:nvSpPr>
          <p:cNvPr id="3" name="TextBox 2">
            <a:extLst>
              <a:ext uri="{FF2B5EF4-FFF2-40B4-BE49-F238E27FC236}">
                <a16:creationId xmlns:a16="http://schemas.microsoft.com/office/drawing/2014/main" id="{E32565DE-F4BC-47AC-91E2-954C2073352E}"/>
              </a:ext>
            </a:extLst>
          </p:cNvPr>
          <p:cNvSpPr txBox="1"/>
          <p:nvPr/>
        </p:nvSpPr>
        <p:spPr>
          <a:xfrm>
            <a:off x="590501" y="1470992"/>
            <a:ext cx="7962998" cy="3600986"/>
          </a:xfrm>
          <a:prstGeom prst="rect">
            <a:avLst/>
          </a:prstGeom>
          <a:noFill/>
        </p:spPr>
        <p:txBody>
          <a:bodyPr wrap="square" rtlCol="0">
            <a:spAutoFit/>
          </a:bodyPr>
          <a:lstStyle/>
          <a:p>
            <a:pPr marL="457200" indent="-457200">
              <a:buFont typeface="+mj-lt"/>
              <a:buAutoNum type="alphaUcPeriod"/>
            </a:pPr>
            <a:r>
              <a:rPr lang="en-US" sz="2400" b="1" dirty="0"/>
              <a:t>Law was given to the Jews – not Gentiles (Rom. 2:14; 3:2)</a:t>
            </a:r>
          </a:p>
          <a:p>
            <a:pPr marL="914400" lvl="1" indent="-457200">
              <a:buFont typeface="Arial" panose="020B0604020202020204" pitchFamily="34" charset="0"/>
              <a:buChar char="•"/>
            </a:pPr>
            <a:r>
              <a:rPr lang="en-US" sz="2400" i="1" dirty="0"/>
              <a:t>Exo. 20:2; 31:13, 16, 17; Deut. 5:1-3</a:t>
            </a:r>
          </a:p>
          <a:p>
            <a:pPr marL="914400" lvl="1" indent="-457200">
              <a:buFont typeface="Arial" panose="020B0604020202020204" pitchFamily="34" charset="0"/>
              <a:buChar char="•"/>
            </a:pPr>
            <a:endParaRPr lang="en-US" sz="1200" i="1" dirty="0"/>
          </a:p>
          <a:p>
            <a:pPr marL="457200" indent="-457200">
              <a:buFont typeface="+mj-lt"/>
              <a:buAutoNum type="alphaUcPeriod"/>
            </a:pPr>
            <a:r>
              <a:rPr lang="en-US" sz="2400" b="1" dirty="0"/>
              <a:t>Law was essential to &amp; the occasion of sin (Rom. 4:15)</a:t>
            </a:r>
          </a:p>
          <a:p>
            <a:pPr marL="457200" indent="-457200">
              <a:buFont typeface="+mj-lt"/>
              <a:buAutoNum type="alphaUcPeriod"/>
            </a:pPr>
            <a:endParaRPr lang="en-US" sz="1200" b="1" dirty="0"/>
          </a:p>
          <a:p>
            <a:pPr marL="457200" indent="-457200">
              <a:buFont typeface="+mj-lt"/>
              <a:buAutoNum type="alphaUcPeriod"/>
            </a:pPr>
            <a:r>
              <a:rPr lang="en-US" sz="2400" b="1" dirty="0"/>
              <a:t>Law pointed out sin – knowledge of sin (Rom. 3:20; 7:7)</a:t>
            </a:r>
          </a:p>
          <a:p>
            <a:pPr marL="457200" indent="-457200">
              <a:buFont typeface="+mj-lt"/>
              <a:buAutoNum type="alphaUcPeriod"/>
            </a:pPr>
            <a:endParaRPr lang="en-US" sz="1200" b="1" dirty="0"/>
          </a:p>
          <a:p>
            <a:pPr marL="457200" indent="-457200">
              <a:buFont typeface="+mj-lt"/>
              <a:buAutoNum type="alphaUcPeriod"/>
            </a:pPr>
            <a:r>
              <a:rPr lang="en-US" sz="2400" b="1" dirty="0"/>
              <a:t>Not saved by the OT law (Rom. 3:20, 21, 28; 4:13-ff; 10:5)</a:t>
            </a:r>
          </a:p>
          <a:p>
            <a:pPr marL="457200" indent="-457200">
              <a:buFont typeface="+mj-lt"/>
              <a:buAutoNum type="alphaUcPeriod"/>
            </a:pPr>
            <a:endParaRPr lang="en-US" sz="1200" b="1" dirty="0"/>
          </a:p>
          <a:p>
            <a:pPr marL="457200" indent="-457200">
              <a:buFont typeface="+mj-lt"/>
              <a:buAutoNum type="alphaUcPeriod"/>
            </a:pPr>
            <a:r>
              <a:rPr lang="en-US" sz="2400" b="1" dirty="0"/>
              <a:t>Not under the law (Rom. 6:14)</a:t>
            </a:r>
          </a:p>
          <a:p>
            <a:pPr marL="457200" indent="-457200">
              <a:buFont typeface="+mj-lt"/>
              <a:buAutoNum type="alphaUcPeriod"/>
            </a:pPr>
            <a:endParaRPr lang="en-US" sz="1200" b="1" dirty="0"/>
          </a:p>
          <a:p>
            <a:pPr marL="457200" indent="-457200">
              <a:buFont typeface="+mj-lt"/>
              <a:buAutoNum type="alphaUcPeriod"/>
            </a:pPr>
            <a:r>
              <a:rPr lang="en-US" sz="2400" b="1" dirty="0"/>
              <a:t>Dead to the law (Rom. 7:1-4)</a:t>
            </a:r>
          </a:p>
        </p:txBody>
      </p:sp>
    </p:spTree>
    <p:extLst>
      <p:ext uri="{BB962C8B-B14F-4D97-AF65-F5344CB8AC3E}">
        <p14:creationId xmlns:p14="http://schemas.microsoft.com/office/powerpoint/2010/main" val="350017634"/>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000"/>
                                        <p:tgtEl>
                                          <p:spTgt spid="3">
                                            <p:txEl>
                                              <p:pRg st="9" end="9"/>
                                            </p:txEl>
                                          </p:spTgt>
                                        </p:tgtEl>
                                      </p:cBhvr>
                                    </p:animEffect>
                                    <p:anim calcmode="lin" valueType="num">
                                      <p:cBhvr>
                                        <p:cTn id="4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1000"/>
                                        <p:tgtEl>
                                          <p:spTgt spid="3">
                                            <p:txEl>
                                              <p:pRg st="11" end="11"/>
                                            </p:txEl>
                                          </p:spTgt>
                                        </p:tgtEl>
                                      </p:cBhvr>
                                    </p:animEffect>
                                    <p:anim calcmode="lin" valueType="num">
                                      <p:cBhvr>
                                        <p:cTn id="4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856087"/>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8564" y="363071"/>
            <a:ext cx="8175812" cy="1290917"/>
          </a:xfrm>
          <a:prstGeom prst="roundRect">
            <a:avLst/>
          </a:prstGeom>
          <a:solidFill>
            <a:srgbClr val="FFF2CC">
              <a:alpha val="74902"/>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Tempus Sans ITC" panose="04020404030D07020202" pitchFamily="82" charset="0"/>
                <a:cs typeface="Courier New" panose="02070309020205020404" pitchFamily="49" charset="0"/>
              </a:rPr>
              <a:t>Old Law Taken Away</a:t>
            </a:r>
          </a:p>
        </p:txBody>
      </p:sp>
      <p:sp>
        <p:nvSpPr>
          <p:cNvPr id="3" name="Rounded Rectangle 2"/>
          <p:cNvSpPr/>
          <p:nvPr/>
        </p:nvSpPr>
        <p:spPr>
          <a:xfrm>
            <a:off x="754788" y="2162056"/>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2800" dirty="0">
                <a:latin typeface="Tempus Sans ITC" panose="04020404030D07020202" pitchFamily="82" charset="0"/>
              </a:rPr>
              <a:t>Old Law as Presented in Romans</a:t>
            </a:r>
          </a:p>
        </p:txBody>
      </p:sp>
      <p:sp>
        <p:nvSpPr>
          <p:cNvPr id="5" name="Rounded Rectangle 2">
            <a:extLst>
              <a:ext uri="{FF2B5EF4-FFF2-40B4-BE49-F238E27FC236}">
                <a16:creationId xmlns:a16="http://schemas.microsoft.com/office/drawing/2014/main" id="{FB164C2F-7472-4209-BA3B-BD02B33DB56C}"/>
              </a:ext>
            </a:extLst>
          </p:cNvPr>
          <p:cNvSpPr/>
          <p:nvPr/>
        </p:nvSpPr>
        <p:spPr>
          <a:xfrm>
            <a:off x="754788" y="2979339"/>
            <a:ext cx="7664823" cy="605118"/>
          </a:xfrm>
          <a:prstGeom prst="roundRect">
            <a:avLst/>
          </a:prstGeom>
          <a:solidFill>
            <a:srgbClr val="000000">
              <a:alpha val="7294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2800" dirty="0">
                <a:latin typeface="Tempus Sans ITC" panose="04020404030D07020202" pitchFamily="82" charset="0"/>
              </a:rPr>
              <a:t>Old Law Was Done Away</a:t>
            </a:r>
          </a:p>
        </p:txBody>
      </p:sp>
    </p:spTree>
    <p:extLst>
      <p:ext uri="{BB962C8B-B14F-4D97-AF65-F5344CB8AC3E}">
        <p14:creationId xmlns:p14="http://schemas.microsoft.com/office/powerpoint/2010/main" val="1494905258"/>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5822" y="959224"/>
            <a:ext cx="8077200" cy="181610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Calibri" panose="020F0502020204030204"/>
                <a:ea typeface="+mn-ea"/>
                <a:cs typeface="+mn-cs"/>
              </a:rPr>
              <a:t>Argument: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Ceremonial Law  </a:t>
            </a:r>
            <a:r>
              <a:rPr kumimoji="0" lang="en-US" sz="2800" b="0" i="1" u="none" strike="noStrike" kern="1200" cap="none" spc="0" normalizeH="0" baseline="0" noProof="0" dirty="0">
                <a:ln>
                  <a:noFill/>
                </a:ln>
                <a:solidFill>
                  <a:prstClr val="white"/>
                </a:solidFill>
                <a:effectLst/>
                <a:uLnTx/>
                <a:uFillTx/>
                <a:latin typeface="Calibri" panose="020F0502020204030204"/>
                <a:ea typeface="+mn-ea"/>
                <a:cs typeface="+mn-cs"/>
              </a:rPr>
              <a:t>(Law of Moses)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Done away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Ten Commandments </a:t>
            </a:r>
            <a:r>
              <a:rPr kumimoji="0" lang="en-US" sz="2800" b="0" i="1" u="none" strike="noStrike" kern="1200" cap="none" spc="0" normalizeH="0" baseline="0" noProof="0" dirty="0">
                <a:ln>
                  <a:noFill/>
                </a:ln>
                <a:solidFill>
                  <a:prstClr val="white"/>
                </a:solidFill>
                <a:effectLst/>
                <a:uLnTx/>
                <a:uFillTx/>
                <a:latin typeface="Calibri" panose="020F0502020204030204"/>
                <a:ea typeface="+mn-ea"/>
                <a:cs typeface="+mn-cs"/>
              </a:rPr>
              <a:t>(Law of God)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Remains</a:t>
            </a:r>
          </a:p>
        </p:txBody>
      </p:sp>
      <p:grpSp>
        <p:nvGrpSpPr>
          <p:cNvPr id="8" name="Group 7"/>
          <p:cNvGrpSpPr/>
          <p:nvPr/>
        </p:nvGrpSpPr>
        <p:grpSpPr>
          <a:xfrm>
            <a:off x="1156447" y="3079376"/>
            <a:ext cx="7037295" cy="3173506"/>
            <a:chOff x="1156447" y="3079376"/>
            <a:chExt cx="7037295" cy="3173506"/>
          </a:xfrm>
        </p:grpSpPr>
        <p:sp>
          <p:nvSpPr>
            <p:cNvPr id="3" name="Rectangle 2"/>
            <p:cNvSpPr/>
            <p:nvPr/>
          </p:nvSpPr>
          <p:spPr>
            <a:xfrm>
              <a:off x="1156447" y="3079376"/>
              <a:ext cx="2877670" cy="3173506"/>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of Moses</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“Ceremonial”</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Sacrifices, Feasts, etc.</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Done Away</a:t>
              </a:r>
            </a:p>
          </p:txBody>
        </p:sp>
        <p:sp>
          <p:nvSpPr>
            <p:cNvPr id="6" name="Rectangle 5"/>
            <p:cNvSpPr/>
            <p:nvPr/>
          </p:nvSpPr>
          <p:spPr>
            <a:xfrm>
              <a:off x="5316072" y="3079376"/>
              <a:ext cx="2877670" cy="3173506"/>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Law of God</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“Moral”</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10 Commandments</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Remain</a:t>
              </a:r>
            </a:p>
          </p:txBody>
        </p:sp>
        <p:sp>
          <p:nvSpPr>
            <p:cNvPr id="7" name="Left-Right Arrow 6"/>
            <p:cNvSpPr/>
            <p:nvPr/>
          </p:nvSpPr>
          <p:spPr>
            <a:xfrm>
              <a:off x="3818965" y="4276165"/>
              <a:ext cx="1707776" cy="6454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19468096"/>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4741" y="1559859"/>
            <a:ext cx="6508377" cy="589072"/>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Romans 7:1-4</a:t>
            </a:r>
          </a:p>
        </p:txBody>
      </p:sp>
      <p:sp>
        <p:nvSpPr>
          <p:cNvPr id="4" name="Rounded Rectangle 2">
            <a:extLst>
              <a:ext uri="{FF2B5EF4-FFF2-40B4-BE49-F238E27FC236}">
                <a16:creationId xmlns:a16="http://schemas.microsoft.com/office/drawing/2014/main" id="{12E20970-A25A-48E5-B368-3B9B49DD1C9D}"/>
              </a:ext>
            </a:extLst>
          </p:cNvPr>
          <p:cNvSpPr/>
          <p:nvPr/>
        </p:nvSpPr>
        <p:spPr>
          <a:xfrm>
            <a:off x="754789" y="355409"/>
            <a:ext cx="7664823" cy="605118"/>
          </a:xfrm>
          <a:prstGeom prst="roundRect">
            <a:avLst/>
          </a:prstGeom>
          <a:solidFill>
            <a:srgbClr val="0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2800" dirty="0">
                <a:latin typeface="Tempus Sans ITC" panose="04020404030D07020202" pitchFamily="82" charset="0"/>
              </a:rPr>
              <a:t>Old Law Was Done Away</a:t>
            </a:r>
          </a:p>
        </p:txBody>
      </p:sp>
    </p:spTree>
    <p:extLst>
      <p:ext uri="{BB962C8B-B14F-4D97-AF65-F5344CB8AC3E}">
        <p14:creationId xmlns:p14="http://schemas.microsoft.com/office/powerpoint/2010/main" val="2559294144"/>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6251</TotalTime>
  <Words>3825</Words>
  <Application>Microsoft Office PowerPoint</Application>
  <PresentationFormat>On-screen Show (4:3)</PresentationFormat>
  <Paragraphs>415</Paragraphs>
  <Slides>60</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60</vt:i4>
      </vt:variant>
    </vt:vector>
  </HeadingPairs>
  <TitlesOfParts>
    <vt:vector size="70" baseType="lpstr">
      <vt:lpstr>Calibri</vt:lpstr>
      <vt:lpstr>Arial</vt:lpstr>
      <vt:lpstr>Calibri Light</vt:lpstr>
      <vt:lpstr>Times New Roman</vt:lpstr>
      <vt:lpstr>Tempus Sans ITC</vt:lpstr>
      <vt:lpstr>Arial Narrow</vt:lpstr>
      <vt:lpstr>Office Theme</vt:lpstr>
      <vt:lpstr>1_Office Theme</vt:lpstr>
      <vt:lpstr>2_Office Theme</vt:lpstr>
      <vt:lpstr>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DonnieV</dc:creator>
  <cp:lastModifiedBy>84th Street Church Of Christ</cp:lastModifiedBy>
  <cp:revision>50</cp:revision>
  <cp:lastPrinted>2019-04-28T04:00:58Z</cp:lastPrinted>
  <dcterms:created xsi:type="dcterms:W3CDTF">2014-03-07T04:30:16Z</dcterms:created>
  <dcterms:modified xsi:type="dcterms:W3CDTF">2019-07-23T21:58:45Z</dcterms:modified>
</cp:coreProperties>
</file>