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66"/>
    <a:srgbClr val="004442"/>
    <a:srgbClr val="006666"/>
    <a:srgbClr val="740000"/>
    <a:srgbClr val="460000"/>
    <a:srgbClr val="800000"/>
    <a:srgbClr val="1F3E00"/>
    <a:srgbClr val="336600"/>
    <a:srgbClr val="00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3" autoAdjust="0"/>
    <p:restoredTop sz="97213" autoAdjust="0"/>
  </p:normalViewPr>
  <p:slideViewPr>
    <p:cSldViewPr>
      <p:cViewPr varScale="1">
        <p:scale>
          <a:sx n="77" d="100"/>
          <a:sy n="77" d="100"/>
        </p:scale>
        <p:origin x="102" y="720"/>
      </p:cViewPr>
      <p:guideLst>
        <p:guide orient="horz" pos="2160"/>
        <p:guide pos="2880"/>
      </p:guideLst>
    </p:cSldViewPr>
  </p:slideViewPr>
  <p:outlineViewPr>
    <p:cViewPr>
      <p:scale>
        <a:sx n="33" d="100"/>
        <a:sy n="33" d="100"/>
      </p:scale>
      <p:origin x="0" y="28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7/23/2019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7/23/2019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7/23/2019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7/23/2019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19400"/>
            <a:ext cx="9144000" cy="2590800"/>
          </a:xfrm>
        </p:spPr>
        <p:txBody>
          <a:bodyPr>
            <a:noAutofit/>
          </a:bodyPr>
          <a:lstStyle/>
          <a:p>
            <a:pPr>
              <a:lnSpc>
                <a:spcPct val="90000"/>
              </a:lnSpc>
            </a:pPr>
            <a:r>
              <a:rPr lang="en-US" sz="8000" b="1" dirty="0">
                <a:solidFill>
                  <a:srgbClr val="FFFF00"/>
                </a:solidFill>
                <a:effectLst>
                  <a:outerShdw blurRad="50800" dist="38100" dir="2700000" algn="tl" rotWithShape="0">
                    <a:schemeClr val="tx1">
                      <a:alpha val="43000"/>
                    </a:schemeClr>
                  </a:outerShdw>
                </a:effectLst>
              </a:rPr>
              <a:t>A Lesson from Job:</a:t>
            </a:r>
            <a:br>
              <a:rPr lang="en-US" sz="8000" b="1" dirty="0">
                <a:solidFill>
                  <a:srgbClr val="FFFF00"/>
                </a:solidFill>
                <a:effectLst>
                  <a:outerShdw blurRad="50800" dist="38100" dir="2700000" algn="tl" rotWithShape="0">
                    <a:schemeClr val="tx1">
                      <a:alpha val="43000"/>
                    </a:schemeClr>
                  </a:outerShdw>
                </a:effectLst>
              </a:rPr>
            </a:br>
            <a:r>
              <a:rPr lang="en-US" sz="8000" b="1" i="1" dirty="0">
                <a:solidFill>
                  <a:srgbClr val="FFFF00"/>
                </a:solidFill>
                <a:effectLst>
                  <a:outerShdw blurRad="50800" dist="38100" dir="2700000" algn="tl" rotWithShape="0">
                    <a:schemeClr val="tx1">
                      <a:alpha val="43000"/>
                    </a:schemeClr>
                  </a:outerShdw>
                </a:effectLst>
              </a:rPr>
              <a:t>Patiently Enduring</a:t>
            </a:r>
          </a:p>
        </p:txBody>
      </p:sp>
      <p:sp>
        <p:nvSpPr>
          <p:cNvPr id="3" name="Subtitle 2"/>
          <p:cNvSpPr>
            <a:spLocks noGrp="1"/>
          </p:cNvSpPr>
          <p:nvPr>
            <p:ph type="subTitle" idx="1"/>
          </p:nvPr>
        </p:nvSpPr>
        <p:spPr>
          <a:xfrm>
            <a:off x="6806" y="5562600"/>
            <a:ext cx="9137194" cy="1295400"/>
          </a:xfrm>
        </p:spPr>
        <p:txBody>
          <a:bodyPr>
            <a:normAutofit/>
          </a:bodyPr>
          <a:lstStyle/>
          <a:p>
            <a:r>
              <a:rPr lang="en-US" sz="5400" b="1" i="1" dirty="0">
                <a:solidFill>
                  <a:schemeClr val="bg1"/>
                </a:solidFill>
                <a:effectLst>
                  <a:outerShdw blurRad="50800" dist="38100" dir="2700000" algn="tl" rotWithShape="0">
                    <a:schemeClr val="tx1">
                      <a:alpha val="43000"/>
                    </a:schemeClr>
                  </a:outerShdw>
                </a:effectLst>
              </a:rPr>
              <a:t>James 5:7-11</a:t>
            </a:r>
          </a:p>
        </p:txBody>
      </p:sp>
      <p:pic>
        <p:nvPicPr>
          <p:cNvPr id="4" name="Picture 3" descr="Suffering_Jo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0"/>
            <a:ext cx="5486400" cy="3054096"/>
          </a:xfrm>
          <a:prstGeom prst="rect">
            <a:avLst/>
          </a:prstGeom>
        </p:spPr>
      </p:pic>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a:solidFill>
                  <a:srgbClr val="FFFF00"/>
                </a:solidFill>
                <a:effectLst>
                  <a:outerShdw blurRad="50800" dist="38100" dir="2700000" algn="tl" rotWithShape="0">
                    <a:schemeClr val="tx1">
                      <a:alpha val="43000"/>
                    </a:schemeClr>
                  </a:outerShdw>
                </a:effectLst>
              </a:rPr>
              <a:t>James 5:7-11</a:t>
            </a:r>
          </a:p>
        </p:txBody>
      </p:sp>
      <p:sp>
        <p:nvSpPr>
          <p:cNvPr id="4" name="TextBox 3"/>
          <p:cNvSpPr txBox="1"/>
          <p:nvPr/>
        </p:nvSpPr>
        <p:spPr>
          <a:xfrm>
            <a:off x="304800" y="873952"/>
            <a:ext cx="8610600" cy="5679248"/>
          </a:xfrm>
          <a:prstGeom prst="rect">
            <a:avLst/>
          </a:prstGeom>
          <a:noFill/>
        </p:spPr>
        <p:txBody>
          <a:bodyPr wrap="square" rtlCol="0">
            <a:spAutoFit/>
          </a:bodyPr>
          <a:lstStyle/>
          <a:p>
            <a:pPr>
              <a:lnSpc>
                <a:spcPct val="93000"/>
              </a:lnSpc>
            </a:pP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7 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Therefore be patient, brethren, until the coming of the Lord. See how the farmer waits for the precious fruit of the earth, waiting patiently for it until it receives the early and latter rain.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8 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You also be patient. Establish your hearts, for the coming of the Lord is at hand.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9 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Do not grumble against one another, brethren, lest you be condemned. Behold, the Judge is standing at the door!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10 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My brethren, take the prophets, who spoke in the name of the Lord, as an example of suffering and patience. </a:t>
            </a:r>
            <a:r>
              <a:rPr lang="en-US" sz="3000" b="1" baseline="30000" dirty="0">
                <a:solidFill>
                  <a:schemeClr val="bg1"/>
                </a:solidFill>
                <a:effectLst>
                  <a:outerShdw blurRad="50800" dist="38100" dir="2700000" algn="tl" rotWithShape="0">
                    <a:srgbClr val="000000">
                      <a:alpha val="43000"/>
                    </a:srgbClr>
                  </a:outerShdw>
                </a:effectLst>
                <a:latin typeface="Times New Roman"/>
                <a:cs typeface="Times New Roman"/>
              </a:rPr>
              <a:t>11 </a:t>
            </a:r>
            <a:r>
              <a:rPr lang="en-US" sz="3000" dirty="0">
                <a:solidFill>
                  <a:schemeClr val="bg1"/>
                </a:solidFill>
                <a:effectLst>
                  <a:outerShdw blurRad="50800" dist="38100" dir="2700000" algn="tl" rotWithShape="0">
                    <a:srgbClr val="000000">
                      <a:alpha val="43000"/>
                    </a:srgbClr>
                  </a:outerShdw>
                </a:effectLst>
                <a:latin typeface="Times New Roman"/>
                <a:cs typeface="Times New Roman"/>
              </a:rPr>
              <a:t>Indeed we count them blessed who endure. You have heard of the perseverance of Job and seen the end intended by the Lord — that the Lord is very compassionate and merciful.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
            <a:ext cx="9144000" cy="990600"/>
          </a:xfrm>
          <a:effectLst>
            <a:outerShdw blurRad="63500" dist="53882" dir="2700000" algn="ctr" rotWithShape="0">
              <a:schemeClr val="tx2">
                <a:alpha val="74998"/>
              </a:schemeClr>
            </a:outerShdw>
          </a:effectLst>
        </p:spPr>
        <p:txBody>
          <a:bodyPr>
            <a:normAutofit/>
          </a:bodyPr>
          <a:lstStyle/>
          <a:p>
            <a:r>
              <a:rPr lang="en-US" b="1" dirty="0">
                <a:solidFill>
                  <a:srgbClr val="FFFF00"/>
                </a:solidFill>
                <a:effectLst>
                  <a:outerShdw blurRad="50800" dist="38100" dir="2700000" algn="tl" rotWithShape="0">
                    <a:schemeClr val="tx1">
                      <a:alpha val="43000"/>
                    </a:schemeClr>
                  </a:outerShdw>
                </a:effectLst>
              </a:rPr>
              <a:t>Summary of the Sufferings of Job</a:t>
            </a:r>
            <a:endParaRPr lang="en-US" b="1" dirty="0">
              <a:effectLst>
                <a:outerShdw blurRad="50800" dist="38100" dir="2700000" algn="tl" rotWithShape="0">
                  <a:schemeClr val="tx1">
                    <a:alpha val="43000"/>
                  </a:schemeClr>
                </a:outerShdw>
              </a:effectLst>
            </a:endParaRPr>
          </a:p>
        </p:txBody>
      </p:sp>
      <p:sp>
        <p:nvSpPr>
          <p:cNvPr id="10243" name="Rectangle 3"/>
          <p:cNvSpPr>
            <a:spLocks noGrp="1" noChangeArrowheads="1"/>
          </p:cNvSpPr>
          <p:nvPr>
            <p:ph type="body" idx="1"/>
          </p:nvPr>
        </p:nvSpPr>
        <p:spPr>
          <a:xfrm>
            <a:off x="152400" y="990600"/>
            <a:ext cx="9144000" cy="5867400"/>
          </a:xfrm>
        </p:spPr>
        <p:txBody>
          <a:bodyPr>
            <a:normAutofit/>
          </a:bodyPr>
          <a:lstStyle/>
          <a:p>
            <a:pPr>
              <a:buClr>
                <a:srgbClr val="FFFF00"/>
              </a:buClr>
              <a:buSzPct val="100000"/>
              <a:buFont typeface="Arial"/>
              <a:buChar char="•"/>
            </a:pPr>
            <a:r>
              <a:rPr lang="en-US" dirty="0">
                <a:solidFill>
                  <a:schemeClr val="bg1"/>
                </a:solidFill>
                <a:effectLst>
                  <a:outerShdw blurRad="50800" dist="38100" dir="2700000" algn="tl" rotWithShape="0">
                    <a:schemeClr val="tx1">
                      <a:alpha val="43000"/>
                    </a:schemeClr>
                  </a:outerShdw>
                </a:effectLst>
              </a:rPr>
              <a:t>Satan began trials with slander (</a:t>
            </a:r>
            <a:r>
              <a:rPr lang="en-US" b="1" dirty="0">
                <a:solidFill>
                  <a:srgbClr val="FFFF66"/>
                </a:solidFill>
                <a:effectLst>
                  <a:outerShdw blurRad="50800" dist="38100" dir="2700000" algn="tl" rotWithShape="0">
                    <a:schemeClr val="tx1">
                      <a:alpha val="43000"/>
                    </a:schemeClr>
                  </a:outerShdw>
                </a:effectLst>
              </a:rPr>
              <a:t>Job 1:11</a:t>
            </a:r>
            <a:r>
              <a:rPr lang="en-US" dirty="0">
                <a:solidFill>
                  <a:schemeClr val="bg1"/>
                </a:solidFill>
                <a:effectLst>
                  <a:outerShdw blurRad="50800" dist="38100" dir="2700000" algn="tl" rotWithShape="0">
                    <a:schemeClr val="tx1">
                      <a:alpha val="43000"/>
                    </a:schemeClr>
                  </a:outerShdw>
                </a:effectLst>
              </a:rPr>
              <a:t>; </a:t>
            </a:r>
            <a:r>
              <a:rPr lang="en-US" b="1" dirty="0">
                <a:solidFill>
                  <a:srgbClr val="FFFF66"/>
                </a:solidFill>
                <a:effectLst>
                  <a:outerShdw blurRad="50800" dist="38100" dir="2700000" algn="tl" rotWithShape="0">
                    <a:schemeClr val="tx1">
                      <a:alpha val="43000"/>
                    </a:schemeClr>
                  </a:outerShdw>
                </a:effectLst>
              </a:rPr>
              <a:t>2:4-5</a:t>
            </a:r>
            <a:r>
              <a:rPr lang="en-US" dirty="0">
                <a:solidFill>
                  <a:schemeClr val="bg1"/>
                </a:solidFill>
                <a:effectLst>
                  <a:outerShdw blurRad="50800" dist="38100" dir="2700000" algn="tl" rotWithShape="0">
                    <a:schemeClr val="tx1">
                      <a:alpha val="43000"/>
                    </a:schemeClr>
                  </a:outerShdw>
                </a:effectLst>
              </a:rPr>
              <a:t>)</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Said Job would renounce if possessions taken</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After failed, same claim if body made to suffer</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Why? Satan can only conceive action of his character</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Satan brought sorrow, loss, suffering &amp; trials on Job</a:t>
            </a:r>
          </a:p>
          <a:p>
            <a:pPr>
              <a:buClr>
                <a:srgbClr val="FFFF00"/>
              </a:buClr>
              <a:buSzPct val="100000"/>
              <a:buFont typeface="Arial"/>
              <a:buChar char="•"/>
            </a:pPr>
            <a:r>
              <a:rPr lang="en-US" dirty="0">
                <a:solidFill>
                  <a:schemeClr val="bg1"/>
                </a:solidFill>
                <a:effectLst>
                  <a:outerShdw blurRad="50800" dist="38100" dir="2700000" algn="tl" rotWithShape="0">
                    <a:schemeClr val="tx1">
                      <a:alpha val="43000"/>
                    </a:schemeClr>
                  </a:outerShdw>
                </a:effectLst>
              </a:rPr>
              <a:t>Associates falsely slandered Job as source of trials</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Claimed to have heard it secretly - vision (</a:t>
            </a:r>
            <a:r>
              <a:rPr lang="en-US" b="1" dirty="0">
                <a:solidFill>
                  <a:srgbClr val="FFFF66"/>
                </a:solidFill>
                <a:effectLst>
                  <a:outerShdw blurRad="50800" dist="38100" dir="2700000" algn="tl" rotWithShape="0">
                    <a:schemeClr val="tx1">
                      <a:alpha val="43000"/>
                    </a:schemeClr>
                  </a:outerShdw>
                </a:effectLst>
              </a:rPr>
              <a:t>4:12-17</a:t>
            </a:r>
            <a:r>
              <a:rPr lang="en-US" dirty="0">
                <a:solidFill>
                  <a:schemeClr val="bg1"/>
                </a:solidFill>
                <a:effectLst>
                  <a:outerShdw blurRad="50800" dist="38100" dir="2700000" algn="tl" rotWithShape="0">
                    <a:schemeClr val="tx1">
                      <a:alpha val="43000"/>
                    </a:schemeClr>
                  </a:outerShdw>
                </a:effectLst>
              </a:rPr>
              <a:t>)</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Said Job really deserved more punishment (</a:t>
            </a:r>
            <a:r>
              <a:rPr lang="en-US" b="1" dirty="0">
                <a:solidFill>
                  <a:srgbClr val="FFFF66"/>
                </a:solidFill>
                <a:effectLst>
                  <a:outerShdw blurRad="50800" dist="38100" dir="2700000" algn="tl" rotWithShape="0">
                    <a:schemeClr val="tx1">
                      <a:alpha val="43000"/>
                    </a:schemeClr>
                  </a:outerShdw>
                </a:effectLst>
              </a:rPr>
              <a:t>11:4-6</a:t>
            </a:r>
            <a:r>
              <a:rPr lang="en-US" dirty="0">
                <a:solidFill>
                  <a:schemeClr val="bg1"/>
                </a:solidFill>
                <a:effectLst>
                  <a:outerShdw blurRad="50800" dist="38100" dir="2700000" algn="tl" rotWithShape="0">
                    <a:schemeClr val="tx1">
                      <a:alpha val="43000"/>
                    </a:schemeClr>
                  </a:outerShdw>
                </a:effectLst>
              </a:rPr>
              <a:t>)</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Made specific charges, but no proof given (</a:t>
            </a:r>
            <a:r>
              <a:rPr lang="en-US" b="1" dirty="0">
                <a:solidFill>
                  <a:srgbClr val="FFFF66"/>
                </a:solidFill>
                <a:effectLst>
                  <a:outerShdw blurRad="50800" dist="38100" dir="2700000" algn="tl" rotWithShape="0">
                    <a:schemeClr val="tx1">
                      <a:alpha val="43000"/>
                    </a:schemeClr>
                  </a:outerShdw>
                </a:effectLst>
              </a:rPr>
              <a:t>22:5-11</a:t>
            </a:r>
            <a:r>
              <a:rPr lang="en-US" dirty="0">
                <a:solidFill>
                  <a:schemeClr val="bg1"/>
                </a:solidFill>
                <a:effectLst>
                  <a:outerShdw blurRad="50800" dist="38100" dir="2700000" algn="tl" rotWithShape="0">
                    <a:schemeClr val="tx1">
                      <a:alpha val="43000"/>
                    </a:schemeClr>
                  </a:outerShdw>
                </a:effectLst>
              </a:rPr>
              <a:t>)</a:t>
            </a:r>
          </a:p>
          <a:p>
            <a:pPr lvl="1">
              <a:buClr>
                <a:schemeClr val="accent6">
                  <a:lumMod val="60000"/>
                  <a:lumOff val="40000"/>
                </a:schemeClr>
              </a:buClr>
              <a:buSzPct val="100000"/>
              <a:buFont typeface="Lucida Grande"/>
              <a:buChar char="-"/>
            </a:pPr>
            <a:r>
              <a:rPr lang="en-US" dirty="0">
                <a:solidFill>
                  <a:schemeClr val="bg1"/>
                </a:solidFill>
                <a:effectLst>
                  <a:outerShdw blurRad="50800" dist="38100" dir="2700000" algn="tl" rotWithShape="0">
                    <a:schemeClr val="tx1">
                      <a:alpha val="43000"/>
                    </a:schemeClr>
                  </a:outerShdw>
                </a:effectLst>
              </a:rPr>
              <a:t>Louder &amp; more forceful false charges (</a:t>
            </a:r>
            <a:r>
              <a:rPr lang="en-US" b="1" dirty="0">
                <a:solidFill>
                  <a:srgbClr val="FFFF66"/>
                </a:solidFill>
                <a:effectLst>
                  <a:outerShdw blurRad="50800" dist="38100" dir="2700000" algn="tl" rotWithShape="0">
                    <a:schemeClr val="tx1">
                      <a:alpha val="43000"/>
                    </a:schemeClr>
                  </a:outerShdw>
                </a:effectLst>
              </a:rPr>
              <a:t>34:36-37</a:t>
            </a:r>
            <a:r>
              <a:rPr lang="en-US" dirty="0">
                <a:solidFill>
                  <a:schemeClr val="bg1"/>
                </a:solidFill>
                <a:effectLst>
                  <a:outerShdw blurRad="50800" dist="38100" dir="2700000" algn="tl" rotWithShape="0">
                    <a:schemeClr val="tx1">
                      <a:alpha val="43000"/>
                    </a:schemeClr>
                  </a:outerShdw>
                </a:effectLst>
              </a:rPr>
              <a:t>)</a:t>
            </a:r>
          </a:p>
          <a:p>
            <a:pPr>
              <a:buClr>
                <a:srgbClr val="FFFF00"/>
              </a:buClr>
              <a:buSzPct val="100000"/>
              <a:buFont typeface="Arial"/>
              <a:buChar char="•"/>
            </a:pPr>
            <a:r>
              <a:rPr lang="en-US" b="1" dirty="0">
                <a:solidFill>
                  <a:schemeClr val="bg1"/>
                </a:solidFill>
                <a:effectLst>
                  <a:outerShdw blurRad="50800" dist="38100" dir="2700000" algn="tl" rotWithShape="0">
                    <a:schemeClr val="tx1">
                      <a:alpha val="43000"/>
                    </a:schemeClr>
                  </a:outerShdw>
                </a:effectLst>
              </a:rPr>
              <a:t>God stated the truth &amp; vindicated Job (</a:t>
            </a:r>
            <a:r>
              <a:rPr lang="en-US" b="1" dirty="0">
                <a:solidFill>
                  <a:srgbClr val="FFFF66"/>
                </a:solidFill>
                <a:effectLst>
                  <a:outerShdw blurRad="50800" dist="38100" dir="2700000" algn="tl" rotWithShape="0">
                    <a:schemeClr val="tx1">
                      <a:alpha val="43000"/>
                    </a:schemeClr>
                  </a:outerShdw>
                </a:effectLst>
              </a:rPr>
              <a:t>42:7-9</a:t>
            </a:r>
            <a:r>
              <a:rPr lang="en-US" b="1" dirty="0">
                <a:solidFill>
                  <a:schemeClr val="bg1"/>
                </a:solidFill>
                <a:effectLst>
                  <a:outerShdw blurRad="50800" dist="38100" dir="2700000" algn="tl" rotWithShape="0">
                    <a:schemeClr val="tx1">
                      <a:alpha val="43000"/>
                    </a:schemeClr>
                  </a:outerShdw>
                </a:effectLst>
              </a:rPr>
              <a:t>)</a:t>
            </a:r>
            <a:endParaRPr lang="en-US"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3920261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p:cTn id="13"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p:cTn id="25"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p:cTn id="31"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p:cTn id="37" dur="5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024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p:cTn id="43" dur="500" fill="hold"/>
                                        <p:tgtEl>
                                          <p:spTgt spid="1024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024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p:cTn id="49" dur="500" fill="hold"/>
                                        <p:tgtEl>
                                          <p:spTgt spid="1024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024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0243">
                                            <p:txEl>
                                              <p:pRg st="8" end="8"/>
                                            </p:txEl>
                                          </p:spTgt>
                                        </p:tgtEl>
                                        <p:attrNameLst>
                                          <p:attrName>style.visibility</p:attrName>
                                        </p:attrNameLst>
                                      </p:cBhvr>
                                      <p:to>
                                        <p:strVal val="visible"/>
                                      </p:to>
                                    </p:set>
                                    <p:anim calcmode="lin" valueType="num">
                                      <p:cBhvr>
                                        <p:cTn id="55" dur="500" fill="hold"/>
                                        <p:tgtEl>
                                          <p:spTgt spid="1024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1024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0243">
                                            <p:txEl>
                                              <p:pRg st="9" end="9"/>
                                            </p:txEl>
                                          </p:spTgt>
                                        </p:tgtEl>
                                        <p:attrNameLst>
                                          <p:attrName>style.visibility</p:attrName>
                                        </p:attrNameLst>
                                      </p:cBhvr>
                                      <p:to>
                                        <p:strVal val="visible"/>
                                      </p:to>
                                    </p:set>
                                    <p:anim calcmode="lin" valueType="num">
                                      <p:cBhvr>
                                        <p:cTn id="61" dur="500" fill="hold"/>
                                        <p:tgtEl>
                                          <p:spTgt spid="1024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1024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10243">
                                            <p:txEl>
                                              <p:pRg st="10" end="10"/>
                                            </p:txEl>
                                          </p:spTgt>
                                        </p:tgtEl>
                                        <p:attrNameLst>
                                          <p:attrName>style.visibility</p:attrName>
                                        </p:attrNameLst>
                                      </p:cBhvr>
                                      <p:to>
                                        <p:strVal val="visible"/>
                                      </p:to>
                                    </p:set>
                                    <p:anim calcmode="lin" valueType="num">
                                      <p:cBhvr>
                                        <p:cTn id="67" dur="500" fill="hold"/>
                                        <p:tgtEl>
                                          <p:spTgt spid="10243">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1024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p:spPr>
        <p:txBody>
          <a:bodyPr>
            <a:normAutofit/>
          </a:bodyPr>
          <a:lstStyle/>
          <a:p>
            <a:r>
              <a:rPr lang="en-US" sz="4300" b="1" dirty="0">
                <a:solidFill>
                  <a:srgbClr val="FFFF00"/>
                </a:solidFill>
                <a:effectLst>
                  <a:outerShdw blurRad="50800" dist="38100" dir="2700000" algn="tl" rotWithShape="0">
                    <a:schemeClr val="tx1">
                      <a:alpha val="43000"/>
                    </a:schemeClr>
                  </a:outerShdw>
                </a:effectLst>
              </a:rPr>
              <a:t>How Do We Learn Lessons from Job?</a:t>
            </a:r>
            <a:endParaRPr lang="en-US" sz="4300" dirty="0">
              <a:solidFill>
                <a:srgbClr val="FFFF00"/>
              </a:solidFill>
              <a:effectLst>
                <a:outerShdw blurRad="50800" dist="38100" dir="2700000" algn="tl" rotWithShape="0">
                  <a:schemeClr val="tx1">
                    <a:alpha val="43000"/>
                  </a:schemeClr>
                </a:outerShdw>
              </a:effectLst>
            </a:endParaRPr>
          </a:p>
        </p:txBody>
      </p:sp>
      <p:sp>
        <p:nvSpPr>
          <p:cNvPr id="7171" name="Rectangle 3"/>
          <p:cNvSpPr>
            <a:spLocks noGrp="1" noChangeArrowheads="1"/>
          </p:cNvSpPr>
          <p:nvPr>
            <p:ph type="body" idx="1"/>
          </p:nvPr>
        </p:nvSpPr>
        <p:spPr>
          <a:xfrm>
            <a:off x="0" y="838200"/>
            <a:ext cx="9144000" cy="6019800"/>
          </a:xfrm>
        </p:spPr>
        <p:txBody>
          <a:bodyPr>
            <a:normAutofit fontScale="77500" lnSpcReduction="20000"/>
          </a:bodyPr>
          <a:lstStyle/>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Accept fact that we must all endure hardships &amp; trials</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2 Timothy 3:12</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John 15:19-21</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Learn patience by enduring without retaliating in evil</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1 Peter 3:8-9</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Romans 12:17-21</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Put trust in “the name of the Lord” (His authority)</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Colossians 3:17</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Acts 4:7-10</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Have faith that the Lord will show His mercy in the end</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Psalm 103:17</a:t>
            </a:r>
            <a:r>
              <a:rPr lang="en-US" sz="3300" b="1" i="1" dirty="0">
                <a:solidFill>
                  <a:srgbClr val="FFFFFF"/>
                </a:solidFill>
                <a:effectLst>
                  <a:outerShdw blurRad="50800" dist="38100" dir="2700000" algn="tl" rotWithShape="0">
                    <a:schemeClr val="tx1">
                      <a:alpha val="43000"/>
                    </a:schemeClr>
                  </a:outerShdw>
                </a:effectLst>
              </a:rPr>
              <a:t>;</a:t>
            </a:r>
            <a:r>
              <a:rPr lang="en-US" sz="3300" b="1" i="1" dirty="0">
                <a:solidFill>
                  <a:srgbClr val="FFFF66"/>
                </a:solidFill>
                <a:effectLst>
                  <a:outerShdw blurRad="50800" dist="38100" dir="2700000" algn="tl" rotWithShape="0">
                    <a:schemeClr val="tx1">
                      <a:alpha val="43000"/>
                    </a:schemeClr>
                  </a:outerShdw>
                </a:effectLst>
              </a:rPr>
              <a:t> 106:1  </a:t>
            </a:r>
            <a:r>
              <a:rPr lang="en-US" sz="3300" b="1" dirty="0">
                <a:solidFill>
                  <a:schemeClr val="bg1"/>
                </a:solidFill>
                <a:effectLst>
                  <a:outerShdw blurRad="50800" dist="38100" dir="2700000" algn="tl" rotWithShape="0">
                    <a:schemeClr val="tx1">
                      <a:alpha val="43000"/>
                    </a:schemeClr>
                  </a:outerShdw>
                </a:effectLst>
                <a:sym typeface="Wingdings"/>
              </a:rPr>
              <a:t></a:t>
            </a:r>
            <a:r>
              <a:rPr lang="en-US" sz="3300" b="1" i="1" dirty="0">
                <a:solidFill>
                  <a:srgbClr val="FFFF66"/>
                </a:solidFill>
                <a:effectLst>
                  <a:outerShdw blurRad="50800" dist="38100" dir="2700000" algn="tl" rotWithShape="0">
                    <a:schemeClr val="tx1">
                      <a:alpha val="43000"/>
                    </a:schemeClr>
                  </a:outerShdw>
                </a:effectLst>
                <a:sym typeface="Wingdings"/>
              </a:rPr>
              <a:t>  Lam. 3:22-23</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Titus 3:3-7</a:t>
            </a:r>
          </a:p>
          <a:p>
            <a:pPr>
              <a:lnSpc>
                <a:spcPct val="110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Men betray us, but we don’t serve them – We serve God</a:t>
            </a:r>
          </a:p>
        </p:txBody>
      </p:sp>
    </p:spTree>
    <p:extLst>
      <p:ext uri="{BB962C8B-B14F-4D97-AF65-F5344CB8AC3E}">
        <p14:creationId xmlns:p14="http://schemas.microsoft.com/office/powerpoint/2010/main" val="30398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left)">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left)">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wipe(left)">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wipe(left)">
                                      <p:cBhvr>
                                        <p:cTn id="47" dur="500"/>
                                        <p:tgtEl>
                                          <p:spTgt spid="71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9" end="9"/>
                                            </p:txEl>
                                          </p:spTgt>
                                        </p:tgtEl>
                                        <p:attrNameLst>
                                          <p:attrName>style.visibility</p:attrName>
                                        </p:attrNameLst>
                                      </p:cBhvr>
                                      <p:to>
                                        <p:strVal val="visible"/>
                                      </p:to>
                                    </p:set>
                                    <p:animEffect transition="in" filter="wipe(left)">
                                      <p:cBhvr>
                                        <p:cTn id="52" dur="500"/>
                                        <p:tgtEl>
                                          <p:spTgt spid="71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71">
                                            <p:txEl>
                                              <p:pRg st="10" end="10"/>
                                            </p:txEl>
                                          </p:spTgt>
                                        </p:tgtEl>
                                        <p:attrNameLst>
                                          <p:attrName>style.visibility</p:attrName>
                                        </p:attrNameLst>
                                      </p:cBhvr>
                                      <p:to>
                                        <p:strVal val="visible"/>
                                      </p:to>
                                    </p:set>
                                    <p:animEffect transition="in" filter="wipe(left)">
                                      <p:cBhvr>
                                        <p:cTn id="57" dur="500"/>
                                        <p:tgtEl>
                                          <p:spTgt spid="71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171">
                                            <p:txEl>
                                              <p:pRg st="11" end="11"/>
                                            </p:txEl>
                                          </p:spTgt>
                                        </p:tgtEl>
                                        <p:attrNameLst>
                                          <p:attrName>style.visibility</p:attrName>
                                        </p:attrNameLst>
                                      </p:cBhvr>
                                      <p:to>
                                        <p:strVal val="visible"/>
                                      </p:to>
                                    </p:set>
                                    <p:animEffect transition="in" filter="wipe(left)">
                                      <p:cBhvr>
                                        <p:cTn id="62" dur="500"/>
                                        <p:tgtEl>
                                          <p:spTgt spid="71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171">
                                            <p:txEl>
                                              <p:pRg st="12" end="12"/>
                                            </p:txEl>
                                          </p:spTgt>
                                        </p:tgtEl>
                                        <p:attrNameLst>
                                          <p:attrName>style.visibility</p:attrName>
                                        </p:attrNameLst>
                                      </p:cBhvr>
                                      <p:to>
                                        <p:strVal val="visible"/>
                                      </p:to>
                                    </p:set>
                                    <p:animEffect transition="in" filter="wipe(left)">
                                      <p:cBhvr>
                                        <p:cTn id="67" dur="5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TotalTime>
  <Words>212</Words>
  <Application>Microsoft Office PowerPoint</Application>
  <PresentationFormat>On-screen Show (4:3)</PresentationFormat>
  <Paragraphs>30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Lucida Grande</vt:lpstr>
      <vt:lpstr>Times New Roman</vt:lpstr>
      <vt:lpstr>Office Theme</vt:lpstr>
      <vt:lpstr>A Lesson from Job: Patiently Enduring</vt:lpstr>
      <vt:lpstr>James 5:7-11</vt:lpstr>
      <vt:lpstr>Summary of the Sufferings of Job</vt:lpstr>
      <vt:lpstr>How Do We Learn Lessons from Job?</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52</cp:revision>
  <dcterms:created xsi:type="dcterms:W3CDTF">2017-02-11T14:18:26Z</dcterms:created>
  <dcterms:modified xsi:type="dcterms:W3CDTF">2019-07-24T04:21:46Z</dcterms:modified>
</cp:coreProperties>
</file>