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 id="2147483684" r:id="rId3"/>
  </p:sldMasterIdLst>
  <p:sldIdLst>
    <p:sldId id="294" r:id="rId4"/>
    <p:sldId id="267" r:id="rId5"/>
    <p:sldId id="266" r:id="rId6"/>
    <p:sldId id="257" r:id="rId7"/>
    <p:sldId id="260" r:id="rId8"/>
    <p:sldId id="259" r:id="rId9"/>
    <p:sldId id="268" r:id="rId10"/>
    <p:sldId id="269" r:id="rId11"/>
    <p:sldId id="270" r:id="rId12"/>
    <p:sldId id="271" r:id="rId13"/>
    <p:sldId id="398" r:id="rId14"/>
    <p:sldId id="261" r:id="rId15"/>
    <p:sldId id="265" r:id="rId16"/>
    <p:sldId id="272" r:id="rId17"/>
    <p:sldId id="273" r:id="rId18"/>
    <p:sldId id="275" r:id="rId19"/>
    <p:sldId id="276" r:id="rId20"/>
    <p:sldId id="286" r:id="rId21"/>
    <p:sldId id="287" r:id="rId22"/>
    <p:sldId id="399" r:id="rId23"/>
    <p:sldId id="262" r:id="rId24"/>
    <p:sldId id="264" r:id="rId25"/>
    <p:sldId id="291" r:id="rId26"/>
    <p:sldId id="279" r:id="rId27"/>
    <p:sldId id="292" r:id="rId28"/>
    <p:sldId id="280" r:id="rId29"/>
    <p:sldId id="293" r:id="rId30"/>
    <p:sldId id="400" r:id="rId31"/>
    <p:sldId id="263" r:id="rId32"/>
    <p:sldId id="295" r:id="rId33"/>
  </p:sldIdLst>
  <p:sldSz cx="9144000" cy="6858000" type="screen4x3"/>
  <p:notesSz cx="7010400" cy="9296400"/>
  <p:embeddedFontLst>
    <p:embeddedFont>
      <p:font typeface="AR CENA" panose="02000000000000000000" pitchFamily="2" charset="0"/>
      <p:regular r:id="rId34"/>
    </p:embeddedFont>
    <p:embeddedFont>
      <p:font typeface="Calibri" panose="020F0502020204030204" pitchFamily="34" charset="0"/>
      <p:regular r:id="rId35"/>
      <p:bold r:id="rId36"/>
      <p:italic r:id="rId37"/>
      <p:boldItalic r:id="rId38"/>
    </p:embeddedFont>
    <p:embeddedFont>
      <p:font typeface="Calibri Light" panose="020F0302020204030204" pitchFamily="34" charset="0"/>
      <p:regular r:id="rId39"/>
      <p:italic r:id="rId4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4" d="100"/>
          <a:sy n="64" d="100"/>
        </p:scale>
        <p:origin x="1256"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1.fntdata"/><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4.fntdata"/><Relationship Id="rId40" Type="http://schemas.openxmlformats.org/officeDocument/2006/relationships/font" Target="fonts/font7.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3.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2.fntdata"/><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466B85-8864-4A1F-891D-9F60D0D55571}" type="datetimeFigureOut">
              <a:rPr lang="en-US" smtClean="0"/>
              <a:t>7/20/2019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2F102-1A59-4509-BEFF-29715DD514F4}" type="slidenum">
              <a:rPr lang="en-US" smtClean="0"/>
              <a:t>‹#›</a:t>
            </a:fld>
            <a:endParaRPr lang="en-US"/>
          </a:p>
        </p:txBody>
      </p:sp>
    </p:spTree>
    <p:extLst>
      <p:ext uri="{BB962C8B-B14F-4D97-AF65-F5344CB8AC3E}">
        <p14:creationId xmlns:p14="http://schemas.microsoft.com/office/powerpoint/2010/main" val="11922078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466B85-8864-4A1F-891D-9F60D0D55571}" type="datetimeFigureOut">
              <a:rPr lang="en-US" smtClean="0"/>
              <a:t>7/20/2019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2F102-1A59-4509-BEFF-29715DD514F4}" type="slidenum">
              <a:rPr lang="en-US" smtClean="0"/>
              <a:t>‹#›</a:t>
            </a:fld>
            <a:endParaRPr lang="en-US"/>
          </a:p>
        </p:txBody>
      </p:sp>
    </p:spTree>
    <p:extLst>
      <p:ext uri="{BB962C8B-B14F-4D97-AF65-F5344CB8AC3E}">
        <p14:creationId xmlns:p14="http://schemas.microsoft.com/office/powerpoint/2010/main" val="39612055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466B85-8864-4A1F-891D-9F60D0D55571}" type="datetimeFigureOut">
              <a:rPr lang="en-US" smtClean="0"/>
              <a:t>7/20/2019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2F102-1A59-4509-BEFF-29715DD514F4}" type="slidenum">
              <a:rPr lang="en-US" smtClean="0"/>
              <a:t>‹#›</a:t>
            </a:fld>
            <a:endParaRPr lang="en-US"/>
          </a:p>
        </p:txBody>
      </p:sp>
    </p:spTree>
    <p:extLst>
      <p:ext uri="{BB962C8B-B14F-4D97-AF65-F5344CB8AC3E}">
        <p14:creationId xmlns:p14="http://schemas.microsoft.com/office/powerpoint/2010/main" val="42929894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466B85-8864-4A1F-891D-9F60D0D55571}" type="datetimeFigureOut">
              <a:rPr lang="en-US" smtClean="0"/>
              <a:t>7/20/2019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2F102-1A59-4509-BEFF-29715DD514F4}" type="slidenum">
              <a:rPr lang="en-US" smtClean="0"/>
              <a:t>‹#›</a:t>
            </a:fld>
            <a:endParaRPr lang="en-US"/>
          </a:p>
        </p:txBody>
      </p:sp>
    </p:spTree>
    <p:extLst>
      <p:ext uri="{BB962C8B-B14F-4D97-AF65-F5344CB8AC3E}">
        <p14:creationId xmlns:p14="http://schemas.microsoft.com/office/powerpoint/2010/main" val="39697547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466B85-8864-4A1F-891D-9F60D0D55571}" type="datetimeFigureOut">
              <a:rPr lang="en-US" smtClean="0"/>
              <a:t>7/20/2019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2F102-1A59-4509-BEFF-29715DD514F4}" type="slidenum">
              <a:rPr lang="en-US" smtClean="0"/>
              <a:t>‹#›</a:t>
            </a:fld>
            <a:endParaRPr lang="en-US"/>
          </a:p>
        </p:txBody>
      </p:sp>
    </p:spTree>
    <p:extLst>
      <p:ext uri="{BB962C8B-B14F-4D97-AF65-F5344CB8AC3E}">
        <p14:creationId xmlns:p14="http://schemas.microsoft.com/office/powerpoint/2010/main" val="26895504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466B85-8864-4A1F-891D-9F60D0D55571}" type="datetimeFigureOut">
              <a:rPr lang="en-US" smtClean="0"/>
              <a:t>7/20/2019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2F102-1A59-4509-BEFF-29715DD514F4}" type="slidenum">
              <a:rPr lang="en-US" smtClean="0"/>
              <a:t>‹#›</a:t>
            </a:fld>
            <a:endParaRPr lang="en-US"/>
          </a:p>
        </p:txBody>
      </p:sp>
    </p:spTree>
    <p:extLst>
      <p:ext uri="{BB962C8B-B14F-4D97-AF65-F5344CB8AC3E}">
        <p14:creationId xmlns:p14="http://schemas.microsoft.com/office/powerpoint/2010/main" val="1603807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466B85-8864-4A1F-891D-9F60D0D55571}" type="datetimeFigureOut">
              <a:rPr lang="en-US" smtClean="0"/>
              <a:t>7/20/2019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42F102-1A59-4509-BEFF-29715DD514F4}" type="slidenum">
              <a:rPr lang="en-US" smtClean="0"/>
              <a:t>‹#›</a:t>
            </a:fld>
            <a:endParaRPr lang="en-US"/>
          </a:p>
        </p:txBody>
      </p:sp>
    </p:spTree>
    <p:extLst>
      <p:ext uri="{BB962C8B-B14F-4D97-AF65-F5344CB8AC3E}">
        <p14:creationId xmlns:p14="http://schemas.microsoft.com/office/powerpoint/2010/main" val="8723264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466B85-8864-4A1F-891D-9F60D0D55571}" type="datetimeFigureOut">
              <a:rPr lang="en-US" smtClean="0"/>
              <a:t>7/20/2019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42F102-1A59-4509-BEFF-29715DD514F4}" type="slidenum">
              <a:rPr lang="en-US" smtClean="0"/>
              <a:t>‹#›</a:t>
            </a:fld>
            <a:endParaRPr lang="en-US"/>
          </a:p>
        </p:txBody>
      </p:sp>
    </p:spTree>
    <p:extLst>
      <p:ext uri="{BB962C8B-B14F-4D97-AF65-F5344CB8AC3E}">
        <p14:creationId xmlns:p14="http://schemas.microsoft.com/office/powerpoint/2010/main" val="30939355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466B85-8864-4A1F-891D-9F60D0D55571}" type="datetimeFigureOut">
              <a:rPr lang="en-US" smtClean="0"/>
              <a:t>7/20/2019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42F102-1A59-4509-BEFF-29715DD514F4}" type="slidenum">
              <a:rPr lang="en-US" smtClean="0"/>
              <a:t>‹#›</a:t>
            </a:fld>
            <a:endParaRPr lang="en-US"/>
          </a:p>
        </p:txBody>
      </p:sp>
    </p:spTree>
    <p:extLst>
      <p:ext uri="{BB962C8B-B14F-4D97-AF65-F5344CB8AC3E}">
        <p14:creationId xmlns:p14="http://schemas.microsoft.com/office/powerpoint/2010/main" val="1142473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466B85-8864-4A1F-891D-9F60D0D55571}" type="datetimeFigureOut">
              <a:rPr lang="en-US" smtClean="0"/>
              <a:t>7/20/2019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42F102-1A59-4509-BEFF-29715DD514F4}" type="slidenum">
              <a:rPr lang="en-US" smtClean="0"/>
              <a:t>‹#›</a:t>
            </a:fld>
            <a:endParaRPr lang="en-US"/>
          </a:p>
        </p:txBody>
      </p:sp>
    </p:spTree>
    <p:extLst>
      <p:ext uri="{BB962C8B-B14F-4D97-AF65-F5344CB8AC3E}">
        <p14:creationId xmlns:p14="http://schemas.microsoft.com/office/powerpoint/2010/main" val="22500716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466B85-8864-4A1F-891D-9F60D0D55571}" type="datetimeFigureOut">
              <a:rPr lang="en-US" smtClean="0"/>
              <a:t>7/20/2019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42F102-1A59-4509-BEFF-29715DD514F4}" type="slidenum">
              <a:rPr lang="en-US" smtClean="0"/>
              <a:t>‹#›</a:t>
            </a:fld>
            <a:endParaRPr lang="en-US"/>
          </a:p>
        </p:txBody>
      </p:sp>
    </p:spTree>
    <p:extLst>
      <p:ext uri="{BB962C8B-B14F-4D97-AF65-F5344CB8AC3E}">
        <p14:creationId xmlns:p14="http://schemas.microsoft.com/office/powerpoint/2010/main" val="34146984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466B85-8864-4A1F-891D-9F60D0D55571}" type="datetimeFigureOut">
              <a:rPr lang="en-US" smtClean="0"/>
              <a:t>7/20/2019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2F102-1A59-4509-BEFF-29715DD514F4}" type="slidenum">
              <a:rPr lang="en-US" smtClean="0"/>
              <a:t>‹#›</a:t>
            </a:fld>
            <a:endParaRPr lang="en-US"/>
          </a:p>
        </p:txBody>
      </p:sp>
    </p:spTree>
    <p:extLst>
      <p:ext uri="{BB962C8B-B14F-4D97-AF65-F5344CB8AC3E}">
        <p14:creationId xmlns:p14="http://schemas.microsoft.com/office/powerpoint/2010/main" val="29592653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466B85-8864-4A1F-891D-9F60D0D55571}" type="datetimeFigureOut">
              <a:rPr lang="en-US" smtClean="0"/>
              <a:t>7/20/2019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42F102-1A59-4509-BEFF-29715DD514F4}" type="slidenum">
              <a:rPr lang="en-US" smtClean="0"/>
              <a:t>‹#›</a:t>
            </a:fld>
            <a:endParaRPr lang="en-US"/>
          </a:p>
        </p:txBody>
      </p:sp>
    </p:spTree>
    <p:extLst>
      <p:ext uri="{BB962C8B-B14F-4D97-AF65-F5344CB8AC3E}">
        <p14:creationId xmlns:p14="http://schemas.microsoft.com/office/powerpoint/2010/main" val="33627421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466B85-8864-4A1F-891D-9F60D0D55571}" type="datetimeFigureOut">
              <a:rPr lang="en-US" smtClean="0"/>
              <a:t>7/20/2019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2F102-1A59-4509-BEFF-29715DD514F4}" type="slidenum">
              <a:rPr lang="en-US" smtClean="0"/>
              <a:t>‹#›</a:t>
            </a:fld>
            <a:endParaRPr lang="en-US"/>
          </a:p>
        </p:txBody>
      </p:sp>
    </p:spTree>
    <p:extLst>
      <p:ext uri="{BB962C8B-B14F-4D97-AF65-F5344CB8AC3E}">
        <p14:creationId xmlns:p14="http://schemas.microsoft.com/office/powerpoint/2010/main" val="42376826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466B85-8864-4A1F-891D-9F60D0D55571}" type="datetimeFigureOut">
              <a:rPr lang="en-US" smtClean="0"/>
              <a:t>7/20/2019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2F102-1A59-4509-BEFF-29715DD514F4}" type="slidenum">
              <a:rPr lang="en-US" smtClean="0"/>
              <a:t>‹#›</a:t>
            </a:fld>
            <a:endParaRPr lang="en-US"/>
          </a:p>
        </p:txBody>
      </p:sp>
    </p:spTree>
    <p:extLst>
      <p:ext uri="{BB962C8B-B14F-4D97-AF65-F5344CB8AC3E}">
        <p14:creationId xmlns:p14="http://schemas.microsoft.com/office/powerpoint/2010/main" val="33850853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466B85-8864-4A1F-891D-9F60D0D55571}" type="datetimeFigureOut">
              <a:rPr lang="en-US" smtClean="0"/>
              <a:t>7/20/2019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2F102-1A59-4509-BEFF-29715DD514F4}" type="slidenum">
              <a:rPr lang="en-US" smtClean="0"/>
              <a:t>‹#›</a:t>
            </a:fld>
            <a:endParaRPr lang="en-US"/>
          </a:p>
        </p:txBody>
      </p:sp>
    </p:spTree>
    <p:extLst>
      <p:ext uri="{BB962C8B-B14F-4D97-AF65-F5344CB8AC3E}">
        <p14:creationId xmlns:p14="http://schemas.microsoft.com/office/powerpoint/2010/main" val="20953347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466B85-8864-4A1F-891D-9F60D0D55571}" type="datetimeFigureOut">
              <a:rPr lang="en-US" smtClean="0"/>
              <a:t>7/20/2019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2F102-1A59-4509-BEFF-29715DD514F4}" type="slidenum">
              <a:rPr lang="en-US" smtClean="0"/>
              <a:t>‹#›</a:t>
            </a:fld>
            <a:endParaRPr lang="en-US"/>
          </a:p>
        </p:txBody>
      </p:sp>
    </p:spTree>
    <p:extLst>
      <p:ext uri="{BB962C8B-B14F-4D97-AF65-F5344CB8AC3E}">
        <p14:creationId xmlns:p14="http://schemas.microsoft.com/office/powerpoint/2010/main" val="21167474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466B85-8864-4A1F-891D-9F60D0D55571}" type="datetimeFigureOut">
              <a:rPr lang="en-US" smtClean="0"/>
              <a:t>7/20/2019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2F102-1A59-4509-BEFF-29715DD514F4}" type="slidenum">
              <a:rPr lang="en-US" smtClean="0"/>
              <a:t>‹#›</a:t>
            </a:fld>
            <a:endParaRPr lang="en-US"/>
          </a:p>
        </p:txBody>
      </p:sp>
    </p:spTree>
    <p:extLst>
      <p:ext uri="{BB962C8B-B14F-4D97-AF65-F5344CB8AC3E}">
        <p14:creationId xmlns:p14="http://schemas.microsoft.com/office/powerpoint/2010/main" val="4163453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466B85-8864-4A1F-891D-9F60D0D55571}" type="datetimeFigureOut">
              <a:rPr lang="en-US" smtClean="0"/>
              <a:t>7/20/2019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42F102-1A59-4509-BEFF-29715DD514F4}" type="slidenum">
              <a:rPr lang="en-US" smtClean="0"/>
              <a:t>‹#›</a:t>
            </a:fld>
            <a:endParaRPr lang="en-US"/>
          </a:p>
        </p:txBody>
      </p:sp>
    </p:spTree>
    <p:extLst>
      <p:ext uri="{BB962C8B-B14F-4D97-AF65-F5344CB8AC3E}">
        <p14:creationId xmlns:p14="http://schemas.microsoft.com/office/powerpoint/2010/main" val="18131334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466B85-8864-4A1F-891D-9F60D0D55571}" type="datetimeFigureOut">
              <a:rPr lang="en-US" smtClean="0"/>
              <a:t>7/20/2019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42F102-1A59-4509-BEFF-29715DD514F4}" type="slidenum">
              <a:rPr lang="en-US" smtClean="0"/>
              <a:t>‹#›</a:t>
            </a:fld>
            <a:endParaRPr lang="en-US"/>
          </a:p>
        </p:txBody>
      </p:sp>
    </p:spTree>
    <p:extLst>
      <p:ext uri="{BB962C8B-B14F-4D97-AF65-F5344CB8AC3E}">
        <p14:creationId xmlns:p14="http://schemas.microsoft.com/office/powerpoint/2010/main" val="139778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466B85-8864-4A1F-891D-9F60D0D55571}" type="datetimeFigureOut">
              <a:rPr lang="en-US" smtClean="0"/>
              <a:t>7/20/2019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42F102-1A59-4509-BEFF-29715DD514F4}" type="slidenum">
              <a:rPr lang="en-US" smtClean="0"/>
              <a:t>‹#›</a:t>
            </a:fld>
            <a:endParaRPr lang="en-US"/>
          </a:p>
        </p:txBody>
      </p:sp>
    </p:spTree>
    <p:extLst>
      <p:ext uri="{BB962C8B-B14F-4D97-AF65-F5344CB8AC3E}">
        <p14:creationId xmlns:p14="http://schemas.microsoft.com/office/powerpoint/2010/main" val="16001232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466B85-8864-4A1F-891D-9F60D0D55571}" type="datetimeFigureOut">
              <a:rPr lang="en-US" smtClean="0"/>
              <a:t>7/20/2019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42F102-1A59-4509-BEFF-29715DD514F4}" type="slidenum">
              <a:rPr lang="en-US" smtClean="0"/>
              <a:t>‹#›</a:t>
            </a:fld>
            <a:endParaRPr lang="en-US"/>
          </a:p>
        </p:txBody>
      </p:sp>
    </p:spTree>
    <p:extLst>
      <p:ext uri="{BB962C8B-B14F-4D97-AF65-F5344CB8AC3E}">
        <p14:creationId xmlns:p14="http://schemas.microsoft.com/office/powerpoint/2010/main" val="38677753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466B85-8864-4A1F-891D-9F60D0D55571}" type="datetimeFigureOut">
              <a:rPr lang="en-US" smtClean="0"/>
              <a:t>7/20/2019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2F102-1A59-4509-BEFF-29715DD514F4}" type="slidenum">
              <a:rPr lang="en-US" smtClean="0"/>
              <a:t>‹#›</a:t>
            </a:fld>
            <a:endParaRPr lang="en-US"/>
          </a:p>
        </p:txBody>
      </p:sp>
    </p:spTree>
    <p:extLst>
      <p:ext uri="{BB962C8B-B14F-4D97-AF65-F5344CB8AC3E}">
        <p14:creationId xmlns:p14="http://schemas.microsoft.com/office/powerpoint/2010/main" val="12942415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466B85-8864-4A1F-891D-9F60D0D55571}" type="datetimeFigureOut">
              <a:rPr lang="en-US" smtClean="0"/>
              <a:t>7/20/2019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42F102-1A59-4509-BEFF-29715DD514F4}" type="slidenum">
              <a:rPr lang="en-US" smtClean="0"/>
              <a:t>‹#›</a:t>
            </a:fld>
            <a:endParaRPr lang="en-US"/>
          </a:p>
        </p:txBody>
      </p:sp>
    </p:spTree>
    <p:extLst>
      <p:ext uri="{BB962C8B-B14F-4D97-AF65-F5344CB8AC3E}">
        <p14:creationId xmlns:p14="http://schemas.microsoft.com/office/powerpoint/2010/main" val="31141958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466B85-8864-4A1F-891D-9F60D0D55571}" type="datetimeFigureOut">
              <a:rPr lang="en-US" smtClean="0"/>
              <a:t>7/20/2019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42F102-1A59-4509-BEFF-29715DD514F4}" type="slidenum">
              <a:rPr lang="en-US" smtClean="0"/>
              <a:t>‹#›</a:t>
            </a:fld>
            <a:endParaRPr lang="en-US"/>
          </a:p>
        </p:txBody>
      </p:sp>
    </p:spTree>
    <p:extLst>
      <p:ext uri="{BB962C8B-B14F-4D97-AF65-F5344CB8AC3E}">
        <p14:creationId xmlns:p14="http://schemas.microsoft.com/office/powerpoint/2010/main" val="34299619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466B85-8864-4A1F-891D-9F60D0D55571}" type="datetimeFigureOut">
              <a:rPr lang="en-US" smtClean="0"/>
              <a:t>7/20/2019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2F102-1A59-4509-BEFF-29715DD514F4}" type="slidenum">
              <a:rPr lang="en-US" smtClean="0"/>
              <a:t>‹#›</a:t>
            </a:fld>
            <a:endParaRPr lang="en-US"/>
          </a:p>
        </p:txBody>
      </p:sp>
    </p:spTree>
    <p:extLst>
      <p:ext uri="{BB962C8B-B14F-4D97-AF65-F5344CB8AC3E}">
        <p14:creationId xmlns:p14="http://schemas.microsoft.com/office/powerpoint/2010/main" val="18215546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466B85-8864-4A1F-891D-9F60D0D55571}" type="datetimeFigureOut">
              <a:rPr lang="en-US" smtClean="0"/>
              <a:t>7/20/2019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2F102-1A59-4509-BEFF-29715DD514F4}" type="slidenum">
              <a:rPr lang="en-US" smtClean="0"/>
              <a:t>‹#›</a:t>
            </a:fld>
            <a:endParaRPr lang="en-US"/>
          </a:p>
        </p:txBody>
      </p:sp>
    </p:spTree>
    <p:extLst>
      <p:ext uri="{BB962C8B-B14F-4D97-AF65-F5344CB8AC3E}">
        <p14:creationId xmlns:p14="http://schemas.microsoft.com/office/powerpoint/2010/main" val="2474915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466B85-8864-4A1F-891D-9F60D0D55571}" type="datetimeFigureOut">
              <a:rPr lang="en-US" smtClean="0"/>
              <a:t>7/20/2019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42F102-1A59-4509-BEFF-29715DD514F4}" type="slidenum">
              <a:rPr lang="en-US" smtClean="0"/>
              <a:t>‹#›</a:t>
            </a:fld>
            <a:endParaRPr lang="en-US"/>
          </a:p>
        </p:txBody>
      </p:sp>
    </p:spTree>
    <p:extLst>
      <p:ext uri="{BB962C8B-B14F-4D97-AF65-F5344CB8AC3E}">
        <p14:creationId xmlns:p14="http://schemas.microsoft.com/office/powerpoint/2010/main" val="18708092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466B85-8864-4A1F-891D-9F60D0D55571}" type="datetimeFigureOut">
              <a:rPr lang="en-US" smtClean="0"/>
              <a:t>7/20/2019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42F102-1A59-4509-BEFF-29715DD514F4}" type="slidenum">
              <a:rPr lang="en-US" smtClean="0"/>
              <a:t>‹#›</a:t>
            </a:fld>
            <a:endParaRPr lang="en-US"/>
          </a:p>
        </p:txBody>
      </p:sp>
    </p:spTree>
    <p:extLst>
      <p:ext uri="{BB962C8B-B14F-4D97-AF65-F5344CB8AC3E}">
        <p14:creationId xmlns:p14="http://schemas.microsoft.com/office/powerpoint/2010/main" val="3174868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466B85-8864-4A1F-891D-9F60D0D55571}" type="datetimeFigureOut">
              <a:rPr lang="en-US" smtClean="0"/>
              <a:t>7/20/2019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42F102-1A59-4509-BEFF-29715DD514F4}" type="slidenum">
              <a:rPr lang="en-US" smtClean="0"/>
              <a:t>‹#›</a:t>
            </a:fld>
            <a:endParaRPr lang="en-US"/>
          </a:p>
        </p:txBody>
      </p:sp>
    </p:spTree>
    <p:extLst>
      <p:ext uri="{BB962C8B-B14F-4D97-AF65-F5344CB8AC3E}">
        <p14:creationId xmlns:p14="http://schemas.microsoft.com/office/powerpoint/2010/main" val="32906970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466B85-8864-4A1F-891D-9F60D0D55571}" type="datetimeFigureOut">
              <a:rPr lang="en-US" smtClean="0"/>
              <a:t>7/20/2019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42F102-1A59-4509-BEFF-29715DD514F4}" type="slidenum">
              <a:rPr lang="en-US" smtClean="0"/>
              <a:t>‹#›</a:t>
            </a:fld>
            <a:endParaRPr lang="en-US"/>
          </a:p>
        </p:txBody>
      </p:sp>
    </p:spTree>
    <p:extLst>
      <p:ext uri="{BB962C8B-B14F-4D97-AF65-F5344CB8AC3E}">
        <p14:creationId xmlns:p14="http://schemas.microsoft.com/office/powerpoint/2010/main" val="13809043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466B85-8864-4A1F-891D-9F60D0D55571}" type="datetimeFigureOut">
              <a:rPr lang="en-US" smtClean="0"/>
              <a:t>7/20/2019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42F102-1A59-4509-BEFF-29715DD514F4}" type="slidenum">
              <a:rPr lang="en-US" smtClean="0"/>
              <a:t>‹#›</a:t>
            </a:fld>
            <a:endParaRPr lang="en-US"/>
          </a:p>
        </p:txBody>
      </p:sp>
    </p:spTree>
    <p:extLst>
      <p:ext uri="{BB962C8B-B14F-4D97-AF65-F5344CB8AC3E}">
        <p14:creationId xmlns:p14="http://schemas.microsoft.com/office/powerpoint/2010/main" val="1897610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466B85-8864-4A1F-891D-9F60D0D55571}" type="datetimeFigureOut">
              <a:rPr lang="en-US" smtClean="0"/>
              <a:t>7/20/2019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42F102-1A59-4509-BEFF-29715DD514F4}" type="slidenum">
              <a:rPr lang="en-US" smtClean="0"/>
              <a:t>‹#›</a:t>
            </a:fld>
            <a:endParaRPr lang="en-US"/>
          </a:p>
        </p:txBody>
      </p:sp>
    </p:spTree>
    <p:extLst>
      <p:ext uri="{BB962C8B-B14F-4D97-AF65-F5344CB8AC3E}">
        <p14:creationId xmlns:p14="http://schemas.microsoft.com/office/powerpoint/2010/main" val="2174382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466B85-8864-4A1F-891D-9F60D0D55571}" type="datetimeFigureOut">
              <a:rPr lang="en-US" smtClean="0"/>
              <a:t>7/20/2019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42F102-1A59-4509-BEFF-29715DD514F4}" type="slidenum">
              <a:rPr lang="en-US" smtClean="0"/>
              <a:t>‹#›</a:t>
            </a:fld>
            <a:endParaRPr lang="en-US"/>
          </a:p>
        </p:txBody>
      </p:sp>
      <p:pic>
        <p:nvPicPr>
          <p:cNvPr id="7" name="Picture 6" descr="A picture containing grass, nature&#10;&#10;Description automatically generated">
            <a:extLst>
              <a:ext uri="{FF2B5EF4-FFF2-40B4-BE49-F238E27FC236}">
                <a16:creationId xmlns:a16="http://schemas.microsoft.com/office/drawing/2014/main" id="{9A188943-1FC4-41CE-B9A3-0227AF008BDB}"/>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11100" r="10900"/>
          <a:stretch/>
        </p:blipFill>
        <p:spPr>
          <a:xfrm>
            <a:off x="0" y="0"/>
            <a:ext cx="9144000" cy="6858000"/>
          </a:xfrm>
          <a:prstGeom prst="rect">
            <a:avLst/>
          </a:prstGeom>
        </p:spPr>
      </p:pic>
    </p:spTree>
    <p:extLst>
      <p:ext uri="{BB962C8B-B14F-4D97-AF65-F5344CB8AC3E}">
        <p14:creationId xmlns:p14="http://schemas.microsoft.com/office/powerpoint/2010/main" val="42320234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466B85-8864-4A1F-891D-9F60D0D55571}" type="datetimeFigureOut">
              <a:rPr lang="en-US" smtClean="0"/>
              <a:t>7/20/2019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42F102-1A59-4509-BEFF-29715DD514F4}" type="slidenum">
              <a:rPr lang="en-US" smtClean="0"/>
              <a:t>‹#›</a:t>
            </a:fld>
            <a:endParaRPr lang="en-US"/>
          </a:p>
        </p:txBody>
      </p:sp>
      <p:pic>
        <p:nvPicPr>
          <p:cNvPr id="7" name="Picture 6" descr="A picture containing grass, nature&#10;&#10;Description automatically generated">
            <a:extLst>
              <a:ext uri="{FF2B5EF4-FFF2-40B4-BE49-F238E27FC236}">
                <a16:creationId xmlns:a16="http://schemas.microsoft.com/office/drawing/2014/main" id="{9A188943-1FC4-41CE-B9A3-0227AF008BDB}"/>
              </a:ext>
            </a:extLst>
          </p:cNvPr>
          <p:cNvPicPr>
            <a:picLocks noChangeAspect="1"/>
          </p:cNvPicPr>
          <p:nvPr userDrawn="1"/>
        </p:nvPicPr>
        <p:blipFill rotWithShape="1">
          <a:blip r:embed="rId13">
            <a:alphaModFix amt="50000"/>
            <a:extLst>
              <a:ext uri="{28A0092B-C50C-407E-A947-70E740481C1C}">
                <a14:useLocalDpi xmlns:a14="http://schemas.microsoft.com/office/drawing/2010/main" val="0"/>
              </a:ext>
            </a:extLst>
          </a:blip>
          <a:srcRect l="11100" r="10900"/>
          <a:stretch/>
        </p:blipFill>
        <p:spPr>
          <a:xfrm>
            <a:off x="0" y="0"/>
            <a:ext cx="9144000" cy="6858000"/>
          </a:xfrm>
          <a:prstGeom prst="rect">
            <a:avLst/>
          </a:prstGeom>
        </p:spPr>
      </p:pic>
    </p:spTree>
    <p:extLst>
      <p:ext uri="{BB962C8B-B14F-4D97-AF65-F5344CB8AC3E}">
        <p14:creationId xmlns:p14="http://schemas.microsoft.com/office/powerpoint/2010/main" val="32133108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466B85-8864-4A1F-891D-9F60D0D55571}" type="datetimeFigureOut">
              <a:rPr lang="en-US" smtClean="0"/>
              <a:t>7/20/2019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42F102-1A59-4509-BEFF-29715DD514F4}" type="slidenum">
              <a:rPr lang="en-US" smtClean="0"/>
              <a:t>‹#›</a:t>
            </a:fld>
            <a:endParaRPr lang="en-US"/>
          </a:p>
        </p:txBody>
      </p:sp>
      <p:sp>
        <p:nvSpPr>
          <p:cNvPr id="8" name="Rectangle: Rounded Corners 7">
            <a:extLst>
              <a:ext uri="{FF2B5EF4-FFF2-40B4-BE49-F238E27FC236}">
                <a16:creationId xmlns:a16="http://schemas.microsoft.com/office/drawing/2014/main" id="{89161ED7-476E-4172-B941-4C8DC70330FB}"/>
              </a:ext>
            </a:extLst>
          </p:cNvPr>
          <p:cNvSpPr/>
          <p:nvPr userDrawn="1"/>
        </p:nvSpPr>
        <p:spPr>
          <a:xfrm>
            <a:off x="285751" y="201971"/>
            <a:ext cx="2057400" cy="6454057"/>
          </a:xfrm>
          <a:prstGeom prst="roundRect">
            <a:avLst/>
          </a:prstGeom>
          <a:solidFill>
            <a:srgbClr val="00B0F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grass, nature&#10;&#10;Description automatically generated">
            <a:extLst>
              <a:ext uri="{FF2B5EF4-FFF2-40B4-BE49-F238E27FC236}">
                <a16:creationId xmlns:a16="http://schemas.microsoft.com/office/drawing/2014/main" id="{42C8FA4C-FC2B-4CE7-ADBC-7FD3D4856D6E}"/>
              </a:ext>
            </a:extLst>
          </p:cNvPr>
          <p:cNvPicPr>
            <a:picLocks noChangeAspect="1"/>
          </p:cNvPicPr>
          <p:nvPr userDrawn="1"/>
        </p:nvPicPr>
        <p:blipFill rotWithShape="1">
          <a:blip r:embed="rId13">
            <a:alphaModFix/>
            <a:extLst>
              <a:ext uri="{28A0092B-C50C-407E-A947-70E740481C1C}">
                <a14:useLocalDpi xmlns:a14="http://schemas.microsoft.com/office/drawing/2010/main" val="0"/>
              </a:ext>
            </a:extLst>
          </a:blip>
          <a:srcRect l="11100" r="10900"/>
          <a:stretch/>
        </p:blipFill>
        <p:spPr>
          <a:xfrm>
            <a:off x="285750" y="5098211"/>
            <a:ext cx="1940063" cy="1455048"/>
          </a:xfrm>
          <a:prstGeom prst="ellipse">
            <a:avLst/>
          </a:prstGeom>
          <a:ln>
            <a:noFill/>
          </a:ln>
          <a:effectLst>
            <a:softEdge rad="112500"/>
          </a:effectLst>
        </p:spPr>
      </p:pic>
    </p:spTree>
    <p:extLst>
      <p:ext uri="{BB962C8B-B14F-4D97-AF65-F5344CB8AC3E}">
        <p14:creationId xmlns:p14="http://schemas.microsoft.com/office/powerpoint/2010/main" val="41371998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70293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2D924F-3032-40CE-B5C3-27683DD4D2EB}"/>
              </a:ext>
            </a:extLst>
          </p:cNvPr>
          <p:cNvSpPr txBox="1"/>
          <p:nvPr/>
        </p:nvSpPr>
        <p:spPr>
          <a:xfrm rot="16200000">
            <a:off x="-1058088" y="2186581"/>
            <a:ext cx="4737462" cy="1200329"/>
          </a:xfrm>
          <a:prstGeom prst="rect">
            <a:avLst/>
          </a:prstGeom>
          <a:noFill/>
        </p:spPr>
        <p:txBody>
          <a:bodyPr wrap="square" rtlCol="0">
            <a:spAutoFit/>
          </a:bodyPr>
          <a:lstStyle/>
          <a:p>
            <a:pPr algn="ctr"/>
            <a:r>
              <a:rPr lang="en-US" sz="3600" dirty="0">
                <a:solidFill>
                  <a:srgbClr val="FFFF99"/>
                </a:solidFill>
                <a:effectLst>
                  <a:outerShdw blurRad="38100" dist="38100" dir="2700000" algn="tl">
                    <a:srgbClr val="000000">
                      <a:alpha val="43137"/>
                    </a:srgbClr>
                  </a:outerShdw>
                </a:effectLst>
                <a:latin typeface="AR CENA" panose="02000000000000000000" pitchFamily="2" charset="0"/>
              </a:rPr>
              <a:t>The Message</a:t>
            </a:r>
            <a:endParaRPr lang="en-US" sz="3600" dirty="0">
              <a:solidFill>
                <a:schemeClr val="bg1"/>
              </a:solidFill>
              <a:effectLst>
                <a:outerShdw blurRad="38100" dist="38100" dir="2700000" algn="tl">
                  <a:srgbClr val="000000">
                    <a:alpha val="43137"/>
                  </a:srgbClr>
                </a:outerShdw>
              </a:effectLst>
              <a:latin typeface="AR CENA" panose="02000000000000000000" pitchFamily="2" charset="0"/>
            </a:endParaRPr>
          </a:p>
          <a:p>
            <a:pPr algn="ctr"/>
            <a:r>
              <a:rPr lang="en-US" sz="3600" i="1" dirty="0">
                <a:solidFill>
                  <a:schemeClr val="bg1"/>
                </a:solidFill>
                <a:effectLst>
                  <a:outerShdw blurRad="38100" dist="38100" dir="2700000" algn="tl">
                    <a:srgbClr val="000000">
                      <a:alpha val="43137"/>
                    </a:srgbClr>
                  </a:outerShdw>
                </a:effectLst>
                <a:latin typeface="AR CENA" panose="02000000000000000000" pitchFamily="2" charset="0"/>
              </a:rPr>
              <a:t>Gospel of God </a:t>
            </a:r>
            <a:r>
              <a:rPr lang="en-US" sz="3600" dirty="0">
                <a:solidFill>
                  <a:schemeClr val="bg1"/>
                </a:solidFill>
                <a:effectLst>
                  <a:outerShdw blurRad="38100" dist="38100" dir="2700000" algn="tl">
                    <a:srgbClr val="000000">
                      <a:alpha val="43137"/>
                    </a:srgbClr>
                  </a:outerShdw>
                </a:effectLst>
                <a:latin typeface="AR CENA" panose="02000000000000000000" pitchFamily="2" charset="0"/>
              </a:rPr>
              <a:t>(vv. 1-6)</a:t>
            </a:r>
            <a:endParaRPr lang="en-US" sz="3600" dirty="0"/>
          </a:p>
        </p:txBody>
      </p:sp>
      <p:sp>
        <p:nvSpPr>
          <p:cNvPr id="6" name="Oval 5">
            <a:extLst>
              <a:ext uri="{FF2B5EF4-FFF2-40B4-BE49-F238E27FC236}">
                <a16:creationId xmlns:a16="http://schemas.microsoft.com/office/drawing/2014/main" id="{3B902857-2FBB-46EB-8A75-D6F636FAD472}"/>
              </a:ext>
            </a:extLst>
          </p:cNvPr>
          <p:cNvSpPr/>
          <p:nvPr/>
        </p:nvSpPr>
        <p:spPr>
          <a:xfrm>
            <a:off x="-87864" y="3116579"/>
            <a:ext cx="714104" cy="624841"/>
          </a:xfrm>
          <a:prstGeom prst="ellipse">
            <a:avLst/>
          </a:prstGeom>
          <a:solidFill>
            <a:schemeClr val="bg1"/>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effectLst>
                  <a:outerShdw blurRad="38100" dist="38100" dir="2700000" algn="tl">
                    <a:srgbClr val="000000">
                      <a:alpha val="43137"/>
                    </a:srgbClr>
                  </a:outerShdw>
                </a:effectLst>
                <a:latin typeface="AR CENA" panose="02000000000000000000" pitchFamily="2" charset="0"/>
              </a:rPr>
              <a:t>I. </a:t>
            </a:r>
          </a:p>
        </p:txBody>
      </p:sp>
      <p:sp>
        <p:nvSpPr>
          <p:cNvPr id="7" name="TextBox 6">
            <a:extLst>
              <a:ext uri="{FF2B5EF4-FFF2-40B4-BE49-F238E27FC236}">
                <a16:creationId xmlns:a16="http://schemas.microsoft.com/office/drawing/2014/main" id="{75FA3B5E-1A5A-4FC4-A648-B9FF8BDEDF2C}"/>
              </a:ext>
            </a:extLst>
          </p:cNvPr>
          <p:cNvSpPr txBox="1"/>
          <p:nvPr/>
        </p:nvSpPr>
        <p:spPr>
          <a:xfrm>
            <a:off x="2435086" y="422479"/>
            <a:ext cx="6569765" cy="3662541"/>
          </a:xfrm>
          <a:prstGeom prst="rect">
            <a:avLst/>
          </a:prstGeom>
          <a:noFill/>
        </p:spPr>
        <p:txBody>
          <a:bodyPr wrap="square" rtlCol="0">
            <a:spAutoFit/>
          </a:bodyPr>
          <a:lstStyle/>
          <a:p>
            <a:pPr marL="457200" indent="-457200">
              <a:buFont typeface="+mj-lt"/>
              <a:buAutoNum type="alphaUcPeriod"/>
            </a:pPr>
            <a:r>
              <a:rPr lang="en-US" sz="2400" b="1" u="sng" dirty="0"/>
              <a:t>Gospel of God </a:t>
            </a:r>
            <a:r>
              <a:rPr lang="en-US" sz="2400" dirty="0"/>
              <a:t>(v. 1)</a:t>
            </a:r>
          </a:p>
          <a:p>
            <a:pPr marL="457200" indent="-457200">
              <a:buFont typeface="+mj-lt"/>
              <a:buAutoNum type="alphaUcPeriod"/>
            </a:pPr>
            <a:endParaRPr lang="en-US" sz="1000" dirty="0"/>
          </a:p>
          <a:p>
            <a:pPr marL="457200" indent="-457200">
              <a:buFont typeface="+mj-lt"/>
              <a:buAutoNum type="alphaUcPeriod"/>
            </a:pPr>
            <a:r>
              <a:rPr lang="en-US" sz="2400" b="1" u="sng" dirty="0"/>
              <a:t>Foretold in prophets </a:t>
            </a:r>
            <a:r>
              <a:rPr lang="en-US" sz="2400" dirty="0"/>
              <a:t>(v. 2)</a:t>
            </a:r>
          </a:p>
          <a:p>
            <a:pPr marL="457200" indent="-457200">
              <a:buFont typeface="+mj-lt"/>
              <a:buAutoNum type="alphaUcPeriod"/>
            </a:pPr>
            <a:endParaRPr lang="en-US" sz="1000" dirty="0"/>
          </a:p>
          <a:p>
            <a:pPr marL="457200" indent="-457200">
              <a:buFont typeface="+mj-lt"/>
              <a:buAutoNum type="alphaUcPeriod"/>
            </a:pPr>
            <a:r>
              <a:rPr lang="en-US" sz="2400" b="1" u="sng" dirty="0"/>
              <a:t>Concerns Jesus Christ </a:t>
            </a:r>
            <a:r>
              <a:rPr lang="en-US" sz="2400" dirty="0"/>
              <a:t>(vv. 3-5)</a:t>
            </a:r>
          </a:p>
          <a:p>
            <a:pPr marL="457200" indent="-457200">
              <a:buFont typeface="+mj-lt"/>
              <a:buAutoNum type="alphaUcPeriod"/>
            </a:pPr>
            <a:endParaRPr lang="en-US" sz="1000" dirty="0"/>
          </a:p>
          <a:p>
            <a:pPr marL="457200" indent="-457200">
              <a:buFont typeface="+mj-lt"/>
              <a:buAutoNum type="alphaUcPeriod"/>
            </a:pPr>
            <a:r>
              <a:rPr lang="en-US" sz="2400" b="1" u="sng" dirty="0"/>
              <a:t>Must be obeyed </a:t>
            </a:r>
            <a:r>
              <a:rPr lang="en-US" sz="2400" dirty="0"/>
              <a:t>(v. 5)</a:t>
            </a:r>
          </a:p>
          <a:p>
            <a:pPr marL="457200" indent="-457200">
              <a:buFont typeface="+mj-lt"/>
              <a:buAutoNum type="alphaUcPeriod"/>
            </a:pPr>
            <a:endParaRPr lang="en-US" sz="1000" dirty="0"/>
          </a:p>
          <a:p>
            <a:pPr marL="457200" indent="-457200">
              <a:buFont typeface="+mj-lt"/>
              <a:buAutoNum type="alphaUcPeriod"/>
            </a:pPr>
            <a:r>
              <a:rPr lang="en-US" sz="2400" b="1" u="sng" dirty="0"/>
              <a:t>For all nations </a:t>
            </a:r>
            <a:r>
              <a:rPr lang="en-US" sz="2400" dirty="0"/>
              <a:t>(v. 5)</a:t>
            </a:r>
          </a:p>
          <a:p>
            <a:pPr marL="914400" lvl="1" indent="-457200">
              <a:buFont typeface="+mj-lt"/>
              <a:buAutoNum type="arabicPeriod"/>
            </a:pPr>
            <a:r>
              <a:rPr lang="en-US" sz="2400" i="1" dirty="0"/>
              <a:t>Old Law – was only for Jews (Rom. 3:2; 2:14)</a:t>
            </a:r>
          </a:p>
          <a:p>
            <a:pPr marL="914400" lvl="1" indent="-457200">
              <a:buFont typeface="+mj-lt"/>
              <a:buAutoNum type="arabicPeriod"/>
            </a:pPr>
            <a:r>
              <a:rPr lang="en-US" sz="2400" i="1" dirty="0"/>
              <a:t>Great commission – to carry gospel to all world (Matt. 28:19; Mark 16:15)</a:t>
            </a:r>
          </a:p>
        </p:txBody>
      </p:sp>
    </p:spTree>
    <p:extLst>
      <p:ext uri="{BB962C8B-B14F-4D97-AF65-F5344CB8AC3E}">
        <p14:creationId xmlns:p14="http://schemas.microsoft.com/office/powerpoint/2010/main" val="31976810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9" end="9"/>
                                            </p:txEl>
                                          </p:spTgt>
                                        </p:tgtEl>
                                        <p:attrNameLst>
                                          <p:attrName>style.visibility</p:attrName>
                                        </p:attrNameLst>
                                      </p:cBhvr>
                                      <p:to>
                                        <p:strVal val="visible"/>
                                      </p:to>
                                    </p:set>
                                    <p:animEffect transition="in" filter="fade">
                                      <p:cBhvr>
                                        <p:cTn id="7" dur="1000"/>
                                        <p:tgtEl>
                                          <p:spTgt spid="7">
                                            <p:txEl>
                                              <p:pRg st="9" end="9"/>
                                            </p:txEl>
                                          </p:spTgt>
                                        </p:tgtEl>
                                      </p:cBhvr>
                                    </p:animEffect>
                                    <p:anim calcmode="lin" valueType="num">
                                      <p:cBhvr>
                                        <p:cTn id="8"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0" end="10"/>
                                            </p:txEl>
                                          </p:spTgt>
                                        </p:tgtEl>
                                        <p:attrNameLst>
                                          <p:attrName>style.visibility</p:attrName>
                                        </p:attrNameLst>
                                      </p:cBhvr>
                                      <p:to>
                                        <p:strVal val="visible"/>
                                      </p:to>
                                    </p:set>
                                    <p:animEffect transition="in" filter="fade">
                                      <p:cBhvr>
                                        <p:cTn id="14" dur="1000"/>
                                        <p:tgtEl>
                                          <p:spTgt spid="7">
                                            <p:txEl>
                                              <p:pRg st="10" end="10"/>
                                            </p:txEl>
                                          </p:spTgt>
                                        </p:tgtEl>
                                      </p:cBhvr>
                                    </p:animEffect>
                                    <p:anim calcmode="lin" valueType="num">
                                      <p:cBhvr>
                                        <p:cTn id="15" dur="1000" fill="hold"/>
                                        <p:tgtEl>
                                          <p:spTgt spid="7">
                                            <p:txEl>
                                              <p:pRg st="10" end="1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5"/>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2D924F-3032-40CE-B5C3-27683DD4D2EB}"/>
              </a:ext>
            </a:extLst>
          </p:cNvPr>
          <p:cNvSpPr txBox="1"/>
          <p:nvPr/>
        </p:nvSpPr>
        <p:spPr>
          <a:xfrm rot="16200000">
            <a:off x="-1058088" y="2186581"/>
            <a:ext cx="4737462" cy="1200329"/>
          </a:xfrm>
          <a:prstGeom prst="rect">
            <a:avLst/>
          </a:prstGeom>
          <a:noFill/>
        </p:spPr>
        <p:txBody>
          <a:bodyPr wrap="square" rtlCol="0">
            <a:spAutoFit/>
          </a:bodyPr>
          <a:lstStyle/>
          <a:p>
            <a:pPr algn="ctr"/>
            <a:r>
              <a:rPr lang="en-US" sz="3600" dirty="0">
                <a:solidFill>
                  <a:srgbClr val="FFFF99"/>
                </a:solidFill>
                <a:effectLst>
                  <a:outerShdw blurRad="38100" dist="38100" dir="2700000" algn="tl">
                    <a:srgbClr val="000000">
                      <a:alpha val="43137"/>
                    </a:srgbClr>
                  </a:outerShdw>
                </a:effectLst>
                <a:latin typeface="AR CENA" panose="02000000000000000000" pitchFamily="2" charset="0"/>
              </a:rPr>
              <a:t>The Message</a:t>
            </a:r>
            <a:endParaRPr lang="en-US" sz="3600" dirty="0">
              <a:solidFill>
                <a:schemeClr val="bg1"/>
              </a:solidFill>
              <a:effectLst>
                <a:outerShdw blurRad="38100" dist="38100" dir="2700000" algn="tl">
                  <a:srgbClr val="000000">
                    <a:alpha val="43137"/>
                  </a:srgbClr>
                </a:outerShdw>
              </a:effectLst>
              <a:latin typeface="AR CENA" panose="02000000000000000000" pitchFamily="2" charset="0"/>
            </a:endParaRPr>
          </a:p>
          <a:p>
            <a:pPr algn="ctr"/>
            <a:r>
              <a:rPr lang="en-US" sz="3600" i="1" dirty="0">
                <a:solidFill>
                  <a:schemeClr val="bg1"/>
                </a:solidFill>
                <a:effectLst>
                  <a:outerShdw blurRad="38100" dist="38100" dir="2700000" algn="tl">
                    <a:srgbClr val="000000">
                      <a:alpha val="43137"/>
                    </a:srgbClr>
                  </a:outerShdw>
                </a:effectLst>
                <a:latin typeface="AR CENA" panose="02000000000000000000" pitchFamily="2" charset="0"/>
              </a:rPr>
              <a:t>Gospel of God </a:t>
            </a:r>
            <a:r>
              <a:rPr lang="en-US" sz="3600" dirty="0">
                <a:solidFill>
                  <a:schemeClr val="bg1"/>
                </a:solidFill>
                <a:effectLst>
                  <a:outerShdw blurRad="38100" dist="38100" dir="2700000" algn="tl">
                    <a:srgbClr val="000000">
                      <a:alpha val="43137"/>
                    </a:srgbClr>
                  </a:outerShdw>
                </a:effectLst>
                <a:latin typeface="AR CENA" panose="02000000000000000000" pitchFamily="2" charset="0"/>
              </a:rPr>
              <a:t>(vv. 1-6)</a:t>
            </a:r>
            <a:endParaRPr lang="en-US" sz="3600" dirty="0"/>
          </a:p>
        </p:txBody>
      </p:sp>
      <p:sp>
        <p:nvSpPr>
          <p:cNvPr id="6" name="Oval 5">
            <a:extLst>
              <a:ext uri="{FF2B5EF4-FFF2-40B4-BE49-F238E27FC236}">
                <a16:creationId xmlns:a16="http://schemas.microsoft.com/office/drawing/2014/main" id="{3B902857-2FBB-46EB-8A75-D6F636FAD472}"/>
              </a:ext>
            </a:extLst>
          </p:cNvPr>
          <p:cNvSpPr/>
          <p:nvPr/>
        </p:nvSpPr>
        <p:spPr>
          <a:xfrm>
            <a:off x="-87864" y="3116579"/>
            <a:ext cx="714104" cy="624841"/>
          </a:xfrm>
          <a:prstGeom prst="ellipse">
            <a:avLst/>
          </a:prstGeom>
          <a:solidFill>
            <a:schemeClr val="bg1"/>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effectLst>
                  <a:outerShdw blurRad="38100" dist="38100" dir="2700000" algn="tl">
                    <a:srgbClr val="000000">
                      <a:alpha val="43137"/>
                    </a:srgbClr>
                  </a:outerShdw>
                </a:effectLst>
                <a:latin typeface="AR CENA" panose="02000000000000000000" pitchFamily="2" charset="0"/>
              </a:rPr>
              <a:t>I. </a:t>
            </a:r>
          </a:p>
        </p:txBody>
      </p:sp>
      <p:sp>
        <p:nvSpPr>
          <p:cNvPr id="7" name="TextBox 6">
            <a:extLst>
              <a:ext uri="{FF2B5EF4-FFF2-40B4-BE49-F238E27FC236}">
                <a16:creationId xmlns:a16="http://schemas.microsoft.com/office/drawing/2014/main" id="{75FA3B5E-1A5A-4FC4-A648-B9FF8BDEDF2C}"/>
              </a:ext>
            </a:extLst>
          </p:cNvPr>
          <p:cNvSpPr txBox="1"/>
          <p:nvPr/>
        </p:nvSpPr>
        <p:spPr>
          <a:xfrm>
            <a:off x="2773016" y="1462280"/>
            <a:ext cx="6569765" cy="3308598"/>
          </a:xfrm>
          <a:prstGeom prst="rect">
            <a:avLst/>
          </a:prstGeom>
          <a:noFill/>
        </p:spPr>
        <p:txBody>
          <a:bodyPr wrap="square" rtlCol="0">
            <a:spAutoFit/>
          </a:bodyPr>
          <a:lstStyle/>
          <a:p>
            <a:pPr marL="457200" indent="-457200">
              <a:buFont typeface="+mj-lt"/>
              <a:buAutoNum type="alphaUcPeriod"/>
            </a:pPr>
            <a:r>
              <a:rPr lang="en-US" sz="3200" b="1" u="sng" dirty="0"/>
              <a:t>Gospel of God </a:t>
            </a:r>
            <a:r>
              <a:rPr lang="en-US" sz="3200" dirty="0"/>
              <a:t>(v. 1)</a:t>
            </a:r>
          </a:p>
          <a:p>
            <a:pPr marL="457200" indent="-457200">
              <a:buFont typeface="+mj-lt"/>
              <a:buAutoNum type="alphaUcPeriod"/>
            </a:pPr>
            <a:endParaRPr lang="en-US" sz="1100" dirty="0"/>
          </a:p>
          <a:p>
            <a:pPr marL="457200" indent="-457200">
              <a:buFont typeface="+mj-lt"/>
              <a:buAutoNum type="alphaUcPeriod"/>
            </a:pPr>
            <a:r>
              <a:rPr lang="en-US" sz="3200" b="1" u="sng" dirty="0"/>
              <a:t>Foretold in prophets </a:t>
            </a:r>
            <a:r>
              <a:rPr lang="en-US" sz="3200" dirty="0"/>
              <a:t>(v. 2)</a:t>
            </a:r>
          </a:p>
          <a:p>
            <a:pPr marL="457200" indent="-457200">
              <a:buFont typeface="+mj-lt"/>
              <a:buAutoNum type="alphaUcPeriod"/>
            </a:pPr>
            <a:endParaRPr lang="en-US" sz="1100" dirty="0"/>
          </a:p>
          <a:p>
            <a:pPr marL="457200" indent="-457200">
              <a:buFont typeface="+mj-lt"/>
              <a:buAutoNum type="alphaUcPeriod"/>
            </a:pPr>
            <a:r>
              <a:rPr lang="en-US" sz="3200" b="1" u="sng" dirty="0"/>
              <a:t>Concerns Jesus Christ </a:t>
            </a:r>
            <a:r>
              <a:rPr lang="en-US" sz="3200" dirty="0"/>
              <a:t>(vv. 3-5)</a:t>
            </a:r>
          </a:p>
          <a:p>
            <a:pPr marL="457200" indent="-457200">
              <a:buFont typeface="+mj-lt"/>
              <a:buAutoNum type="alphaUcPeriod"/>
            </a:pPr>
            <a:endParaRPr lang="en-US" sz="1100" dirty="0"/>
          </a:p>
          <a:p>
            <a:pPr marL="457200" indent="-457200">
              <a:buFont typeface="+mj-lt"/>
              <a:buAutoNum type="alphaUcPeriod"/>
            </a:pPr>
            <a:r>
              <a:rPr lang="en-US" sz="3200" b="1" u="sng" dirty="0"/>
              <a:t>Must be obeyed </a:t>
            </a:r>
            <a:r>
              <a:rPr lang="en-US" sz="3200" dirty="0"/>
              <a:t>(v. 5)</a:t>
            </a:r>
          </a:p>
          <a:p>
            <a:pPr marL="457200" indent="-457200">
              <a:buFont typeface="+mj-lt"/>
              <a:buAutoNum type="alphaUcPeriod"/>
            </a:pPr>
            <a:endParaRPr lang="en-US" sz="1100" dirty="0"/>
          </a:p>
          <a:p>
            <a:pPr marL="457200" indent="-457200">
              <a:buFont typeface="+mj-lt"/>
              <a:buAutoNum type="alphaUcPeriod"/>
            </a:pPr>
            <a:r>
              <a:rPr lang="en-US" sz="3200" b="1" u="sng" dirty="0"/>
              <a:t>For all nations </a:t>
            </a:r>
            <a:r>
              <a:rPr lang="en-US" sz="3200" dirty="0"/>
              <a:t>(v. 5)</a:t>
            </a:r>
            <a:endParaRPr lang="en-US" sz="3200" i="1" dirty="0"/>
          </a:p>
        </p:txBody>
      </p:sp>
    </p:spTree>
    <p:extLst>
      <p:ext uri="{BB962C8B-B14F-4D97-AF65-F5344CB8AC3E}">
        <p14:creationId xmlns:p14="http://schemas.microsoft.com/office/powerpoint/2010/main" val="13255566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B7A546-EFA1-4764-9C4C-5CB5AEE51A6D}"/>
              </a:ext>
            </a:extLst>
          </p:cNvPr>
          <p:cNvSpPr/>
          <p:nvPr/>
        </p:nvSpPr>
        <p:spPr>
          <a:xfrm rot="19781961">
            <a:off x="28239" y="4425440"/>
            <a:ext cx="4124847" cy="110799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600" b="1" cap="none" spc="0" dirty="0">
                <a:ln/>
                <a:solidFill>
                  <a:srgbClr val="002060"/>
                </a:solidFill>
                <a:latin typeface="AR CENA" panose="02000000000000000000" pitchFamily="2" charset="0"/>
              </a:rPr>
              <a:t>Power of God</a:t>
            </a:r>
          </a:p>
        </p:txBody>
      </p:sp>
      <p:sp>
        <p:nvSpPr>
          <p:cNvPr id="9" name="Rectangle 8">
            <a:extLst>
              <a:ext uri="{FF2B5EF4-FFF2-40B4-BE49-F238E27FC236}">
                <a16:creationId xmlns:a16="http://schemas.microsoft.com/office/drawing/2014/main" id="{F281BAE3-8FC4-45E6-B701-052AE5ECE00B}"/>
              </a:ext>
            </a:extLst>
          </p:cNvPr>
          <p:cNvSpPr/>
          <p:nvPr/>
        </p:nvSpPr>
        <p:spPr>
          <a:xfrm rot="1704220">
            <a:off x="5346956" y="4355773"/>
            <a:ext cx="3615092" cy="110799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600" b="1" cap="none" spc="0" dirty="0">
                <a:ln/>
                <a:solidFill>
                  <a:srgbClr val="002060"/>
                </a:solidFill>
                <a:latin typeface="AR CENA" panose="02000000000000000000" pitchFamily="2" charset="0"/>
              </a:rPr>
              <a:t>to Salvation</a:t>
            </a:r>
          </a:p>
        </p:txBody>
      </p:sp>
      <p:sp>
        <p:nvSpPr>
          <p:cNvPr id="6" name="Rectangle 5">
            <a:extLst>
              <a:ext uri="{FF2B5EF4-FFF2-40B4-BE49-F238E27FC236}">
                <a16:creationId xmlns:a16="http://schemas.microsoft.com/office/drawing/2014/main" id="{2038A325-C412-4A75-836A-CA221EFDDBC8}"/>
              </a:ext>
            </a:extLst>
          </p:cNvPr>
          <p:cNvSpPr/>
          <p:nvPr/>
        </p:nvSpPr>
        <p:spPr>
          <a:xfrm rot="19781961">
            <a:off x="-2235" y="4412384"/>
            <a:ext cx="4124847" cy="110799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600" b="1" cap="none" spc="0" dirty="0">
                <a:ln/>
                <a:solidFill>
                  <a:schemeClr val="bg1"/>
                </a:solidFill>
                <a:latin typeface="AR CENA" panose="02000000000000000000" pitchFamily="2" charset="0"/>
              </a:rPr>
              <a:t>Power of God</a:t>
            </a:r>
          </a:p>
        </p:txBody>
      </p:sp>
      <p:sp>
        <p:nvSpPr>
          <p:cNvPr id="7" name="Rectangle 6">
            <a:extLst>
              <a:ext uri="{FF2B5EF4-FFF2-40B4-BE49-F238E27FC236}">
                <a16:creationId xmlns:a16="http://schemas.microsoft.com/office/drawing/2014/main" id="{4DF59848-31BA-4CB1-AF6E-AB17D4689577}"/>
              </a:ext>
            </a:extLst>
          </p:cNvPr>
          <p:cNvSpPr/>
          <p:nvPr/>
        </p:nvSpPr>
        <p:spPr>
          <a:xfrm rot="1704220">
            <a:off x="5342609" y="4325299"/>
            <a:ext cx="3615092" cy="110799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600" b="1" cap="none" spc="0" dirty="0">
                <a:ln/>
                <a:solidFill>
                  <a:schemeClr val="bg1"/>
                </a:solidFill>
                <a:latin typeface="AR CENA" panose="02000000000000000000" pitchFamily="2" charset="0"/>
              </a:rPr>
              <a:t>to Salvation</a:t>
            </a:r>
          </a:p>
        </p:txBody>
      </p:sp>
      <p:sp>
        <p:nvSpPr>
          <p:cNvPr id="8" name="Oval 7">
            <a:extLst>
              <a:ext uri="{FF2B5EF4-FFF2-40B4-BE49-F238E27FC236}">
                <a16:creationId xmlns:a16="http://schemas.microsoft.com/office/drawing/2014/main" id="{E34E2D19-713A-4497-BB76-F06BD1EF5CC3}"/>
              </a:ext>
            </a:extLst>
          </p:cNvPr>
          <p:cNvSpPr/>
          <p:nvPr/>
        </p:nvSpPr>
        <p:spPr>
          <a:xfrm>
            <a:off x="3474722" y="6370320"/>
            <a:ext cx="2107474" cy="4876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Romans 1</a:t>
            </a:r>
          </a:p>
        </p:txBody>
      </p:sp>
      <p:sp>
        <p:nvSpPr>
          <p:cNvPr id="11" name="Rectangle: Rounded Corners 10">
            <a:extLst>
              <a:ext uri="{FF2B5EF4-FFF2-40B4-BE49-F238E27FC236}">
                <a16:creationId xmlns:a16="http://schemas.microsoft.com/office/drawing/2014/main" id="{C5B8014E-3866-42A3-8A14-EF2E3CC47390}"/>
              </a:ext>
            </a:extLst>
          </p:cNvPr>
          <p:cNvSpPr/>
          <p:nvPr/>
        </p:nvSpPr>
        <p:spPr>
          <a:xfrm>
            <a:off x="487680" y="359675"/>
            <a:ext cx="8151223" cy="853440"/>
          </a:xfrm>
          <a:prstGeom prst="roundRect">
            <a:avLst/>
          </a:prstGeom>
          <a:solidFill>
            <a:srgbClr val="00B0F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lgn="ctr">
              <a:buFont typeface="+mj-lt"/>
              <a:buAutoNum type="romanUcPeriod"/>
            </a:pPr>
            <a:r>
              <a:rPr lang="en-US" sz="3200" dirty="0">
                <a:solidFill>
                  <a:schemeClr val="bg1"/>
                </a:solidFill>
                <a:effectLst>
                  <a:outerShdw blurRad="38100" dist="38100" dir="2700000" algn="tl">
                    <a:srgbClr val="000000">
                      <a:alpha val="43137"/>
                    </a:srgbClr>
                  </a:outerShdw>
                </a:effectLst>
                <a:latin typeface="AR CENA" panose="02000000000000000000" pitchFamily="2" charset="0"/>
              </a:rPr>
              <a:t> </a:t>
            </a:r>
            <a:r>
              <a:rPr lang="en-US" sz="3200" dirty="0">
                <a:solidFill>
                  <a:srgbClr val="FFFF99"/>
                </a:solidFill>
                <a:effectLst>
                  <a:outerShdw blurRad="38100" dist="38100" dir="2700000" algn="tl">
                    <a:srgbClr val="000000">
                      <a:alpha val="43137"/>
                    </a:srgbClr>
                  </a:outerShdw>
                </a:effectLst>
                <a:latin typeface="AR CENA" panose="02000000000000000000" pitchFamily="2" charset="0"/>
              </a:rPr>
              <a:t>The Message</a:t>
            </a:r>
            <a:r>
              <a:rPr lang="en-US" sz="3200" dirty="0">
                <a:solidFill>
                  <a:schemeClr val="bg1"/>
                </a:solidFill>
                <a:effectLst>
                  <a:outerShdw blurRad="38100" dist="38100" dir="2700000" algn="tl">
                    <a:srgbClr val="000000">
                      <a:alpha val="43137"/>
                    </a:srgbClr>
                  </a:outerShdw>
                </a:effectLst>
                <a:latin typeface="AR CENA" panose="02000000000000000000" pitchFamily="2" charset="0"/>
              </a:rPr>
              <a:t> – </a:t>
            </a:r>
            <a:r>
              <a:rPr lang="en-US" sz="3200" i="1" dirty="0">
                <a:solidFill>
                  <a:schemeClr val="bg1"/>
                </a:solidFill>
                <a:effectLst>
                  <a:outerShdw blurRad="38100" dist="38100" dir="2700000" algn="tl">
                    <a:srgbClr val="000000">
                      <a:alpha val="43137"/>
                    </a:srgbClr>
                  </a:outerShdw>
                </a:effectLst>
                <a:latin typeface="AR CENA" panose="02000000000000000000" pitchFamily="2" charset="0"/>
              </a:rPr>
              <a:t>Gospel of God </a:t>
            </a:r>
            <a:r>
              <a:rPr lang="en-US" sz="3200" dirty="0">
                <a:solidFill>
                  <a:schemeClr val="bg1"/>
                </a:solidFill>
                <a:effectLst>
                  <a:outerShdw blurRad="38100" dist="38100" dir="2700000" algn="tl">
                    <a:srgbClr val="000000">
                      <a:alpha val="43137"/>
                    </a:srgbClr>
                  </a:outerShdw>
                </a:effectLst>
                <a:latin typeface="AR CENA" panose="02000000000000000000" pitchFamily="2" charset="0"/>
              </a:rPr>
              <a:t>(vv. 1-6)</a:t>
            </a:r>
          </a:p>
        </p:txBody>
      </p:sp>
      <p:sp>
        <p:nvSpPr>
          <p:cNvPr id="12" name="Rectangle: Rounded Corners 11">
            <a:extLst>
              <a:ext uri="{FF2B5EF4-FFF2-40B4-BE49-F238E27FC236}">
                <a16:creationId xmlns:a16="http://schemas.microsoft.com/office/drawing/2014/main" id="{864941B0-35DD-4309-B3C8-40189B77355A}"/>
              </a:ext>
            </a:extLst>
          </p:cNvPr>
          <p:cNvSpPr/>
          <p:nvPr/>
        </p:nvSpPr>
        <p:spPr>
          <a:xfrm>
            <a:off x="487680" y="1473601"/>
            <a:ext cx="8151223" cy="853440"/>
          </a:xfrm>
          <a:prstGeom prst="roundRect">
            <a:avLst/>
          </a:prstGeom>
          <a:solidFill>
            <a:srgbClr val="00B0F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lgn="ctr">
              <a:buFont typeface="+mj-lt"/>
              <a:buAutoNum type="romanUcPeriod" startAt="2"/>
            </a:pPr>
            <a:r>
              <a:rPr lang="en-US" sz="3200" dirty="0">
                <a:solidFill>
                  <a:schemeClr val="bg1"/>
                </a:solidFill>
                <a:effectLst>
                  <a:outerShdw blurRad="38100" dist="38100" dir="2700000" algn="tl">
                    <a:srgbClr val="000000">
                      <a:alpha val="43137"/>
                    </a:srgbClr>
                  </a:outerShdw>
                </a:effectLst>
                <a:latin typeface="AR CENA" panose="02000000000000000000" pitchFamily="2" charset="0"/>
              </a:rPr>
              <a:t> </a:t>
            </a:r>
            <a:r>
              <a:rPr lang="en-US" sz="3200" dirty="0">
                <a:solidFill>
                  <a:srgbClr val="FFFF99"/>
                </a:solidFill>
                <a:effectLst>
                  <a:outerShdw blurRad="38100" dist="38100" dir="2700000" algn="tl">
                    <a:srgbClr val="000000">
                      <a:alpha val="43137"/>
                    </a:srgbClr>
                  </a:outerShdw>
                </a:effectLst>
                <a:latin typeface="AR CENA" panose="02000000000000000000" pitchFamily="2" charset="0"/>
              </a:rPr>
              <a:t>The Messenger</a:t>
            </a:r>
            <a:r>
              <a:rPr lang="en-US" sz="3200" dirty="0">
                <a:solidFill>
                  <a:schemeClr val="bg1"/>
                </a:solidFill>
                <a:effectLst>
                  <a:outerShdw blurRad="38100" dist="38100" dir="2700000" algn="tl">
                    <a:srgbClr val="000000">
                      <a:alpha val="43137"/>
                    </a:srgbClr>
                  </a:outerShdw>
                </a:effectLst>
                <a:latin typeface="AR CENA" panose="02000000000000000000" pitchFamily="2" charset="0"/>
              </a:rPr>
              <a:t> – </a:t>
            </a:r>
            <a:r>
              <a:rPr lang="en-US" sz="3200" i="1" dirty="0">
                <a:solidFill>
                  <a:schemeClr val="bg1"/>
                </a:solidFill>
                <a:effectLst>
                  <a:outerShdw blurRad="38100" dist="38100" dir="2700000" algn="tl">
                    <a:srgbClr val="000000">
                      <a:alpha val="43137"/>
                    </a:srgbClr>
                  </a:outerShdw>
                </a:effectLst>
                <a:latin typeface="AR CENA" panose="02000000000000000000" pitchFamily="2" charset="0"/>
              </a:rPr>
              <a:t>Ready to Preach </a:t>
            </a:r>
            <a:r>
              <a:rPr lang="en-US" sz="3200" dirty="0">
                <a:solidFill>
                  <a:schemeClr val="bg1"/>
                </a:solidFill>
                <a:effectLst>
                  <a:outerShdw blurRad="38100" dist="38100" dir="2700000" algn="tl">
                    <a:srgbClr val="000000">
                      <a:alpha val="43137"/>
                    </a:srgbClr>
                  </a:outerShdw>
                </a:effectLst>
                <a:latin typeface="AR CENA" panose="02000000000000000000" pitchFamily="2" charset="0"/>
              </a:rPr>
              <a:t>(vv. 1, 15-17)</a:t>
            </a:r>
          </a:p>
        </p:txBody>
      </p:sp>
    </p:spTree>
    <p:extLst>
      <p:ext uri="{BB962C8B-B14F-4D97-AF65-F5344CB8AC3E}">
        <p14:creationId xmlns:p14="http://schemas.microsoft.com/office/powerpoint/2010/main" val="21932187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B18146-155A-4370-8704-0943A82981B7}"/>
              </a:ext>
            </a:extLst>
          </p:cNvPr>
          <p:cNvSpPr/>
          <p:nvPr/>
        </p:nvSpPr>
        <p:spPr>
          <a:xfrm rot="16200000">
            <a:off x="-1242587" y="2147055"/>
            <a:ext cx="4958410" cy="1200329"/>
          </a:xfrm>
          <a:prstGeom prst="rect">
            <a:avLst/>
          </a:prstGeom>
        </p:spPr>
        <p:txBody>
          <a:bodyPr wrap="none">
            <a:spAutoFit/>
          </a:bodyPr>
          <a:lstStyle/>
          <a:p>
            <a:pPr algn="ctr"/>
            <a:r>
              <a:rPr lang="en-US" sz="3600" dirty="0">
                <a:solidFill>
                  <a:srgbClr val="FFFF99"/>
                </a:solidFill>
                <a:effectLst>
                  <a:outerShdw blurRad="38100" dist="38100" dir="2700000" algn="tl">
                    <a:srgbClr val="000000">
                      <a:alpha val="43137"/>
                    </a:srgbClr>
                  </a:outerShdw>
                </a:effectLst>
                <a:latin typeface="AR CENA" panose="02000000000000000000" pitchFamily="2" charset="0"/>
              </a:rPr>
              <a:t>The Messenger</a:t>
            </a:r>
            <a:endParaRPr lang="en-US" sz="3600" dirty="0">
              <a:solidFill>
                <a:schemeClr val="bg1"/>
              </a:solidFill>
              <a:effectLst>
                <a:outerShdw blurRad="38100" dist="38100" dir="2700000" algn="tl">
                  <a:srgbClr val="000000">
                    <a:alpha val="43137"/>
                  </a:srgbClr>
                </a:outerShdw>
              </a:effectLst>
              <a:latin typeface="AR CENA" panose="02000000000000000000" pitchFamily="2" charset="0"/>
            </a:endParaRPr>
          </a:p>
          <a:p>
            <a:pPr algn="ctr"/>
            <a:r>
              <a:rPr lang="en-US" sz="3600" i="1" dirty="0">
                <a:solidFill>
                  <a:schemeClr val="bg1"/>
                </a:solidFill>
                <a:effectLst>
                  <a:outerShdw blurRad="38100" dist="38100" dir="2700000" algn="tl">
                    <a:srgbClr val="000000">
                      <a:alpha val="43137"/>
                    </a:srgbClr>
                  </a:outerShdw>
                </a:effectLst>
                <a:latin typeface="AR CENA" panose="02000000000000000000" pitchFamily="2" charset="0"/>
              </a:rPr>
              <a:t>Ready to Preach </a:t>
            </a:r>
            <a:r>
              <a:rPr lang="en-US" sz="3600" dirty="0">
                <a:solidFill>
                  <a:schemeClr val="bg1"/>
                </a:solidFill>
                <a:effectLst>
                  <a:outerShdw blurRad="38100" dist="38100" dir="2700000" algn="tl">
                    <a:srgbClr val="000000">
                      <a:alpha val="43137"/>
                    </a:srgbClr>
                  </a:outerShdw>
                </a:effectLst>
                <a:latin typeface="AR CENA" panose="02000000000000000000" pitchFamily="2" charset="0"/>
              </a:rPr>
              <a:t>(vv. 1, 15-17)</a:t>
            </a:r>
            <a:endParaRPr lang="en-US" sz="3600" dirty="0"/>
          </a:p>
        </p:txBody>
      </p:sp>
      <p:sp>
        <p:nvSpPr>
          <p:cNvPr id="5" name="Oval 4">
            <a:extLst>
              <a:ext uri="{FF2B5EF4-FFF2-40B4-BE49-F238E27FC236}">
                <a16:creationId xmlns:a16="http://schemas.microsoft.com/office/drawing/2014/main" id="{60DCB8B0-7751-4815-943A-9A3F107A3249}"/>
              </a:ext>
            </a:extLst>
          </p:cNvPr>
          <p:cNvSpPr/>
          <p:nvPr/>
        </p:nvSpPr>
        <p:spPr>
          <a:xfrm>
            <a:off x="-87864" y="3116579"/>
            <a:ext cx="714104" cy="624841"/>
          </a:xfrm>
          <a:prstGeom prst="ellipse">
            <a:avLst/>
          </a:prstGeom>
          <a:solidFill>
            <a:schemeClr val="bg1"/>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effectLst>
                  <a:outerShdw blurRad="38100" dist="38100" dir="2700000" algn="tl">
                    <a:srgbClr val="000000">
                      <a:alpha val="43137"/>
                    </a:srgbClr>
                  </a:outerShdw>
                </a:effectLst>
                <a:latin typeface="AR CENA" panose="02000000000000000000" pitchFamily="2" charset="0"/>
              </a:rPr>
              <a:t>II. </a:t>
            </a:r>
          </a:p>
        </p:txBody>
      </p:sp>
      <p:sp>
        <p:nvSpPr>
          <p:cNvPr id="6" name="TextBox 5">
            <a:extLst>
              <a:ext uri="{FF2B5EF4-FFF2-40B4-BE49-F238E27FC236}">
                <a16:creationId xmlns:a16="http://schemas.microsoft.com/office/drawing/2014/main" id="{7C2AD830-331E-47B2-91DB-D571E541237E}"/>
              </a:ext>
            </a:extLst>
          </p:cNvPr>
          <p:cNvSpPr txBox="1"/>
          <p:nvPr/>
        </p:nvSpPr>
        <p:spPr>
          <a:xfrm>
            <a:off x="2435086" y="422479"/>
            <a:ext cx="6569765" cy="3416320"/>
          </a:xfrm>
          <a:prstGeom prst="rect">
            <a:avLst/>
          </a:prstGeom>
          <a:noFill/>
        </p:spPr>
        <p:txBody>
          <a:bodyPr wrap="square" rtlCol="0">
            <a:spAutoFit/>
          </a:bodyPr>
          <a:lstStyle/>
          <a:p>
            <a:pPr marL="457200" indent="-457200">
              <a:buFont typeface="+mj-lt"/>
              <a:buAutoNum type="alphaUcPeriod"/>
            </a:pPr>
            <a:r>
              <a:rPr lang="en-US" sz="2400" b="1" u="sng" dirty="0"/>
              <a:t>Separated unto the gospel </a:t>
            </a:r>
            <a:r>
              <a:rPr lang="en-US" sz="2400" dirty="0"/>
              <a:t>(v. 1)</a:t>
            </a:r>
          </a:p>
          <a:p>
            <a:pPr marL="914400" lvl="1" indent="-457200">
              <a:buFont typeface="+mj-lt"/>
              <a:buAutoNum type="arabicPeriod"/>
            </a:pPr>
            <a:r>
              <a:rPr lang="en-US" sz="2400" i="1" dirty="0"/>
              <a:t>Servant (vv. 1, 9) – “one who gives himself up wholly to another’s will…those who agency God employs executing his purposes” (Thayer, 158) </a:t>
            </a:r>
          </a:p>
          <a:p>
            <a:pPr marL="914400" lvl="1" indent="-457200">
              <a:buFont typeface="+mj-lt"/>
              <a:buAutoNum type="arabicPeriod"/>
            </a:pPr>
            <a:r>
              <a:rPr lang="en-US" sz="2400" i="1" dirty="0"/>
              <a:t>Set apart (NET) for the purpose of proclaiming the gospel</a:t>
            </a:r>
          </a:p>
          <a:p>
            <a:pPr marL="914400" lvl="1" indent="-457200">
              <a:buFont typeface="+mj-lt"/>
              <a:buAutoNum type="arabicPeriod"/>
            </a:pPr>
            <a:r>
              <a:rPr lang="en-US" sz="2400" i="1" dirty="0"/>
              <a:t>Debtor (v. 14) – felt deep responsibility – a debt he owed</a:t>
            </a:r>
          </a:p>
        </p:txBody>
      </p:sp>
    </p:spTree>
    <p:extLst>
      <p:ext uri="{BB962C8B-B14F-4D97-AF65-F5344CB8AC3E}">
        <p14:creationId xmlns:p14="http://schemas.microsoft.com/office/powerpoint/2010/main" val="37477536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B18146-155A-4370-8704-0943A82981B7}"/>
              </a:ext>
            </a:extLst>
          </p:cNvPr>
          <p:cNvSpPr/>
          <p:nvPr/>
        </p:nvSpPr>
        <p:spPr>
          <a:xfrm rot="16200000">
            <a:off x="-1242587" y="2147055"/>
            <a:ext cx="4958410" cy="1200329"/>
          </a:xfrm>
          <a:prstGeom prst="rect">
            <a:avLst/>
          </a:prstGeom>
        </p:spPr>
        <p:txBody>
          <a:bodyPr wrap="none">
            <a:spAutoFit/>
          </a:bodyPr>
          <a:lstStyle/>
          <a:p>
            <a:pPr algn="ctr"/>
            <a:r>
              <a:rPr lang="en-US" sz="3600" dirty="0">
                <a:solidFill>
                  <a:srgbClr val="FFFF99"/>
                </a:solidFill>
                <a:effectLst>
                  <a:outerShdw blurRad="38100" dist="38100" dir="2700000" algn="tl">
                    <a:srgbClr val="000000">
                      <a:alpha val="43137"/>
                    </a:srgbClr>
                  </a:outerShdw>
                </a:effectLst>
                <a:latin typeface="AR CENA" panose="02000000000000000000" pitchFamily="2" charset="0"/>
              </a:rPr>
              <a:t>The Messenger</a:t>
            </a:r>
            <a:endParaRPr lang="en-US" sz="3600" dirty="0">
              <a:solidFill>
                <a:schemeClr val="bg1"/>
              </a:solidFill>
              <a:effectLst>
                <a:outerShdw blurRad="38100" dist="38100" dir="2700000" algn="tl">
                  <a:srgbClr val="000000">
                    <a:alpha val="43137"/>
                  </a:srgbClr>
                </a:outerShdw>
              </a:effectLst>
              <a:latin typeface="AR CENA" panose="02000000000000000000" pitchFamily="2" charset="0"/>
            </a:endParaRPr>
          </a:p>
          <a:p>
            <a:pPr algn="ctr"/>
            <a:r>
              <a:rPr lang="en-US" sz="3600" i="1" dirty="0">
                <a:solidFill>
                  <a:schemeClr val="bg1"/>
                </a:solidFill>
                <a:effectLst>
                  <a:outerShdw blurRad="38100" dist="38100" dir="2700000" algn="tl">
                    <a:srgbClr val="000000">
                      <a:alpha val="43137"/>
                    </a:srgbClr>
                  </a:outerShdw>
                </a:effectLst>
                <a:latin typeface="AR CENA" panose="02000000000000000000" pitchFamily="2" charset="0"/>
              </a:rPr>
              <a:t>Ready to Preach </a:t>
            </a:r>
            <a:r>
              <a:rPr lang="en-US" sz="3600" dirty="0">
                <a:solidFill>
                  <a:schemeClr val="bg1"/>
                </a:solidFill>
                <a:effectLst>
                  <a:outerShdw blurRad="38100" dist="38100" dir="2700000" algn="tl">
                    <a:srgbClr val="000000">
                      <a:alpha val="43137"/>
                    </a:srgbClr>
                  </a:outerShdw>
                </a:effectLst>
                <a:latin typeface="AR CENA" panose="02000000000000000000" pitchFamily="2" charset="0"/>
              </a:rPr>
              <a:t>(vv. 1, 15-17)</a:t>
            </a:r>
            <a:endParaRPr lang="en-US" sz="3600" dirty="0"/>
          </a:p>
        </p:txBody>
      </p:sp>
      <p:sp>
        <p:nvSpPr>
          <p:cNvPr id="5" name="Oval 4">
            <a:extLst>
              <a:ext uri="{FF2B5EF4-FFF2-40B4-BE49-F238E27FC236}">
                <a16:creationId xmlns:a16="http://schemas.microsoft.com/office/drawing/2014/main" id="{60DCB8B0-7751-4815-943A-9A3F107A3249}"/>
              </a:ext>
            </a:extLst>
          </p:cNvPr>
          <p:cNvSpPr/>
          <p:nvPr/>
        </p:nvSpPr>
        <p:spPr>
          <a:xfrm>
            <a:off x="-87864" y="3116579"/>
            <a:ext cx="714104" cy="624841"/>
          </a:xfrm>
          <a:prstGeom prst="ellipse">
            <a:avLst/>
          </a:prstGeom>
          <a:solidFill>
            <a:schemeClr val="bg1"/>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effectLst>
                  <a:outerShdw blurRad="38100" dist="38100" dir="2700000" algn="tl">
                    <a:srgbClr val="000000">
                      <a:alpha val="43137"/>
                    </a:srgbClr>
                  </a:outerShdw>
                </a:effectLst>
                <a:latin typeface="AR CENA" panose="02000000000000000000" pitchFamily="2" charset="0"/>
              </a:rPr>
              <a:t>II. </a:t>
            </a:r>
          </a:p>
        </p:txBody>
      </p:sp>
      <p:sp>
        <p:nvSpPr>
          <p:cNvPr id="6" name="TextBox 5">
            <a:extLst>
              <a:ext uri="{FF2B5EF4-FFF2-40B4-BE49-F238E27FC236}">
                <a16:creationId xmlns:a16="http://schemas.microsoft.com/office/drawing/2014/main" id="{7C2AD830-331E-47B2-91DB-D571E541237E}"/>
              </a:ext>
            </a:extLst>
          </p:cNvPr>
          <p:cNvSpPr txBox="1"/>
          <p:nvPr/>
        </p:nvSpPr>
        <p:spPr>
          <a:xfrm>
            <a:off x="2435086" y="422479"/>
            <a:ext cx="6569765" cy="5047536"/>
          </a:xfrm>
          <a:prstGeom prst="rect">
            <a:avLst/>
          </a:prstGeom>
          <a:noFill/>
        </p:spPr>
        <p:txBody>
          <a:bodyPr wrap="square" rtlCol="0">
            <a:spAutoFit/>
          </a:bodyPr>
          <a:lstStyle/>
          <a:p>
            <a:pPr marL="457200" indent="-457200">
              <a:buFont typeface="+mj-lt"/>
              <a:buAutoNum type="alphaUcPeriod"/>
            </a:pPr>
            <a:r>
              <a:rPr lang="en-US" sz="2400" b="1" u="sng" dirty="0"/>
              <a:t>Separated unto the gospel </a:t>
            </a:r>
            <a:r>
              <a:rPr lang="en-US" sz="2400" dirty="0"/>
              <a:t>(v. 1)</a:t>
            </a:r>
          </a:p>
          <a:p>
            <a:pPr marL="457200" indent="-457200">
              <a:buFont typeface="+mj-lt"/>
              <a:buAutoNum type="alphaUcPeriod"/>
            </a:pPr>
            <a:endParaRPr lang="en-US" sz="1000" dirty="0"/>
          </a:p>
          <a:p>
            <a:pPr marL="457200" indent="-457200">
              <a:buFont typeface="+mj-lt"/>
              <a:buAutoNum type="alphaUcPeriod"/>
            </a:pPr>
            <a:r>
              <a:rPr lang="en-US" sz="2400" b="1" u="sng" dirty="0"/>
              <a:t>Ready to preach</a:t>
            </a:r>
            <a:r>
              <a:rPr lang="en-US" sz="2400" dirty="0"/>
              <a:t> (v. 15)</a:t>
            </a:r>
          </a:p>
          <a:p>
            <a:pPr marL="914400" lvl="1" indent="-457200">
              <a:buFont typeface="+mj-lt"/>
              <a:buAutoNum type="arabicPeriod"/>
            </a:pPr>
            <a:r>
              <a:rPr lang="en-US" sz="2400" i="1" dirty="0"/>
              <a:t>Eager &amp; enthusiastic to teach</a:t>
            </a:r>
          </a:p>
          <a:p>
            <a:pPr marL="1371600" lvl="2" indent="-457200">
              <a:buFont typeface="+mj-lt"/>
              <a:buAutoNum type="alphaLcPeriod"/>
            </a:pPr>
            <a:r>
              <a:rPr lang="en-US" sz="2400" dirty="0"/>
              <a:t>“Eager” (ESV; NASB)</a:t>
            </a:r>
          </a:p>
          <a:p>
            <a:pPr marL="1371600" lvl="2" indent="-457200">
              <a:buFont typeface="+mj-lt"/>
              <a:buAutoNum type="alphaLcPeriod"/>
            </a:pPr>
            <a:r>
              <a:rPr lang="en-US" sz="2400" dirty="0"/>
              <a:t>“I want so much to preach” (NCV)</a:t>
            </a:r>
          </a:p>
          <a:p>
            <a:pPr marL="1371600" lvl="2" indent="-457200">
              <a:buFont typeface="+mj-lt"/>
              <a:buAutoNum type="alphaLcPeriod"/>
            </a:pPr>
            <a:r>
              <a:rPr lang="en-US" sz="2400" dirty="0"/>
              <a:t>TDNT: “passionate”</a:t>
            </a:r>
          </a:p>
          <a:p>
            <a:pPr marL="1371600" lvl="2" indent="-457200">
              <a:buFont typeface="+mj-lt"/>
              <a:buAutoNum type="alphaLcPeriod"/>
            </a:pPr>
            <a:r>
              <a:rPr lang="en-US" sz="2400" dirty="0"/>
              <a:t>Not just willing to teach if occasion arises</a:t>
            </a:r>
          </a:p>
          <a:p>
            <a:pPr marL="914400" lvl="1" indent="-457200">
              <a:buFont typeface="+mj-lt"/>
              <a:buAutoNum type="arabicPeriod"/>
            </a:pPr>
            <a:r>
              <a:rPr lang="en-US" sz="2400" i="1" dirty="0"/>
              <a:t>Prepared to teach</a:t>
            </a:r>
          </a:p>
          <a:p>
            <a:pPr marL="1371600" lvl="2" indent="-457200">
              <a:buFont typeface="+mj-lt"/>
              <a:buAutoNum type="alphaLcPeriod"/>
            </a:pPr>
            <a:r>
              <a:rPr lang="en-US" sz="2400" dirty="0"/>
              <a:t>Must know to teach (Heb. 5:11-14)</a:t>
            </a:r>
          </a:p>
          <a:p>
            <a:pPr marL="1371600" lvl="2" indent="-457200">
              <a:buFont typeface="+mj-lt"/>
              <a:buAutoNum type="alphaLcPeriod"/>
            </a:pPr>
            <a:r>
              <a:rPr lang="en-US" sz="2400" dirty="0"/>
              <a:t>Must know text in context (2 Pet. 3:18)</a:t>
            </a:r>
          </a:p>
          <a:p>
            <a:pPr marL="1371600" lvl="2" indent="-457200">
              <a:buFont typeface="+mj-lt"/>
              <a:buAutoNum type="alphaLcPeriod"/>
            </a:pPr>
            <a:r>
              <a:rPr lang="en-US" sz="2400" dirty="0"/>
              <a:t>Must study (1 Tim. 4:13)</a:t>
            </a:r>
          </a:p>
          <a:p>
            <a:pPr marL="914400" lvl="1" indent="-457200">
              <a:buFont typeface="+mj-lt"/>
              <a:buAutoNum type="arabicPeriod"/>
            </a:pPr>
            <a:r>
              <a:rPr lang="en-US" sz="2400" i="1" dirty="0"/>
              <a:t>Prepared for success &amp; rejection</a:t>
            </a:r>
          </a:p>
        </p:txBody>
      </p:sp>
    </p:spTree>
    <p:extLst>
      <p:ext uri="{BB962C8B-B14F-4D97-AF65-F5344CB8AC3E}">
        <p14:creationId xmlns:p14="http://schemas.microsoft.com/office/powerpoint/2010/main" val="18134506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1000"/>
                                        <p:tgtEl>
                                          <p:spTgt spid="6">
                                            <p:txEl>
                                              <p:pRg st="3" end="3"/>
                                            </p:txEl>
                                          </p:spTgt>
                                        </p:tgtEl>
                                      </p:cBhvr>
                                    </p:animEffect>
                                    <p:anim calcmode="lin" valueType="num">
                                      <p:cBhvr>
                                        <p:cTn id="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animEffect transition="in" filter="fade">
                                      <p:cBhvr>
                                        <p:cTn id="14" dur="1000"/>
                                        <p:tgtEl>
                                          <p:spTgt spid="6">
                                            <p:txEl>
                                              <p:pRg st="4" end="4"/>
                                            </p:txEl>
                                          </p:spTgt>
                                        </p:tgtEl>
                                      </p:cBhvr>
                                    </p:animEffect>
                                    <p:anim calcmode="lin" valueType="num">
                                      <p:cBhvr>
                                        <p:cTn id="1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1000"/>
                                        <p:tgtEl>
                                          <p:spTgt spid="6">
                                            <p:txEl>
                                              <p:pRg st="5" end="5"/>
                                            </p:txEl>
                                          </p:spTgt>
                                        </p:tgtEl>
                                      </p:cBhvr>
                                    </p:animEffect>
                                    <p:anim calcmode="lin" valueType="num">
                                      <p:cBhvr>
                                        <p:cTn id="22"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1000"/>
                                        <p:tgtEl>
                                          <p:spTgt spid="6">
                                            <p:txEl>
                                              <p:pRg st="6" end="6"/>
                                            </p:txEl>
                                          </p:spTgt>
                                        </p:tgtEl>
                                      </p:cBhvr>
                                    </p:animEffect>
                                    <p:anim calcmode="lin" valueType="num">
                                      <p:cBhvr>
                                        <p:cTn id="29"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fade">
                                      <p:cBhvr>
                                        <p:cTn id="35" dur="1000"/>
                                        <p:tgtEl>
                                          <p:spTgt spid="6">
                                            <p:txEl>
                                              <p:pRg st="7" end="7"/>
                                            </p:txEl>
                                          </p:spTgt>
                                        </p:tgtEl>
                                      </p:cBhvr>
                                    </p:animEffect>
                                    <p:anim calcmode="lin" valueType="num">
                                      <p:cBhvr>
                                        <p:cTn id="36"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fade">
                                      <p:cBhvr>
                                        <p:cTn id="42" dur="1000"/>
                                        <p:tgtEl>
                                          <p:spTgt spid="6">
                                            <p:txEl>
                                              <p:pRg st="8" end="8"/>
                                            </p:txEl>
                                          </p:spTgt>
                                        </p:tgtEl>
                                      </p:cBhvr>
                                    </p:animEffect>
                                    <p:anim calcmode="lin" valueType="num">
                                      <p:cBhvr>
                                        <p:cTn id="43"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xEl>
                                              <p:pRg st="9" end="9"/>
                                            </p:txEl>
                                          </p:spTgt>
                                        </p:tgtEl>
                                        <p:attrNameLst>
                                          <p:attrName>style.visibility</p:attrName>
                                        </p:attrNameLst>
                                      </p:cBhvr>
                                      <p:to>
                                        <p:strVal val="visible"/>
                                      </p:to>
                                    </p:set>
                                    <p:animEffect transition="in" filter="fade">
                                      <p:cBhvr>
                                        <p:cTn id="49" dur="1000"/>
                                        <p:tgtEl>
                                          <p:spTgt spid="6">
                                            <p:txEl>
                                              <p:pRg st="9" end="9"/>
                                            </p:txEl>
                                          </p:spTgt>
                                        </p:tgtEl>
                                      </p:cBhvr>
                                    </p:animEffect>
                                    <p:anim calcmode="lin" valueType="num">
                                      <p:cBhvr>
                                        <p:cTn id="50"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
                                            <p:txEl>
                                              <p:pRg st="10" end="10"/>
                                            </p:txEl>
                                          </p:spTgt>
                                        </p:tgtEl>
                                        <p:attrNameLst>
                                          <p:attrName>style.visibility</p:attrName>
                                        </p:attrNameLst>
                                      </p:cBhvr>
                                      <p:to>
                                        <p:strVal val="visible"/>
                                      </p:to>
                                    </p:set>
                                    <p:animEffect transition="in" filter="fade">
                                      <p:cBhvr>
                                        <p:cTn id="56" dur="1000"/>
                                        <p:tgtEl>
                                          <p:spTgt spid="6">
                                            <p:txEl>
                                              <p:pRg st="10" end="10"/>
                                            </p:txEl>
                                          </p:spTgt>
                                        </p:tgtEl>
                                      </p:cBhvr>
                                    </p:animEffect>
                                    <p:anim calcmode="lin" valueType="num">
                                      <p:cBhvr>
                                        <p:cTn id="57"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6">
                                            <p:txEl>
                                              <p:pRg st="11" end="11"/>
                                            </p:txEl>
                                          </p:spTgt>
                                        </p:tgtEl>
                                        <p:attrNameLst>
                                          <p:attrName>style.visibility</p:attrName>
                                        </p:attrNameLst>
                                      </p:cBhvr>
                                      <p:to>
                                        <p:strVal val="visible"/>
                                      </p:to>
                                    </p:set>
                                    <p:animEffect transition="in" filter="fade">
                                      <p:cBhvr>
                                        <p:cTn id="63" dur="1000"/>
                                        <p:tgtEl>
                                          <p:spTgt spid="6">
                                            <p:txEl>
                                              <p:pRg st="11" end="11"/>
                                            </p:txEl>
                                          </p:spTgt>
                                        </p:tgtEl>
                                      </p:cBhvr>
                                    </p:animEffect>
                                    <p:anim calcmode="lin" valueType="num">
                                      <p:cBhvr>
                                        <p:cTn id="64"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6">
                                            <p:txEl>
                                              <p:pRg st="12" end="12"/>
                                            </p:txEl>
                                          </p:spTgt>
                                        </p:tgtEl>
                                        <p:attrNameLst>
                                          <p:attrName>style.visibility</p:attrName>
                                        </p:attrNameLst>
                                      </p:cBhvr>
                                      <p:to>
                                        <p:strVal val="visible"/>
                                      </p:to>
                                    </p:set>
                                    <p:animEffect transition="in" filter="fade">
                                      <p:cBhvr>
                                        <p:cTn id="70" dur="1000"/>
                                        <p:tgtEl>
                                          <p:spTgt spid="6">
                                            <p:txEl>
                                              <p:pRg st="12" end="12"/>
                                            </p:txEl>
                                          </p:spTgt>
                                        </p:tgtEl>
                                      </p:cBhvr>
                                    </p:animEffect>
                                    <p:anim calcmode="lin" valueType="num">
                                      <p:cBhvr>
                                        <p:cTn id="71" dur="1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5"/>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B18146-155A-4370-8704-0943A82981B7}"/>
              </a:ext>
            </a:extLst>
          </p:cNvPr>
          <p:cNvSpPr/>
          <p:nvPr/>
        </p:nvSpPr>
        <p:spPr>
          <a:xfrm rot="16200000">
            <a:off x="-1242587" y="2147055"/>
            <a:ext cx="4958410" cy="1200329"/>
          </a:xfrm>
          <a:prstGeom prst="rect">
            <a:avLst/>
          </a:prstGeom>
        </p:spPr>
        <p:txBody>
          <a:bodyPr wrap="none">
            <a:spAutoFit/>
          </a:bodyPr>
          <a:lstStyle/>
          <a:p>
            <a:pPr algn="ctr"/>
            <a:r>
              <a:rPr lang="en-US" sz="3600" dirty="0">
                <a:solidFill>
                  <a:srgbClr val="FFFF99"/>
                </a:solidFill>
                <a:effectLst>
                  <a:outerShdw blurRad="38100" dist="38100" dir="2700000" algn="tl">
                    <a:srgbClr val="000000">
                      <a:alpha val="43137"/>
                    </a:srgbClr>
                  </a:outerShdw>
                </a:effectLst>
                <a:latin typeface="AR CENA" panose="02000000000000000000" pitchFamily="2" charset="0"/>
              </a:rPr>
              <a:t>The Messenger</a:t>
            </a:r>
            <a:endParaRPr lang="en-US" sz="3600" dirty="0">
              <a:solidFill>
                <a:schemeClr val="bg1"/>
              </a:solidFill>
              <a:effectLst>
                <a:outerShdw blurRad="38100" dist="38100" dir="2700000" algn="tl">
                  <a:srgbClr val="000000">
                    <a:alpha val="43137"/>
                  </a:srgbClr>
                </a:outerShdw>
              </a:effectLst>
              <a:latin typeface="AR CENA" panose="02000000000000000000" pitchFamily="2" charset="0"/>
            </a:endParaRPr>
          </a:p>
          <a:p>
            <a:pPr algn="ctr"/>
            <a:r>
              <a:rPr lang="en-US" sz="3600" i="1" dirty="0">
                <a:solidFill>
                  <a:schemeClr val="bg1"/>
                </a:solidFill>
                <a:effectLst>
                  <a:outerShdw blurRad="38100" dist="38100" dir="2700000" algn="tl">
                    <a:srgbClr val="000000">
                      <a:alpha val="43137"/>
                    </a:srgbClr>
                  </a:outerShdw>
                </a:effectLst>
                <a:latin typeface="AR CENA" panose="02000000000000000000" pitchFamily="2" charset="0"/>
              </a:rPr>
              <a:t>Ready to Preach </a:t>
            </a:r>
            <a:r>
              <a:rPr lang="en-US" sz="3600" dirty="0">
                <a:solidFill>
                  <a:schemeClr val="bg1"/>
                </a:solidFill>
                <a:effectLst>
                  <a:outerShdw blurRad="38100" dist="38100" dir="2700000" algn="tl">
                    <a:srgbClr val="000000">
                      <a:alpha val="43137"/>
                    </a:srgbClr>
                  </a:outerShdw>
                </a:effectLst>
                <a:latin typeface="AR CENA" panose="02000000000000000000" pitchFamily="2" charset="0"/>
              </a:rPr>
              <a:t>(vv. 1, 15-17)</a:t>
            </a:r>
            <a:endParaRPr lang="en-US" sz="3600" dirty="0"/>
          </a:p>
        </p:txBody>
      </p:sp>
      <p:sp>
        <p:nvSpPr>
          <p:cNvPr id="5" name="Oval 4">
            <a:extLst>
              <a:ext uri="{FF2B5EF4-FFF2-40B4-BE49-F238E27FC236}">
                <a16:creationId xmlns:a16="http://schemas.microsoft.com/office/drawing/2014/main" id="{60DCB8B0-7751-4815-943A-9A3F107A3249}"/>
              </a:ext>
            </a:extLst>
          </p:cNvPr>
          <p:cNvSpPr/>
          <p:nvPr/>
        </p:nvSpPr>
        <p:spPr>
          <a:xfrm>
            <a:off x="-87864" y="3116579"/>
            <a:ext cx="714104" cy="624841"/>
          </a:xfrm>
          <a:prstGeom prst="ellipse">
            <a:avLst/>
          </a:prstGeom>
          <a:solidFill>
            <a:schemeClr val="bg1"/>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effectLst>
                  <a:outerShdw blurRad="38100" dist="38100" dir="2700000" algn="tl">
                    <a:srgbClr val="000000">
                      <a:alpha val="43137"/>
                    </a:srgbClr>
                  </a:outerShdw>
                </a:effectLst>
                <a:latin typeface="AR CENA" panose="02000000000000000000" pitchFamily="2" charset="0"/>
              </a:rPr>
              <a:t>II. </a:t>
            </a:r>
          </a:p>
        </p:txBody>
      </p:sp>
      <p:sp>
        <p:nvSpPr>
          <p:cNvPr id="6" name="TextBox 5">
            <a:extLst>
              <a:ext uri="{FF2B5EF4-FFF2-40B4-BE49-F238E27FC236}">
                <a16:creationId xmlns:a16="http://schemas.microsoft.com/office/drawing/2014/main" id="{7C2AD830-331E-47B2-91DB-D571E541237E}"/>
              </a:ext>
            </a:extLst>
          </p:cNvPr>
          <p:cNvSpPr txBox="1"/>
          <p:nvPr/>
        </p:nvSpPr>
        <p:spPr>
          <a:xfrm>
            <a:off x="2435086" y="422479"/>
            <a:ext cx="6569765" cy="6309420"/>
          </a:xfrm>
          <a:prstGeom prst="rect">
            <a:avLst/>
          </a:prstGeom>
          <a:noFill/>
        </p:spPr>
        <p:txBody>
          <a:bodyPr wrap="square" rtlCol="0">
            <a:spAutoFit/>
          </a:bodyPr>
          <a:lstStyle/>
          <a:p>
            <a:pPr marL="457200" indent="-457200">
              <a:buFont typeface="+mj-lt"/>
              <a:buAutoNum type="alphaUcPeriod"/>
            </a:pPr>
            <a:r>
              <a:rPr lang="en-US" sz="2400" b="1" u="sng" dirty="0"/>
              <a:t>Separated unto the gospel </a:t>
            </a:r>
            <a:r>
              <a:rPr lang="en-US" sz="2400" dirty="0"/>
              <a:t>(v. 1)</a:t>
            </a:r>
          </a:p>
          <a:p>
            <a:pPr marL="457200" indent="-457200">
              <a:buFont typeface="+mj-lt"/>
              <a:buAutoNum type="alphaUcPeriod"/>
            </a:pPr>
            <a:endParaRPr lang="en-US" sz="1000" dirty="0"/>
          </a:p>
          <a:p>
            <a:pPr marL="457200" indent="-457200">
              <a:buFont typeface="+mj-lt"/>
              <a:buAutoNum type="alphaUcPeriod"/>
            </a:pPr>
            <a:r>
              <a:rPr lang="en-US" sz="2400" b="1" u="sng" dirty="0"/>
              <a:t>Ready to preach</a:t>
            </a:r>
            <a:r>
              <a:rPr lang="en-US" sz="2400" dirty="0"/>
              <a:t> (v. 15)</a:t>
            </a:r>
          </a:p>
          <a:p>
            <a:pPr marL="457200" indent="-457200">
              <a:buFont typeface="+mj-lt"/>
              <a:buAutoNum type="alphaUcPeriod"/>
            </a:pPr>
            <a:endParaRPr lang="en-US" sz="1000" dirty="0"/>
          </a:p>
          <a:p>
            <a:pPr marL="457200" indent="-457200">
              <a:buFont typeface="+mj-lt"/>
              <a:buAutoNum type="alphaUcPeriod"/>
            </a:pPr>
            <a:r>
              <a:rPr lang="en-US" sz="2400" b="1" u="sng" dirty="0"/>
              <a:t>Not ashamed </a:t>
            </a:r>
            <a:r>
              <a:rPr lang="en-US" sz="2400" dirty="0"/>
              <a:t>(v. 16)</a:t>
            </a:r>
          </a:p>
          <a:p>
            <a:pPr marL="914400" lvl="1" indent="-457200">
              <a:buFont typeface="+mj-lt"/>
              <a:buAutoNum type="arabicPeriod"/>
            </a:pPr>
            <a:r>
              <a:rPr lang="en-US" sz="2400" dirty="0"/>
              <a:t>“The Jews had cast him off, and regarded him as an apostate; and by the </a:t>
            </a:r>
            <a:r>
              <a:rPr lang="en-US" sz="2400" i="1" dirty="0"/>
              <a:t>wise among the Gentiles he had been persecuted, and despised, and driven from place to place, and regarded as the filth of the world, and the offscouring of all things (1 Cor. 4:13), but still he was not ashamed of the gospel.” (Barnes)</a:t>
            </a:r>
          </a:p>
          <a:p>
            <a:pPr marL="914400" lvl="1" indent="-457200">
              <a:buFont typeface="+mj-lt"/>
              <a:buAutoNum type="arabicPeriod"/>
            </a:pPr>
            <a:r>
              <a:rPr lang="en-US" sz="2400" i="1" dirty="0"/>
              <a:t>Not embarrassed – Not timid about it</a:t>
            </a:r>
          </a:p>
          <a:p>
            <a:pPr marL="914400" lvl="1" indent="-457200">
              <a:buFont typeface="+mj-lt"/>
              <a:buAutoNum type="arabicPeriod"/>
            </a:pPr>
            <a:r>
              <a:rPr lang="en-US" sz="2400" i="1" dirty="0"/>
              <a:t>Possible to be ashamed</a:t>
            </a:r>
          </a:p>
          <a:p>
            <a:pPr marL="1371600" lvl="2" indent="-457200">
              <a:buFont typeface="Arial" panose="020B0604020202020204" pitchFamily="34" charset="0"/>
              <a:buChar char="•"/>
            </a:pPr>
            <a:r>
              <a:rPr lang="en-US" sz="2400" dirty="0"/>
              <a:t>Not accepted by most</a:t>
            </a:r>
          </a:p>
          <a:p>
            <a:pPr marL="1371600" lvl="2" indent="-457200">
              <a:buFont typeface="Arial" panose="020B0604020202020204" pitchFamily="34" charset="0"/>
              <a:buChar char="•"/>
            </a:pPr>
            <a:r>
              <a:rPr lang="en-US" sz="2400" dirty="0"/>
              <a:t>Ridiculed by world</a:t>
            </a:r>
          </a:p>
          <a:p>
            <a:pPr marL="914400" lvl="1" indent="-457200">
              <a:buFont typeface="+mj-lt"/>
              <a:buAutoNum type="arabicPeriod"/>
            </a:pPr>
            <a:r>
              <a:rPr lang="en-US" sz="2400" i="1" dirty="0"/>
              <a:t>Reason not ashamed – Power of Gospel!</a:t>
            </a:r>
          </a:p>
        </p:txBody>
      </p:sp>
    </p:spTree>
    <p:extLst>
      <p:ext uri="{BB962C8B-B14F-4D97-AF65-F5344CB8AC3E}">
        <p14:creationId xmlns:p14="http://schemas.microsoft.com/office/powerpoint/2010/main" val="9070512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fade">
                                      <p:cBhvr>
                                        <p:cTn id="7" dur="1000"/>
                                        <p:tgtEl>
                                          <p:spTgt spid="6">
                                            <p:txEl>
                                              <p:pRg st="5" end="5"/>
                                            </p:txEl>
                                          </p:spTgt>
                                        </p:tgtEl>
                                      </p:cBhvr>
                                    </p:animEffect>
                                    <p:anim calcmode="lin" valueType="num">
                                      <p:cBhvr>
                                        <p:cTn id="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6" end="6"/>
                                            </p:txEl>
                                          </p:spTgt>
                                        </p:tgtEl>
                                        <p:attrNameLst>
                                          <p:attrName>style.visibility</p:attrName>
                                        </p:attrNameLst>
                                      </p:cBhvr>
                                      <p:to>
                                        <p:strVal val="visible"/>
                                      </p:to>
                                    </p:set>
                                    <p:animEffect transition="in" filter="fade">
                                      <p:cBhvr>
                                        <p:cTn id="14" dur="1000"/>
                                        <p:tgtEl>
                                          <p:spTgt spid="6">
                                            <p:txEl>
                                              <p:pRg st="6" end="6"/>
                                            </p:txEl>
                                          </p:spTgt>
                                        </p:tgtEl>
                                      </p:cBhvr>
                                    </p:animEffect>
                                    <p:anim calcmode="lin" valueType="num">
                                      <p:cBhvr>
                                        <p:cTn id="15"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animEffect transition="in" filter="fade">
                                      <p:cBhvr>
                                        <p:cTn id="21" dur="1000"/>
                                        <p:tgtEl>
                                          <p:spTgt spid="6">
                                            <p:txEl>
                                              <p:pRg st="7" end="7"/>
                                            </p:txEl>
                                          </p:spTgt>
                                        </p:tgtEl>
                                      </p:cBhvr>
                                    </p:animEffect>
                                    <p:anim calcmode="lin" valueType="num">
                                      <p:cBhvr>
                                        <p:cTn id="22"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8" end="8"/>
                                            </p:txEl>
                                          </p:spTgt>
                                        </p:tgtEl>
                                        <p:attrNameLst>
                                          <p:attrName>style.visibility</p:attrName>
                                        </p:attrNameLst>
                                      </p:cBhvr>
                                      <p:to>
                                        <p:strVal val="visible"/>
                                      </p:to>
                                    </p:set>
                                    <p:animEffect transition="in" filter="fade">
                                      <p:cBhvr>
                                        <p:cTn id="28" dur="1000"/>
                                        <p:tgtEl>
                                          <p:spTgt spid="6">
                                            <p:txEl>
                                              <p:pRg st="8" end="8"/>
                                            </p:txEl>
                                          </p:spTgt>
                                        </p:tgtEl>
                                      </p:cBhvr>
                                    </p:animEffect>
                                    <p:anim calcmode="lin" valueType="num">
                                      <p:cBhvr>
                                        <p:cTn id="29"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animEffect transition="in" filter="fade">
                                      <p:cBhvr>
                                        <p:cTn id="35" dur="1000"/>
                                        <p:tgtEl>
                                          <p:spTgt spid="6">
                                            <p:txEl>
                                              <p:pRg st="9" end="9"/>
                                            </p:txEl>
                                          </p:spTgt>
                                        </p:tgtEl>
                                      </p:cBhvr>
                                    </p:animEffect>
                                    <p:anim calcmode="lin" valueType="num">
                                      <p:cBhvr>
                                        <p:cTn id="36"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xEl>
                                              <p:pRg st="10" end="10"/>
                                            </p:txEl>
                                          </p:spTgt>
                                        </p:tgtEl>
                                        <p:attrNameLst>
                                          <p:attrName>style.visibility</p:attrName>
                                        </p:attrNameLst>
                                      </p:cBhvr>
                                      <p:to>
                                        <p:strVal val="visible"/>
                                      </p:to>
                                    </p:set>
                                    <p:animEffect transition="in" filter="fade">
                                      <p:cBhvr>
                                        <p:cTn id="42" dur="1000"/>
                                        <p:tgtEl>
                                          <p:spTgt spid="6">
                                            <p:txEl>
                                              <p:pRg st="10" end="10"/>
                                            </p:txEl>
                                          </p:spTgt>
                                        </p:tgtEl>
                                      </p:cBhvr>
                                    </p:animEffect>
                                    <p:anim calcmode="lin" valueType="num">
                                      <p:cBhvr>
                                        <p:cTn id="43"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5"/>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B18146-155A-4370-8704-0943A82981B7}"/>
              </a:ext>
            </a:extLst>
          </p:cNvPr>
          <p:cNvSpPr/>
          <p:nvPr/>
        </p:nvSpPr>
        <p:spPr>
          <a:xfrm rot="16200000">
            <a:off x="-1242587" y="2147055"/>
            <a:ext cx="4958410" cy="1200329"/>
          </a:xfrm>
          <a:prstGeom prst="rect">
            <a:avLst/>
          </a:prstGeom>
        </p:spPr>
        <p:txBody>
          <a:bodyPr wrap="none">
            <a:spAutoFit/>
          </a:bodyPr>
          <a:lstStyle/>
          <a:p>
            <a:pPr algn="ctr"/>
            <a:r>
              <a:rPr lang="en-US" sz="3600" dirty="0">
                <a:solidFill>
                  <a:srgbClr val="FFFF99"/>
                </a:solidFill>
                <a:effectLst>
                  <a:outerShdw blurRad="38100" dist="38100" dir="2700000" algn="tl">
                    <a:srgbClr val="000000">
                      <a:alpha val="43137"/>
                    </a:srgbClr>
                  </a:outerShdw>
                </a:effectLst>
                <a:latin typeface="AR CENA" panose="02000000000000000000" pitchFamily="2" charset="0"/>
              </a:rPr>
              <a:t>The Messenger</a:t>
            </a:r>
            <a:endParaRPr lang="en-US" sz="3600" dirty="0">
              <a:solidFill>
                <a:schemeClr val="bg1"/>
              </a:solidFill>
              <a:effectLst>
                <a:outerShdw blurRad="38100" dist="38100" dir="2700000" algn="tl">
                  <a:srgbClr val="000000">
                    <a:alpha val="43137"/>
                  </a:srgbClr>
                </a:outerShdw>
              </a:effectLst>
              <a:latin typeface="AR CENA" panose="02000000000000000000" pitchFamily="2" charset="0"/>
            </a:endParaRPr>
          </a:p>
          <a:p>
            <a:pPr algn="ctr"/>
            <a:r>
              <a:rPr lang="en-US" sz="3600" i="1" dirty="0">
                <a:solidFill>
                  <a:schemeClr val="bg1"/>
                </a:solidFill>
                <a:effectLst>
                  <a:outerShdw blurRad="38100" dist="38100" dir="2700000" algn="tl">
                    <a:srgbClr val="000000">
                      <a:alpha val="43137"/>
                    </a:srgbClr>
                  </a:outerShdw>
                </a:effectLst>
                <a:latin typeface="AR CENA" panose="02000000000000000000" pitchFamily="2" charset="0"/>
              </a:rPr>
              <a:t>Ready to Preach </a:t>
            </a:r>
            <a:r>
              <a:rPr lang="en-US" sz="3600" dirty="0">
                <a:solidFill>
                  <a:schemeClr val="bg1"/>
                </a:solidFill>
                <a:effectLst>
                  <a:outerShdw blurRad="38100" dist="38100" dir="2700000" algn="tl">
                    <a:srgbClr val="000000">
                      <a:alpha val="43137"/>
                    </a:srgbClr>
                  </a:outerShdw>
                </a:effectLst>
                <a:latin typeface="AR CENA" panose="02000000000000000000" pitchFamily="2" charset="0"/>
              </a:rPr>
              <a:t>(vv. 1, 15-17)</a:t>
            </a:r>
            <a:endParaRPr lang="en-US" sz="3600" dirty="0"/>
          </a:p>
        </p:txBody>
      </p:sp>
      <p:sp>
        <p:nvSpPr>
          <p:cNvPr id="5" name="Oval 4">
            <a:extLst>
              <a:ext uri="{FF2B5EF4-FFF2-40B4-BE49-F238E27FC236}">
                <a16:creationId xmlns:a16="http://schemas.microsoft.com/office/drawing/2014/main" id="{60DCB8B0-7751-4815-943A-9A3F107A3249}"/>
              </a:ext>
            </a:extLst>
          </p:cNvPr>
          <p:cNvSpPr/>
          <p:nvPr/>
        </p:nvSpPr>
        <p:spPr>
          <a:xfrm>
            <a:off x="-87864" y="3116579"/>
            <a:ext cx="714104" cy="624841"/>
          </a:xfrm>
          <a:prstGeom prst="ellipse">
            <a:avLst/>
          </a:prstGeom>
          <a:solidFill>
            <a:schemeClr val="bg1"/>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effectLst>
                  <a:outerShdw blurRad="38100" dist="38100" dir="2700000" algn="tl">
                    <a:srgbClr val="000000">
                      <a:alpha val="43137"/>
                    </a:srgbClr>
                  </a:outerShdw>
                </a:effectLst>
                <a:latin typeface="AR CENA" panose="02000000000000000000" pitchFamily="2" charset="0"/>
              </a:rPr>
              <a:t>II. </a:t>
            </a:r>
          </a:p>
        </p:txBody>
      </p:sp>
      <p:sp>
        <p:nvSpPr>
          <p:cNvPr id="6" name="TextBox 5">
            <a:extLst>
              <a:ext uri="{FF2B5EF4-FFF2-40B4-BE49-F238E27FC236}">
                <a16:creationId xmlns:a16="http://schemas.microsoft.com/office/drawing/2014/main" id="{7C2AD830-331E-47B2-91DB-D571E541237E}"/>
              </a:ext>
            </a:extLst>
          </p:cNvPr>
          <p:cNvSpPr txBox="1"/>
          <p:nvPr/>
        </p:nvSpPr>
        <p:spPr>
          <a:xfrm>
            <a:off x="2435086" y="422479"/>
            <a:ext cx="6569765" cy="2400657"/>
          </a:xfrm>
          <a:prstGeom prst="rect">
            <a:avLst/>
          </a:prstGeom>
          <a:noFill/>
        </p:spPr>
        <p:txBody>
          <a:bodyPr wrap="square" rtlCol="0">
            <a:spAutoFit/>
          </a:bodyPr>
          <a:lstStyle/>
          <a:p>
            <a:pPr marL="457200" indent="-457200">
              <a:buFont typeface="+mj-lt"/>
              <a:buAutoNum type="alphaUcPeriod"/>
            </a:pPr>
            <a:r>
              <a:rPr lang="en-US" sz="2400" b="1" u="sng" dirty="0"/>
              <a:t>Separated unto the gospel </a:t>
            </a:r>
            <a:r>
              <a:rPr lang="en-US" sz="2400" dirty="0"/>
              <a:t>(v. 1)</a:t>
            </a:r>
          </a:p>
          <a:p>
            <a:pPr marL="457200" indent="-457200">
              <a:buFont typeface="+mj-lt"/>
              <a:buAutoNum type="alphaUcPeriod"/>
            </a:pPr>
            <a:endParaRPr lang="en-US" sz="1000" dirty="0"/>
          </a:p>
          <a:p>
            <a:pPr marL="457200" indent="-457200">
              <a:buFont typeface="+mj-lt"/>
              <a:buAutoNum type="alphaUcPeriod"/>
            </a:pPr>
            <a:r>
              <a:rPr lang="en-US" sz="2400" b="1" u="sng" dirty="0"/>
              <a:t>Ready to preach</a:t>
            </a:r>
            <a:r>
              <a:rPr lang="en-US" sz="2400" dirty="0"/>
              <a:t> (v. 15)</a:t>
            </a:r>
          </a:p>
          <a:p>
            <a:pPr marL="457200" indent="-457200">
              <a:buFont typeface="+mj-lt"/>
              <a:buAutoNum type="alphaUcPeriod"/>
            </a:pPr>
            <a:endParaRPr lang="en-US" sz="1000" dirty="0"/>
          </a:p>
          <a:p>
            <a:pPr marL="457200" indent="-457200">
              <a:buFont typeface="+mj-lt"/>
              <a:buAutoNum type="alphaUcPeriod"/>
            </a:pPr>
            <a:r>
              <a:rPr lang="en-US" sz="2400" b="1" u="sng" dirty="0"/>
              <a:t>Not ashamed </a:t>
            </a:r>
            <a:r>
              <a:rPr lang="en-US" sz="2400" dirty="0"/>
              <a:t>(v. 16)</a:t>
            </a:r>
          </a:p>
          <a:p>
            <a:pPr marL="457200" indent="-457200">
              <a:buFont typeface="+mj-lt"/>
              <a:buAutoNum type="alphaUcPeriod"/>
            </a:pPr>
            <a:endParaRPr lang="en-US" sz="1000" dirty="0"/>
          </a:p>
          <a:p>
            <a:pPr marL="457200" indent="-457200">
              <a:buFont typeface="+mj-lt"/>
              <a:buAutoNum type="alphaUcPeriod"/>
            </a:pPr>
            <a:r>
              <a:rPr lang="en-US" sz="2400" b="1" u="sng" dirty="0"/>
              <a:t>Power of God to salvation </a:t>
            </a:r>
            <a:r>
              <a:rPr lang="en-US" sz="2400" dirty="0"/>
              <a:t>(v. 16)</a:t>
            </a:r>
          </a:p>
          <a:p>
            <a:pPr marL="914400" lvl="1" indent="-457200">
              <a:buFont typeface="+mj-lt"/>
              <a:buAutoNum type="arabicPeriod"/>
            </a:pPr>
            <a:r>
              <a:rPr lang="en-US" sz="2400" dirty="0"/>
              <a:t>Power – it reveals God’s plan (v. 17)</a:t>
            </a:r>
            <a:endParaRPr lang="en-US" sz="2400" i="1" dirty="0"/>
          </a:p>
        </p:txBody>
      </p:sp>
    </p:spTree>
    <p:extLst>
      <p:ext uri="{BB962C8B-B14F-4D97-AF65-F5344CB8AC3E}">
        <p14:creationId xmlns:p14="http://schemas.microsoft.com/office/powerpoint/2010/main" val="8965119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animEffect transition="in" filter="fade">
                                      <p:cBhvr>
                                        <p:cTn id="7" dur="1000"/>
                                        <p:tgtEl>
                                          <p:spTgt spid="6">
                                            <p:txEl>
                                              <p:pRg st="7" end="7"/>
                                            </p:txEl>
                                          </p:spTgt>
                                        </p:tgtEl>
                                      </p:cBhvr>
                                    </p:animEffect>
                                    <p:anim calcmode="lin" valueType="num">
                                      <p:cBhvr>
                                        <p:cTn id="8"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5"/>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D8BEA932-5CF2-4365-B072-EF92C58A9808}"/>
              </a:ext>
            </a:extLst>
          </p:cNvPr>
          <p:cNvSpPr txBox="1">
            <a:spLocks noChangeArrowheads="1"/>
          </p:cNvSpPr>
          <p:nvPr/>
        </p:nvSpPr>
        <p:spPr bwMode="auto">
          <a:xfrm>
            <a:off x="514350" y="228600"/>
            <a:ext cx="80200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4400" b="1">
                <a:effectLst>
                  <a:outerShdw blurRad="38100" dist="38100" dir="2700000" algn="tl">
                    <a:srgbClr val="FFFFFF"/>
                  </a:outerShdw>
                </a:effectLst>
              </a:rPr>
              <a:t>“The Righteousness of God”</a:t>
            </a:r>
          </a:p>
          <a:p>
            <a:pPr algn="ctr"/>
            <a:r>
              <a:rPr lang="en-US" altLang="en-US" sz="3600" b="1" i="1">
                <a:effectLst>
                  <a:outerShdw blurRad="38100" dist="38100" dir="2700000" algn="tl">
                    <a:srgbClr val="FFFFFF"/>
                  </a:outerShdw>
                </a:effectLst>
              </a:rPr>
              <a:t>(God’s Plan For Making Men Righteous)</a:t>
            </a:r>
            <a:endParaRPr lang="en-US" altLang="en-US" sz="4400" b="1">
              <a:effectLst>
                <a:outerShdw blurRad="38100" dist="38100" dir="2700000" algn="tl">
                  <a:srgbClr val="FFFFFF"/>
                </a:outerShdw>
              </a:effectLst>
            </a:endParaRPr>
          </a:p>
        </p:txBody>
      </p:sp>
      <p:sp>
        <p:nvSpPr>
          <p:cNvPr id="11267" name="Rectangle 3">
            <a:extLst>
              <a:ext uri="{FF2B5EF4-FFF2-40B4-BE49-F238E27FC236}">
                <a16:creationId xmlns:a16="http://schemas.microsoft.com/office/drawing/2014/main" id="{53129BC8-1F7D-4A76-81A4-AD4B8B8663AB}"/>
              </a:ext>
            </a:extLst>
          </p:cNvPr>
          <p:cNvSpPr>
            <a:spLocks noChangeArrowheads="1"/>
          </p:cNvSpPr>
          <p:nvPr/>
        </p:nvSpPr>
        <p:spPr bwMode="auto">
          <a:xfrm>
            <a:off x="609600" y="2362200"/>
            <a:ext cx="7696200" cy="914400"/>
          </a:xfrm>
          <a:prstGeom prst="rect">
            <a:avLst/>
          </a:prstGeom>
          <a:solidFill>
            <a:srgbClr val="00B0F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r>
              <a:rPr lang="en-US" altLang="en-US" sz="4000" b="1">
                <a:solidFill>
                  <a:schemeClr val="bg1"/>
                </a:solidFill>
                <a:effectLst>
                  <a:outerShdw blurRad="38100" dist="38100" dir="2700000" algn="tl">
                    <a:srgbClr val="000000"/>
                  </a:outerShdw>
                </a:effectLst>
              </a:rPr>
              <a:t>1:17 - Reveal in the gospel</a:t>
            </a:r>
          </a:p>
        </p:txBody>
      </p:sp>
      <p:sp>
        <p:nvSpPr>
          <p:cNvPr id="11268" name="Rectangle 4">
            <a:extLst>
              <a:ext uri="{FF2B5EF4-FFF2-40B4-BE49-F238E27FC236}">
                <a16:creationId xmlns:a16="http://schemas.microsoft.com/office/drawing/2014/main" id="{BB6F81A8-A398-4752-B077-03D66B8CE451}"/>
              </a:ext>
            </a:extLst>
          </p:cNvPr>
          <p:cNvSpPr>
            <a:spLocks noChangeArrowheads="1"/>
          </p:cNvSpPr>
          <p:nvPr/>
        </p:nvSpPr>
        <p:spPr bwMode="auto">
          <a:xfrm>
            <a:off x="609600" y="3505200"/>
            <a:ext cx="7696200" cy="914400"/>
          </a:xfrm>
          <a:prstGeom prst="rect">
            <a:avLst/>
          </a:prstGeom>
          <a:solidFill>
            <a:srgbClr val="00B0F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r>
              <a:rPr lang="en-US" altLang="en-US" sz="4000" b="1">
                <a:solidFill>
                  <a:schemeClr val="bg1"/>
                </a:solidFill>
                <a:effectLst>
                  <a:outerShdw blurRad="38100" dist="38100" dir="2700000" algn="tl">
                    <a:srgbClr val="000000"/>
                  </a:outerShdw>
                </a:effectLst>
              </a:rPr>
              <a:t>3:20-21 - Apart from law</a:t>
            </a:r>
          </a:p>
        </p:txBody>
      </p:sp>
      <p:sp>
        <p:nvSpPr>
          <p:cNvPr id="11269" name="Rectangle 5">
            <a:extLst>
              <a:ext uri="{FF2B5EF4-FFF2-40B4-BE49-F238E27FC236}">
                <a16:creationId xmlns:a16="http://schemas.microsoft.com/office/drawing/2014/main" id="{BC2FA7B6-26A3-4EA0-A4FF-D6A93860E623}"/>
              </a:ext>
            </a:extLst>
          </p:cNvPr>
          <p:cNvSpPr>
            <a:spLocks noChangeArrowheads="1"/>
          </p:cNvSpPr>
          <p:nvPr/>
        </p:nvSpPr>
        <p:spPr bwMode="auto">
          <a:xfrm>
            <a:off x="609600" y="4724400"/>
            <a:ext cx="7696200" cy="914400"/>
          </a:xfrm>
          <a:prstGeom prst="rect">
            <a:avLst/>
          </a:prstGeom>
          <a:solidFill>
            <a:srgbClr val="00B0F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r>
              <a:rPr lang="en-US" altLang="en-US" sz="4000" b="1">
                <a:solidFill>
                  <a:schemeClr val="bg1"/>
                </a:solidFill>
                <a:effectLst>
                  <a:outerShdw blurRad="38100" dist="38100" dir="2700000" algn="tl">
                    <a:srgbClr val="000000"/>
                  </a:outerShdw>
                </a:effectLst>
              </a:rPr>
              <a:t>10:3 - Must submit to it</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wipe(left)">
                                      <p:cBhvr>
                                        <p:cTn id="7" dur="500"/>
                                        <p:tgtEl>
                                          <p:spTgt spid="112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68"/>
                                        </p:tgtEl>
                                        <p:attrNameLst>
                                          <p:attrName>style.visibility</p:attrName>
                                        </p:attrNameLst>
                                      </p:cBhvr>
                                      <p:to>
                                        <p:strVal val="visible"/>
                                      </p:to>
                                    </p:set>
                                    <p:animEffect transition="in" filter="wipe(left)">
                                      <p:cBhvr>
                                        <p:cTn id="12" dur="500"/>
                                        <p:tgtEl>
                                          <p:spTgt spid="112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269"/>
                                        </p:tgtEl>
                                        <p:attrNameLst>
                                          <p:attrName>style.visibility</p:attrName>
                                        </p:attrNameLst>
                                      </p:cBhvr>
                                      <p:to>
                                        <p:strVal val="visible"/>
                                      </p:to>
                                    </p:set>
                                    <p:animEffect transition="in" filter="wipe(left)">
                                      <p:cBhvr>
                                        <p:cTn id="17"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p:bldP spid="11268" grpId="0" animBg="1"/>
      <p:bldP spid="112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a:extLst>
              <a:ext uri="{FF2B5EF4-FFF2-40B4-BE49-F238E27FC236}">
                <a16:creationId xmlns:a16="http://schemas.microsoft.com/office/drawing/2014/main" id="{AF35D3D2-2A62-4332-9B51-ECF74C128CD3}"/>
              </a:ext>
            </a:extLst>
          </p:cNvPr>
          <p:cNvSpPr txBox="1">
            <a:spLocks noChangeArrowheads="1"/>
          </p:cNvSpPr>
          <p:nvPr/>
        </p:nvSpPr>
        <p:spPr bwMode="auto">
          <a:xfrm>
            <a:off x="2296216" y="198783"/>
            <a:ext cx="455156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5400" b="1" dirty="0">
                <a:effectLst>
                  <a:outerShdw blurRad="38100" dist="38100" dir="2700000" algn="tl">
                    <a:srgbClr val="FFFFFF"/>
                  </a:outerShdw>
                </a:effectLst>
              </a:rPr>
              <a:t>“Faith to Faith”</a:t>
            </a:r>
          </a:p>
        </p:txBody>
      </p:sp>
      <p:sp>
        <p:nvSpPr>
          <p:cNvPr id="39939" name="Text Box 3">
            <a:extLst>
              <a:ext uri="{FF2B5EF4-FFF2-40B4-BE49-F238E27FC236}">
                <a16:creationId xmlns:a16="http://schemas.microsoft.com/office/drawing/2014/main" id="{5B349961-F7E3-4246-BF31-1AFA0123BD71}"/>
              </a:ext>
            </a:extLst>
          </p:cNvPr>
          <p:cNvSpPr txBox="1">
            <a:spLocks noChangeArrowheads="1"/>
          </p:cNvSpPr>
          <p:nvPr/>
        </p:nvSpPr>
        <p:spPr bwMode="auto">
          <a:xfrm>
            <a:off x="304799" y="1447019"/>
            <a:ext cx="8534400" cy="954107"/>
          </a:xfrm>
          <a:prstGeom prst="rect">
            <a:avLst/>
          </a:prstGeom>
          <a:solidFill>
            <a:schemeClr val="bg1"/>
          </a:solidFill>
          <a:ln w="9525">
            <a:noFill/>
            <a:miter lim="800000"/>
            <a:headEnd/>
            <a:tailEnd/>
          </a:ln>
          <a:effectLst/>
        </p:spPr>
        <p:txBody>
          <a:bodyPr>
            <a:spAutoFit/>
          </a:bodyPr>
          <a:lstStyle/>
          <a:p>
            <a:r>
              <a:rPr lang="en-US" altLang="en-US" sz="2800"/>
              <a:t>17 For in it the righteousness of God is revealed from faith to faith; as it is written, "The just shall live by faith." </a:t>
            </a:r>
          </a:p>
        </p:txBody>
      </p:sp>
      <p:sp>
        <p:nvSpPr>
          <p:cNvPr id="39940" name="Text Box 4">
            <a:extLst>
              <a:ext uri="{FF2B5EF4-FFF2-40B4-BE49-F238E27FC236}">
                <a16:creationId xmlns:a16="http://schemas.microsoft.com/office/drawing/2014/main" id="{8C1A23D4-8DBB-4822-8603-15A9EFDE3C7C}"/>
              </a:ext>
            </a:extLst>
          </p:cNvPr>
          <p:cNvSpPr txBox="1">
            <a:spLocks noChangeArrowheads="1"/>
          </p:cNvSpPr>
          <p:nvPr/>
        </p:nvSpPr>
        <p:spPr bwMode="auto">
          <a:xfrm>
            <a:off x="800099" y="3024206"/>
            <a:ext cx="7543800" cy="216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0000"/>
              </a:lnSpc>
              <a:spcBef>
                <a:spcPct val="50000"/>
              </a:spcBef>
            </a:pPr>
            <a:r>
              <a:rPr lang="en-US" altLang="en-US" sz="4400" i="1"/>
              <a:t>The story of salvation by faith</a:t>
            </a:r>
          </a:p>
          <a:p>
            <a:pPr algn="ctr">
              <a:lnSpc>
                <a:spcPct val="70000"/>
              </a:lnSpc>
              <a:spcBef>
                <a:spcPct val="50000"/>
              </a:spcBef>
            </a:pPr>
            <a:r>
              <a:rPr lang="en-US" altLang="en-US" sz="4400" i="1"/>
              <a:t>was revealed</a:t>
            </a:r>
          </a:p>
          <a:p>
            <a:pPr algn="ctr">
              <a:lnSpc>
                <a:spcPct val="70000"/>
              </a:lnSpc>
              <a:spcBef>
                <a:spcPct val="50000"/>
              </a:spcBef>
            </a:pPr>
            <a:r>
              <a:rPr lang="en-US" altLang="en-US" sz="4400" i="1"/>
              <a:t>in order to produce faith</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blinds(horizontal)">
                                      <p:cBhvr>
                                        <p:cTn id="7" dur="5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B18146-155A-4370-8704-0943A82981B7}"/>
              </a:ext>
            </a:extLst>
          </p:cNvPr>
          <p:cNvSpPr/>
          <p:nvPr/>
        </p:nvSpPr>
        <p:spPr>
          <a:xfrm rot="16200000">
            <a:off x="-1242587" y="2147055"/>
            <a:ext cx="4958410" cy="1200329"/>
          </a:xfrm>
          <a:prstGeom prst="rect">
            <a:avLst/>
          </a:prstGeom>
        </p:spPr>
        <p:txBody>
          <a:bodyPr wrap="none">
            <a:spAutoFit/>
          </a:bodyPr>
          <a:lstStyle/>
          <a:p>
            <a:pPr algn="ctr"/>
            <a:r>
              <a:rPr lang="en-US" sz="3600" dirty="0">
                <a:solidFill>
                  <a:srgbClr val="FFFF99"/>
                </a:solidFill>
                <a:effectLst>
                  <a:outerShdw blurRad="38100" dist="38100" dir="2700000" algn="tl">
                    <a:srgbClr val="000000">
                      <a:alpha val="43137"/>
                    </a:srgbClr>
                  </a:outerShdw>
                </a:effectLst>
                <a:latin typeface="AR CENA" panose="02000000000000000000" pitchFamily="2" charset="0"/>
              </a:rPr>
              <a:t>The Messenger</a:t>
            </a:r>
            <a:endParaRPr lang="en-US" sz="3600" dirty="0">
              <a:solidFill>
                <a:schemeClr val="bg1"/>
              </a:solidFill>
              <a:effectLst>
                <a:outerShdw blurRad="38100" dist="38100" dir="2700000" algn="tl">
                  <a:srgbClr val="000000">
                    <a:alpha val="43137"/>
                  </a:srgbClr>
                </a:outerShdw>
              </a:effectLst>
              <a:latin typeface="AR CENA" panose="02000000000000000000" pitchFamily="2" charset="0"/>
            </a:endParaRPr>
          </a:p>
          <a:p>
            <a:pPr algn="ctr"/>
            <a:r>
              <a:rPr lang="en-US" sz="3600" i="1" dirty="0">
                <a:solidFill>
                  <a:schemeClr val="bg1"/>
                </a:solidFill>
                <a:effectLst>
                  <a:outerShdw blurRad="38100" dist="38100" dir="2700000" algn="tl">
                    <a:srgbClr val="000000">
                      <a:alpha val="43137"/>
                    </a:srgbClr>
                  </a:outerShdw>
                </a:effectLst>
                <a:latin typeface="AR CENA" panose="02000000000000000000" pitchFamily="2" charset="0"/>
              </a:rPr>
              <a:t>Ready to Preach </a:t>
            </a:r>
            <a:r>
              <a:rPr lang="en-US" sz="3600" dirty="0">
                <a:solidFill>
                  <a:schemeClr val="bg1"/>
                </a:solidFill>
                <a:effectLst>
                  <a:outerShdw blurRad="38100" dist="38100" dir="2700000" algn="tl">
                    <a:srgbClr val="000000">
                      <a:alpha val="43137"/>
                    </a:srgbClr>
                  </a:outerShdw>
                </a:effectLst>
                <a:latin typeface="AR CENA" panose="02000000000000000000" pitchFamily="2" charset="0"/>
              </a:rPr>
              <a:t>(vv. 1, 15-17)</a:t>
            </a:r>
            <a:endParaRPr lang="en-US" sz="3600" dirty="0"/>
          </a:p>
        </p:txBody>
      </p:sp>
      <p:sp>
        <p:nvSpPr>
          <p:cNvPr id="5" name="Oval 4">
            <a:extLst>
              <a:ext uri="{FF2B5EF4-FFF2-40B4-BE49-F238E27FC236}">
                <a16:creationId xmlns:a16="http://schemas.microsoft.com/office/drawing/2014/main" id="{60DCB8B0-7751-4815-943A-9A3F107A3249}"/>
              </a:ext>
            </a:extLst>
          </p:cNvPr>
          <p:cNvSpPr/>
          <p:nvPr/>
        </p:nvSpPr>
        <p:spPr>
          <a:xfrm>
            <a:off x="-87864" y="3116579"/>
            <a:ext cx="714104" cy="624841"/>
          </a:xfrm>
          <a:prstGeom prst="ellipse">
            <a:avLst/>
          </a:prstGeom>
          <a:solidFill>
            <a:schemeClr val="bg1"/>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effectLst>
                  <a:outerShdw blurRad="38100" dist="38100" dir="2700000" algn="tl">
                    <a:srgbClr val="000000">
                      <a:alpha val="43137"/>
                    </a:srgbClr>
                  </a:outerShdw>
                </a:effectLst>
                <a:latin typeface="AR CENA" panose="02000000000000000000" pitchFamily="2" charset="0"/>
              </a:rPr>
              <a:t>II. </a:t>
            </a:r>
          </a:p>
        </p:txBody>
      </p:sp>
      <p:sp>
        <p:nvSpPr>
          <p:cNvPr id="6" name="TextBox 5">
            <a:extLst>
              <a:ext uri="{FF2B5EF4-FFF2-40B4-BE49-F238E27FC236}">
                <a16:creationId xmlns:a16="http://schemas.microsoft.com/office/drawing/2014/main" id="{7C2AD830-331E-47B2-91DB-D571E541237E}"/>
              </a:ext>
            </a:extLst>
          </p:cNvPr>
          <p:cNvSpPr txBox="1"/>
          <p:nvPr/>
        </p:nvSpPr>
        <p:spPr>
          <a:xfrm>
            <a:off x="2435086" y="422479"/>
            <a:ext cx="6569765" cy="3877985"/>
          </a:xfrm>
          <a:prstGeom prst="rect">
            <a:avLst/>
          </a:prstGeom>
          <a:noFill/>
        </p:spPr>
        <p:txBody>
          <a:bodyPr wrap="square" rtlCol="0">
            <a:spAutoFit/>
          </a:bodyPr>
          <a:lstStyle/>
          <a:p>
            <a:pPr marL="457200" indent="-457200">
              <a:buFont typeface="+mj-lt"/>
              <a:buAutoNum type="alphaUcPeriod"/>
            </a:pPr>
            <a:r>
              <a:rPr lang="en-US" sz="2400" b="1" u="sng" dirty="0"/>
              <a:t>Separated unto the gospel </a:t>
            </a:r>
            <a:r>
              <a:rPr lang="en-US" sz="2400" dirty="0"/>
              <a:t>(v. 1)</a:t>
            </a:r>
          </a:p>
          <a:p>
            <a:pPr marL="457200" indent="-457200">
              <a:buFont typeface="+mj-lt"/>
              <a:buAutoNum type="alphaUcPeriod"/>
            </a:pPr>
            <a:endParaRPr lang="en-US" sz="1000" dirty="0"/>
          </a:p>
          <a:p>
            <a:pPr marL="457200" indent="-457200">
              <a:buFont typeface="+mj-lt"/>
              <a:buAutoNum type="alphaUcPeriod"/>
            </a:pPr>
            <a:r>
              <a:rPr lang="en-US" sz="2400" b="1" u="sng" dirty="0"/>
              <a:t>Ready to preach</a:t>
            </a:r>
            <a:r>
              <a:rPr lang="en-US" sz="2400" dirty="0"/>
              <a:t> (v. 15)</a:t>
            </a:r>
          </a:p>
          <a:p>
            <a:pPr marL="457200" indent="-457200">
              <a:buFont typeface="+mj-lt"/>
              <a:buAutoNum type="alphaUcPeriod"/>
            </a:pPr>
            <a:endParaRPr lang="en-US" sz="1000" dirty="0"/>
          </a:p>
          <a:p>
            <a:pPr marL="457200" indent="-457200">
              <a:buFont typeface="+mj-lt"/>
              <a:buAutoNum type="alphaUcPeriod"/>
            </a:pPr>
            <a:r>
              <a:rPr lang="en-US" sz="2400" b="1" u="sng" dirty="0"/>
              <a:t>Not ashamed </a:t>
            </a:r>
            <a:r>
              <a:rPr lang="en-US" sz="2400" dirty="0"/>
              <a:t>(v. 16)</a:t>
            </a:r>
          </a:p>
          <a:p>
            <a:pPr marL="457200" indent="-457200">
              <a:buFont typeface="+mj-lt"/>
              <a:buAutoNum type="alphaUcPeriod"/>
            </a:pPr>
            <a:endParaRPr lang="en-US" sz="1000" dirty="0"/>
          </a:p>
          <a:p>
            <a:pPr marL="457200" indent="-457200">
              <a:buFont typeface="+mj-lt"/>
              <a:buAutoNum type="alphaUcPeriod"/>
            </a:pPr>
            <a:r>
              <a:rPr lang="en-US" sz="2400" b="1" u="sng" dirty="0"/>
              <a:t>Power of God to salvation </a:t>
            </a:r>
            <a:r>
              <a:rPr lang="en-US" sz="2400" dirty="0"/>
              <a:t>(v. 16)</a:t>
            </a:r>
          </a:p>
          <a:p>
            <a:pPr marL="914400" lvl="1" indent="-457200">
              <a:buFont typeface="+mj-lt"/>
              <a:buAutoNum type="arabicPeriod"/>
            </a:pPr>
            <a:r>
              <a:rPr lang="en-US" sz="2400" i="1" dirty="0"/>
              <a:t>Power</a:t>
            </a:r>
            <a:r>
              <a:rPr lang="en-US" sz="2400" dirty="0"/>
              <a:t> – it reveals God’s plan (v. 17)</a:t>
            </a:r>
          </a:p>
          <a:p>
            <a:pPr marL="914400" lvl="1" indent="-457200">
              <a:buFont typeface="+mj-lt"/>
              <a:buAutoNum type="arabicPeriod"/>
            </a:pPr>
            <a:r>
              <a:rPr lang="en-US" sz="2400" i="1" dirty="0"/>
              <a:t>Of God (v. 16)</a:t>
            </a:r>
          </a:p>
          <a:p>
            <a:pPr marL="1371600" lvl="2" indent="-457200">
              <a:buFont typeface="Arial" panose="020B0604020202020204" pitchFamily="34" charset="0"/>
              <a:buChar char="•"/>
            </a:pPr>
            <a:r>
              <a:rPr lang="en-US" sz="2400" dirty="0"/>
              <a:t>Power is in gospel &amp; God</a:t>
            </a:r>
          </a:p>
          <a:p>
            <a:pPr marL="1371600" lvl="2" indent="-457200">
              <a:buFont typeface="Arial" panose="020B0604020202020204" pitchFamily="34" charset="0"/>
              <a:buChar char="•"/>
            </a:pPr>
            <a:r>
              <a:rPr lang="en-US" sz="2400" dirty="0"/>
              <a:t>Power is not in the man</a:t>
            </a:r>
          </a:p>
          <a:p>
            <a:pPr marL="914400" lvl="1" indent="-457200">
              <a:buFont typeface="+mj-lt"/>
              <a:buAutoNum type="arabicPeriod"/>
            </a:pPr>
            <a:r>
              <a:rPr lang="en-US" sz="2400" i="1" dirty="0"/>
              <a:t>Reason given – for no shame or disgrace</a:t>
            </a:r>
          </a:p>
        </p:txBody>
      </p:sp>
    </p:spTree>
    <p:extLst>
      <p:ext uri="{BB962C8B-B14F-4D97-AF65-F5344CB8AC3E}">
        <p14:creationId xmlns:p14="http://schemas.microsoft.com/office/powerpoint/2010/main" val="3770128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9" end="9"/>
                                            </p:txEl>
                                          </p:spTgt>
                                        </p:tgtEl>
                                        <p:attrNameLst>
                                          <p:attrName>style.visibility</p:attrName>
                                        </p:attrNameLst>
                                      </p:cBhvr>
                                      <p:to>
                                        <p:strVal val="visible"/>
                                      </p:to>
                                    </p:set>
                                    <p:animEffect transition="in" filter="fade">
                                      <p:cBhvr>
                                        <p:cTn id="7" dur="1000"/>
                                        <p:tgtEl>
                                          <p:spTgt spid="6">
                                            <p:txEl>
                                              <p:pRg st="9" end="9"/>
                                            </p:txEl>
                                          </p:spTgt>
                                        </p:tgtEl>
                                      </p:cBhvr>
                                    </p:animEffect>
                                    <p:anim calcmode="lin" valueType="num">
                                      <p:cBhvr>
                                        <p:cTn id="8"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0" end="10"/>
                                            </p:txEl>
                                          </p:spTgt>
                                        </p:tgtEl>
                                        <p:attrNameLst>
                                          <p:attrName>style.visibility</p:attrName>
                                        </p:attrNameLst>
                                      </p:cBhvr>
                                      <p:to>
                                        <p:strVal val="visible"/>
                                      </p:to>
                                    </p:set>
                                    <p:animEffect transition="in" filter="fade">
                                      <p:cBhvr>
                                        <p:cTn id="14" dur="1000"/>
                                        <p:tgtEl>
                                          <p:spTgt spid="6">
                                            <p:txEl>
                                              <p:pRg st="10" end="10"/>
                                            </p:txEl>
                                          </p:spTgt>
                                        </p:tgtEl>
                                      </p:cBhvr>
                                    </p:animEffect>
                                    <p:anim calcmode="lin" valueType="num">
                                      <p:cBhvr>
                                        <p:cTn id="15"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11" end="11"/>
                                            </p:txEl>
                                          </p:spTgt>
                                        </p:tgtEl>
                                        <p:attrNameLst>
                                          <p:attrName>style.visibility</p:attrName>
                                        </p:attrNameLst>
                                      </p:cBhvr>
                                      <p:to>
                                        <p:strVal val="visible"/>
                                      </p:to>
                                    </p:set>
                                    <p:animEffect transition="in" filter="fade">
                                      <p:cBhvr>
                                        <p:cTn id="21" dur="1000"/>
                                        <p:tgtEl>
                                          <p:spTgt spid="6">
                                            <p:txEl>
                                              <p:pRg st="11" end="11"/>
                                            </p:txEl>
                                          </p:spTgt>
                                        </p:tgtEl>
                                      </p:cBhvr>
                                    </p:animEffect>
                                    <p:anim calcmode="lin" valueType="num">
                                      <p:cBhvr>
                                        <p:cTn id="22"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5"/>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325C04-9C8E-425A-A9F9-A091079C1ACB}"/>
              </a:ext>
            </a:extLst>
          </p:cNvPr>
          <p:cNvSpPr txBox="1"/>
          <p:nvPr/>
        </p:nvSpPr>
        <p:spPr>
          <a:xfrm>
            <a:off x="367748" y="327991"/>
            <a:ext cx="8408504" cy="301621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The theme of the book of Romans:</a:t>
            </a:r>
          </a:p>
          <a:p>
            <a:pPr algn="ctr"/>
            <a:endParaRPr lang="en-US" sz="5400" i="1" dirty="0">
              <a:effectLst>
                <a:outerShdw blurRad="38100" dist="38100" dir="2700000" algn="tl">
                  <a:srgbClr val="000000">
                    <a:alpha val="43137"/>
                  </a:srgbClr>
                </a:outerShdw>
              </a:effectLst>
            </a:endParaRPr>
          </a:p>
          <a:p>
            <a:pPr algn="ctr"/>
            <a:r>
              <a:rPr lang="en-US" sz="5400" i="1" dirty="0">
                <a:effectLst>
                  <a:outerShdw blurRad="38100" dist="38100" dir="2700000" algn="tl">
                    <a:srgbClr val="000000">
                      <a:alpha val="43137"/>
                    </a:srgbClr>
                  </a:outerShdw>
                </a:effectLst>
              </a:rPr>
              <a:t>Salvation by faith in Christ – not by the law of Moses</a:t>
            </a:r>
          </a:p>
        </p:txBody>
      </p:sp>
    </p:spTree>
    <p:extLst>
      <p:ext uri="{BB962C8B-B14F-4D97-AF65-F5344CB8AC3E}">
        <p14:creationId xmlns:p14="http://schemas.microsoft.com/office/powerpoint/2010/main" val="30584599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B18146-155A-4370-8704-0943A82981B7}"/>
              </a:ext>
            </a:extLst>
          </p:cNvPr>
          <p:cNvSpPr/>
          <p:nvPr/>
        </p:nvSpPr>
        <p:spPr>
          <a:xfrm rot="16200000">
            <a:off x="-1242587" y="2147055"/>
            <a:ext cx="4958410" cy="1200329"/>
          </a:xfrm>
          <a:prstGeom prst="rect">
            <a:avLst/>
          </a:prstGeom>
        </p:spPr>
        <p:txBody>
          <a:bodyPr wrap="none">
            <a:spAutoFit/>
          </a:bodyPr>
          <a:lstStyle/>
          <a:p>
            <a:pPr algn="ctr"/>
            <a:r>
              <a:rPr lang="en-US" sz="3600" dirty="0">
                <a:solidFill>
                  <a:srgbClr val="FFFF99"/>
                </a:solidFill>
                <a:effectLst>
                  <a:outerShdw blurRad="38100" dist="38100" dir="2700000" algn="tl">
                    <a:srgbClr val="000000">
                      <a:alpha val="43137"/>
                    </a:srgbClr>
                  </a:outerShdw>
                </a:effectLst>
                <a:latin typeface="AR CENA" panose="02000000000000000000" pitchFamily="2" charset="0"/>
              </a:rPr>
              <a:t>The Messenger</a:t>
            </a:r>
            <a:endParaRPr lang="en-US" sz="3600" dirty="0">
              <a:solidFill>
                <a:schemeClr val="bg1"/>
              </a:solidFill>
              <a:effectLst>
                <a:outerShdw blurRad="38100" dist="38100" dir="2700000" algn="tl">
                  <a:srgbClr val="000000">
                    <a:alpha val="43137"/>
                  </a:srgbClr>
                </a:outerShdw>
              </a:effectLst>
              <a:latin typeface="AR CENA" panose="02000000000000000000" pitchFamily="2" charset="0"/>
            </a:endParaRPr>
          </a:p>
          <a:p>
            <a:pPr algn="ctr"/>
            <a:r>
              <a:rPr lang="en-US" sz="3600" i="1" dirty="0">
                <a:solidFill>
                  <a:schemeClr val="bg1"/>
                </a:solidFill>
                <a:effectLst>
                  <a:outerShdw blurRad="38100" dist="38100" dir="2700000" algn="tl">
                    <a:srgbClr val="000000">
                      <a:alpha val="43137"/>
                    </a:srgbClr>
                  </a:outerShdw>
                </a:effectLst>
                <a:latin typeface="AR CENA" panose="02000000000000000000" pitchFamily="2" charset="0"/>
              </a:rPr>
              <a:t>Ready to Preach </a:t>
            </a:r>
            <a:r>
              <a:rPr lang="en-US" sz="3600" dirty="0">
                <a:solidFill>
                  <a:schemeClr val="bg1"/>
                </a:solidFill>
                <a:effectLst>
                  <a:outerShdw blurRad="38100" dist="38100" dir="2700000" algn="tl">
                    <a:srgbClr val="000000">
                      <a:alpha val="43137"/>
                    </a:srgbClr>
                  </a:outerShdw>
                </a:effectLst>
                <a:latin typeface="AR CENA" panose="02000000000000000000" pitchFamily="2" charset="0"/>
              </a:rPr>
              <a:t>(vv. 1, 15-17)</a:t>
            </a:r>
            <a:endParaRPr lang="en-US" sz="3600" dirty="0"/>
          </a:p>
        </p:txBody>
      </p:sp>
      <p:sp>
        <p:nvSpPr>
          <p:cNvPr id="5" name="Oval 4">
            <a:extLst>
              <a:ext uri="{FF2B5EF4-FFF2-40B4-BE49-F238E27FC236}">
                <a16:creationId xmlns:a16="http://schemas.microsoft.com/office/drawing/2014/main" id="{60DCB8B0-7751-4815-943A-9A3F107A3249}"/>
              </a:ext>
            </a:extLst>
          </p:cNvPr>
          <p:cNvSpPr/>
          <p:nvPr/>
        </p:nvSpPr>
        <p:spPr>
          <a:xfrm>
            <a:off x="-87864" y="3116579"/>
            <a:ext cx="714104" cy="624841"/>
          </a:xfrm>
          <a:prstGeom prst="ellipse">
            <a:avLst/>
          </a:prstGeom>
          <a:solidFill>
            <a:schemeClr val="bg1"/>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effectLst>
                  <a:outerShdw blurRad="38100" dist="38100" dir="2700000" algn="tl">
                    <a:srgbClr val="000000">
                      <a:alpha val="43137"/>
                    </a:srgbClr>
                  </a:outerShdw>
                </a:effectLst>
                <a:latin typeface="AR CENA" panose="02000000000000000000" pitchFamily="2" charset="0"/>
              </a:rPr>
              <a:t>II. </a:t>
            </a:r>
          </a:p>
        </p:txBody>
      </p:sp>
      <p:sp>
        <p:nvSpPr>
          <p:cNvPr id="6" name="TextBox 5">
            <a:extLst>
              <a:ext uri="{FF2B5EF4-FFF2-40B4-BE49-F238E27FC236}">
                <a16:creationId xmlns:a16="http://schemas.microsoft.com/office/drawing/2014/main" id="{7C2AD830-331E-47B2-91DB-D571E541237E}"/>
              </a:ext>
            </a:extLst>
          </p:cNvPr>
          <p:cNvSpPr txBox="1"/>
          <p:nvPr/>
        </p:nvSpPr>
        <p:spPr>
          <a:xfrm>
            <a:off x="2763076" y="1462252"/>
            <a:ext cx="6838123" cy="2569934"/>
          </a:xfrm>
          <a:prstGeom prst="rect">
            <a:avLst/>
          </a:prstGeom>
          <a:noFill/>
        </p:spPr>
        <p:txBody>
          <a:bodyPr wrap="square" rtlCol="0">
            <a:spAutoFit/>
          </a:bodyPr>
          <a:lstStyle/>
          <a:p>
            <a:pPr marL="457200" indent="-457200">
              <a:buFont typeface="+mj-lt"/>
              <a:buAutoNum type="alphaUcPeriod"/>
            </a:pPr>
            <a:r>
              <a:rPr lang="en-US" sz="3200" b="1" u="sng" dirty="0"/>
              <a:t>Separated unto the gospel </a:t>
            </a:r>
            <a:r>
              <a:rPr lang="en-US" sz="3200" dirty="0"/>
              <a:t>(v. 1)</a:t>
            </a:r>
          </a:p>
          <a:p>
            <a:pPr marL="457200" indent="-457200">
              <a:buFont typeface="+mj-lt"/>
              <a:buAutoNum type="alphaUcPeriod"/>
            </a:pPr>
            <a:endParaRPr lang="en-US" sz="1100" dirty="0"/>
          </a:p>
          <a:p>
            <a:pPr marL="457200" indent="-457200">
              <a:buFont typeface="+mj-lt"/>
              <a:buAutoNum type="alphaUcPeriod"/>
            </a:pPr>
            <a:r>
              <a:rPr lang="en-US" sz="3200" b="1" u="sng" dirty="0"/>
              <a:t>Ready to preach</a:t>
            </a:r>
            <a:r>
              <a:rPr lang="en-US" sz="3200" dirty="0"/>
              <a:t> (v. 15)</a:t>
            </a:r>
          </a:p>
          <a:p>
            <a:pPr marL="457200" indent="-457200">
              <a:buFont typeface="+mj-lt"/>
              <a:buAutoNum type="alphaUcPeriod"/>
            </a:pPr>
            <a:endParaRPr lang="en-US" sz="1100" dirty="0"/>
          </a:p>
          <a:p>
            <a:pPr marL="457200" indent="-457200">
              <a:buFont typeface="+mj-lt"/>
              <a:buAutoNum type="alphaUcPeriod"/>
            </a:pPr>
            <a:r>
              <a:rPr lang="en-US" sz="3200" b="1" u="sng" dirty="0"/>
              <a:t>Not ashamed </a:t>
            </a:r>
            <a:r>
              <a:rPr lang="en-US" sz="3200" dirty="0"/>
              <a:t>(v. 16)</a:t>
            </a:r>
          </a:p>
          <a:p>
            <a:pPr marL="457200" indent="-457200">
              <a:buFont typeface="+mj-lt"/>
              <a:buAutoNum type="alphaUcPeriod"/>
            </a:pPr>
            <a:endParaRPr lang="en-US" sz="1100" dirty="0"/>
          </a:p>
          <a:p>
            <a:pPr marL="457200" indent="-457200">
              <a:buFont typeface="+mj-lt"/>
              <a:buAutoNum type="alphaUcPeriod"/>
            </a:pPr>
            <a:r>
              <a:rPr lang="en-US" sz="3200" b="1" u="sng" dirty="0"/>
              <a:t>Power of God to salvation </a:t>
            </a:r>
            <a:r>
              <a:rPr lang="en-US" sz="3200" dirty="0"/>
              <a:t>(v. 16)</a:t>
            </a:r>
            <a:endParaRPr lang="en-US" sz="3200" i="1" dirty="0"/>
          </a:p>
        </p:txBody>
      </p:sp>
    </p:spTree>
    <p:extLst>
      <p:ext uri="{BB962C8B-B14F-4D97-AF65-F5344CB8AC3E}">
        <p14:creationId xmlns:p14="http://schemas.microsoft.com/office/powerpoint/2010/main" val="806093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B7A546-EFA1-4764-9C4C-5CB5AEE51A6D}"/>
              </a:ext>
            </a:extLst>
          </p:cNvPr>
          <p:cNvSpPr/>
          <p:nvPr/>
        </p:nvSpPr>
        <p:spPr>
          <a:xfrm rot="19781961">
            <a:off x="28239" y="4425440"/>
            <a:ext cx="4124847" cy="110799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600" b="1" cap="none" spc="0" dirty="0">
                <a:ln/>
                <a:solidFill>
                  <a:srgbClr val="002060"/>
                </a:solidFill>
                <a:latin typeface="AR CENA" panose="02000000000000000000" pitchFamily="2" charset="0"/>
              </a:rPr>
              <a:t>Power of God</a:t>
            </a:r>
          </a:p>
        </p:txBody>
      </p:sp>
      <p:sp>
        <p:nvSpPr>
          <p:cNvPr id="9" name="Rectangle 8">
            <a:extLst>
              <a:ext uri="{FF2B5EF4-FFF2-40B4-BE49-F238E27FC236}">
                <a16:creationId xmlns:a16="http://schemas.microsoft.com/office/drawing/2014/main" id="{F281BAE3-8FC4-45E6-B701-052AE5ECE00B}"/>
              </a:ext>
            </a:extLst>
          </p:cNvPr>
          <p:cNvSpPr/>
          <p:nvPr/>
        </p:nvSpPr>
        <p:spPr>
          <a:xfrm rot="1704220">
            <a:off x="5346956" y="4355773"/>
            <a:ext cx="3615092" cy="110799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600" b="1" cap="none" spc="0" dirty="0">
                <a:ln/>
                <a:solidFill>
                  <a:srgbClr val="002060"/>
                </a:solidFill>
                <a:latin typeface="AR CENA" panose="02000000000000000000" pitchFamily="2" charset="0"/>
              </a:rPr>
              <a:t>to Salvation</a:t>
            </a:r>
          </a:p>
        </p:txBody>
      </p:sp>
      <p:sp>
        <p:nvSpPr>
          <p:cNvPr id="6" name="Rectangle 5">
            <a:extLst>
              <a:ext uri="{FF2B5EF4-FFF2-40B4-BE49-F238E27FC236}">
                <a16:creationId xmlns:a16="http://schemas.microsoft.com/office/drawing/2014/main" id="{2038A325-C412-4A75-836A-CA221EFDDBC8}"/>
              </a:ext>
            </a:extLst>
          </p:cNvPr>
          <p:cNvSpPr/>
          <p:nvPr/>
        </p:nvSpPr>
        <p:spPr>
          <a:xfrm rot="19781961">
            <a:off x="-2235" y="4412384"/>
            <a:ext cx="4124847" cy="110799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600" b="1" cap="none" spc="0" dirty="0">
                <a:ln/>
                <a:solidFill>
                  <a:schemeClr val="bg1"/>
                </a:solidFill>
                <a:latin typeface="AR CENA" panose="02000000000000000000" pitchFamily="2" charset="0"/>
              </a:rPr>
              <a:t>Power of God</a:t>
            </a:r>
          </a:p>
        </p:txBody>
      </p:sp>
      <p:sp>
        <p:nvSpPr>
          <p:cNvPr id="7" name="Rectangle 6">
            <a:extLst>
              <a:ext uri="{FF2B5EF4-FFF2-40B4-BE49-F238E27FC236}">
                <a16:creationId xmlns:a16="http://schemas.microsoft.com/office/drawing/2014/main" id="{4DF59848-31BA-4CB1-AF6E-AB17D4689577}"/>
              </a:ext>
            </a:extLst>
          </p:cNvPr>
          <p:cNvSpPr/>
          <p:nvPr/>
        </p:nvSpPr>
        <p:spPr>
          <a:xfrm rot="1704220">
            <a:off x="5342609" y="4325299"/>
            <a:ext cx="3615092" cy="110799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600" b="1" cap="none" spc="0" dirty="0">
                <a:ln/>
                <a:solidFill>
                  <a:schemeClr val="bg1"/>
                </a:solidFill>
                <a:latin typeface="AR CENA" panose="02000000000000000000" pitchFamily="2" charset="0"/>
              </a:rPr>
              <a:t>to Salvation</a:t>
            </a:r>
          </a:p>
        </p:txBody>
      </p:sp>
      <p:sp>
        <p:nvSpPr>
          <p:cNvPr id="8" name="Oval 7">
            <a:extLst>
              <a:ext uri="{FF2B5EF4-FFF2-40B4-BE49-F238E27FC236}">
                <a16:creationId xmlns:a16="http://schemas.microsoft.com/office/drawing/2014/main" id="{E34E2D19-713A-4497-BB76-F06BD1EF5CC3}"/>
              </a:ext>
            </a:extLst>
          </p:cNvPr>
          <p:cNvSpPr/>
          <p:nvPr/>
        </p:nvSpPr>
        <p:spPr>
          <a:xfrm>
            <a:off x="3474722" y="6370320"/>
            <a:ext cx="2107474" cy="4876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Romans 1</a:t>
            </a:r>
          </a:p>
        </p:txBody>
      </p:sp>
      <p:sp>
        <p:nvSpPr>
          <p:cNvPr id="11" name="Rectangle: Rounded Corners 10">
            <a:extLst>
              <a:ext uri="{FF2B5EF4-FFF2-40B4-BE49-F238E27FC236}">
                <a16:creationId xmlns:a16="http://schemas.microsoft.com/office/drawing/2014/main" id="{C5B8014E-3866-42A3-8A14-EF2E3CC47390}"/>
              </a:ext>
            </a:extLst>
          </p:cNvPr>
          <p:cNvSpPr/>
          <p:nvPr/>
        </p:nvSpPr>
        <p:spPr>
          <a:xfrm>
            <a:off x="487680" y="359675"/>
            <a:ext cx="8151223" cy="853440"/>
          </a:xfrm>
          <a:prstGeom prst="roundRect">
            <a:avLst/>
          </a:prstGeom>
          <a:solidFill>
            <a:srgbClr val="00B0F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lgn="ctr">
              <a:buFont typeface="+mj-lt"/>
              <a:buAutoNum type="romanUcPeriod"/>
            </a:pPr>
            <a:r>
              <a:rPr lang="en-US" sz="3200" dirty="0">
                <a:solidFill>
                  <a:schemeClr val="bg1"/>
                </a:solidFill>
                <a:effectLst>
                  <a:outerShdw blurRad="38100" dist="38100" dir="2700000" algn="tl">
                    <a:srgbClr val="000000">
                      <a:alpha val="43137"/>
                    </a:srgbClr>
                  </a:outerShdw>
                </a:effectLst>
                <a:latin typeface="AR CENA" panose="02000000000000000000" pitchFamily="2" charset="0"/>
              </a:rPr>
              <a:t> </a:t>
            </a:r>
            <a:r>
              <a:rPr lang="en-US" sz="3200" dirty="0">
                <a:solidFill>
                  <a:srgbClr val="FFFF99"/>
                </a:solidFill>
                <a:effectLst>
                  <a:outerShdw blurRad="38100" dist="38100" dir="2700000" algn="tl">
                    <a:srgbClr val="000000">
                      <a:alpha val="43137"/>
                    </a:srgbClr>
                  </a:outerShdw>
                </a:effectLst>
                <a:latin typeface="AR CENA" panose="02000000000000000000" pitchFamily="2" charset="0"/>
              </a:rPr>
              <a:t>The Message</a:t>
            </a:r>
            <a:r>
              <a:rPr lang="en-US" sz="3200" dirty="0">
                <a:solidFill>
                  <a:schemeClr val="bg1"/>
                </a:solidFill>
                <a:effectLst>
                  <a:outerShdw blurRad="38100" dist="38100" dir="2700000" algn="tl">
                    <a:srgbClr val="000000">
                      <a:alpha val="43137"/>
                    </a:srgbClr>
                  </a:outerShdw>
                </a:effectLst>
                <a:latin typeface="AR CENA" panose="02000000000000000000" pitchFamily="2" charset="0"/>
              </a:rPr>
              <a:t> – </a:t>
            </a:r>
            <a:r>
              <a:rPr lang="en-US" sz="3200" i="1" dirty="0">
                <a:solidFill>
                  <a:schemeClr val="bg1"/>
                </a:solidFill>
                <a:effectLst>
                  <a:outerShdw blurRad="38100" dist="38100" dir="2700000" algn="tl">
                    <a:srgbClr val="000000">
                      <a:alpha val="43137"/>
                    </a:srgbClr>
                  </a:outerShdw>
                </a:effectLst>
                <a:latin typeface="AR CENA" panose="02000000000000000000" pitchFamily="2" charset="0"/>
              </a:rPr>
              <a:t>Gospel of God </a:t>
            </a:r>
            <a:r>
              <a:rPr lang="en-US" sz="3200" dirty="0">
                <a:solidFill>
                  <a:schemeClr val="bg1"/>
                </a:solidFill>
                <a:effectLst>
                  <a:outerShdw blurRad="38100" dist="38100" dir="2700000" algn="tl">
                    <a:srgbClr val="000000">
                      <a:alpha val="43137"/>
                    </a:srgbClr>
                  </a:outerShdw>
                </a:effectLst>
                <a:latin typeface="AR CENA" panose="02000000000000000000" pitchFamily="2" charset="0"/>
              </a:rPr>
              <a:t>(vv. 1-6)</a:t>
            </a:r>
          </a:p>
        </p:txBody>
      </p:sp>
      <p:sp>
        <p:nvSpPr>
          <p:cNvPr id="12" name="Rectangle: Rounded Corners 11">
            <a:extLst>
              <a:ext uri="{FF2B5EF4-FFF2-40B4-BE49-F238E27FC236}">
                <a16:creationId xmlns:a16="http://schemas.microsoft.com/office/drawing/2014/main" id="{864941B0-35DD-4309-B3C8-40189B77355A}"/>
              </a:ext>
            </a:extLst>
          </p:cNvPr>
          <p:cNvSpPr/>
          <p:nvPr/>
        </p:nvSpPr>
        <p:spPr>
          <a:xfrm>
            <a:off x="487680" y="1473601"/>
            <a:ext cx="8151223" cy="853440"/>
          </a:xfrm>
          <a:prstGeom prst="roundRect">
            <a:avLst/>
          </a:prstGeom>
          <a:solidFill>
            <a:srgbClr val="00B0F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lgn="ctr">
              <a:buFont typeface="+mj-lt"/>
              <a:buAutoNum type="romanUcPeriod" startAt="2"/>
            </a:pPr>
            <a:r>
              <a:rPr lang="en-US" sz="3200" dirty="0">
                <a:solidFill>
                  <a:schemeClr val="bg1"/>
                </a:solidFill>
                <a:effectLst>
                  <a:outerShdw blurRad="38100" dist="38100" dir="2700000" algn="tl">
                    <a:srgbClr val="000000">
                      <a:alpha val="43137"/>
                    </a:srgbClr>
                  </a:outerShdw>
                </a:effectLst>
                <a:latin typeface="AR CENA" panose="02000000000000000000" pitchFamily="2" charset="0"/>
              </a:rPr>
              <a:t> </a:t>
            </a:r>
            <a:r>
              <a:rPr lang="en-US" sz="3200" dirty="0">
                <a:solidFill>
                  <a:srgbClr val="FFFF99"/>
                </a:solidFill>
                <a:effectLst>
                  <a:outerShdw blurRad="38100" dist="38100" dir="2700000" algn="tl">
                    <a:srgbClr val="000000">
                      <a:alpha val="43137"/>
                    </a:srgbClr>
                  </a:outerShdw>
                </a:effectLst>
                <a:latin typeface="AR CENA" panose="02000000000000000000" pitchFamily="2" charset="0"/>
              </a:rPr>
              <a:t>The Messenger</a:t>
            </a:r>
            <a:r>
              <a:rPr lang="en-US" sz="3200" dirty="0">
                <a:solidFill>
                  <a:schemeClr val="bg1"/>
                </a:solidFill>
                <a:effectLst>
                  <a:outerShdw blurRad="38100" dist="38100" dir="2700000" algn="tl">
                    <a:srgbClr val="000000">
                      <a:alpha val="43137"/>
                    </a:srgbClr>
                  </a:outerShdw>
                </a:effectLst>
                <a:latin typeface="AR CENA" panose="02000000000000000000" pitchFamily="2" charset="0"/>
              </a:rPr>
              <a:t> – </a:t>
            </a:r>
            <a:r>
              <a:rPr lang="en-US" sz="3200" i="1" dirty="0">
                <a:solidFill>
                  <a:schemeClr val="bg1"/>
                </a:solidFill>
                <a:effectLst>
                  <a:outerShdw blurRad="38100" dist="38100" dir="2700000" algn="tl">
                    <a:srgbClr val="000000">
                      <a:alpha val="43137"/>
                    </a:srgbClr>
                  </a:outerShdw>
                </a:effectLst>
                <a:latin typeface="AR CENA" panose="02000000000000000000" pitchFamily="2" charset="0"/>
              </a:rPr>
              <a:t>Ready to Preach </a:t>
            </a:r>
            <a:r>
              <a:rPr lang="en-US" sz="3200" dirty="0">
                <a:solidFill>
                  <a:schemeClr val="bg1"/>
                </a:solidFill>
                <a:effectLst>
                  <a:outerShdw blurRad="38100" dist="38100" dir="2700000" algn="tl">
                    <a:srgbClr val="000000">
                      <a:alpha val="43137"/>
                    </a:srgbClr>
                  </a:outerShdw>
                </a:effectLst>
                <a:latin typeface="AR CENA" panose="02000000000000000000" pitchFamily="2" charset="0"/>
              </a:rPr>
              <a:t>(vv. 1, 15-17)</a:t>
            </a:r>
          </a:p>
        </p:txBody>
      </p:sp>
      <p:sp>
        <p:nvSpPr>
          <p:cNvPr id="13" name="Rectangle: Rounded Corners 12">
            <a:extLst>
              <a:ext uri="{FF2B5EF4-FFF2-40B4-BE49-F238E27FC236}">
                <a16:creationId xmlns:a16="http://schemas.microsoft.com/office/drawing/2014/main" id="{B720B17B-1F70-42B9-9DCE-8D8BAD9383EB}"/>
              </a:ext>
            </a:extLst>
          </p:cNvPr>
          <p:cNvSpPr/>
          <p:nvPr/>
        </p:nvSpPr>
        <p:spPr>
          <a:xfrm>
            <a:off x="487680" y="2587527"/>
            <a:ext cx="8151223" cy="853440"/>
          </a:xfrm>
          <a:prstGeom prst="roundRect">
            <a:avLst/>
          </a:prstGeom>
          <a:solidFill>
            <a:srgbClr val="00B0F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lgn="ctr">
              <a:buFont typeface="+mj-lt"/>
              <a:buAutoNum type="romanUcPeriod" startAt="3"/>
            </a:pPr>
            <a:r>
              <a:rPr lang="en-US" sz="3200" dirty="0">
                <a:solidFill>
                  <a:schemeClr val="bg1"/>
                </a:solidFill>
                <a:effectLst>
                  <a:outerShdw blurRad="38100" dist="38100" dir="2700000" algn="tl">
                    <a:srgbClr val="000000">
                      <a:alpha val="43137"/>
                    </a:srgbClr>
                  </a:outerShdw>
                </a:effectLst>
                <a:latin typeface="AR CENA" panose="02000000000000000000" pitchFamily="2" charset="0"/>
              </a:rPr>
              <a:t> </a:t>
            </a:r>
            <a:r>
              <a:rPr lang="en-US" sz="3200" dirty="0">
                <a:solidFill>
                  <a:srgbClr val="FFFF99"/>
                </a:solidFill>
                <a:effectLst>
                  <a:outerShdw blurRad="38100" dist="38100" dir="2700000" algn="tl">
                    <a:srgbClr val="000000">
                      <a:alpha val="43137"/>
                    </a:srgbClr>
                  </a:outerShdw>
                </a:effectLst>
                <a:latin typeface="AR CENA" panose="02000000000000000000" pitchFamily="2" charset="0"/>
              </a:rPr>
              <a:t>The Need</a:t>
            </a:r>
            <a:r>
              <a:rPr lang="en-US" sz="3200" dirty="0">
                <a:solidFill>
                  <a:schemeClr val="bg1"/>
                </a:solidFill>
                <a:effectLst>
                  <a:outerShdw blurRad="38100" dist="38100" dir="2700000" algn="tl">
                    <a:srgbClr val="000000">
                      <a:alpha val="43137"/>
                    </a:srgbClr>
                  </a:outerShdw>
                </a:effectLst>
                <a:latin typeface="AR CENA" panose="02000000000000000000" pitchFamily="2" charset="0"/>
              </a:rPr>
              <a:t> – </a:t>
            </a:r>
            <a:r>
              <a:rPr lang="en-US" sz="3200" i="1" dirty="0">
                <a:solidFill>
                  <a:schemeClr val="bg1"/>
                </a:solidFill>
                <a:effectLst>
                  <a:outerShdw blurRad="38100" dist="38100" dir="2700000" algn="tl">
                    <a:srgbClr val="000000">
                      <a:alpha val="43137"/>
                    </a:srgbClr>
                  </a:outerShdw>
                </a:effectLst>
                <a:latin typeface="AR CENA" panose="02000000000000000000" pitchFamily="2" charset="0"/>
              </a:rPr>
              <a:t>A World of Sin </a:t>
            </a:r>
            <a:r>
              <a:rPr lang="en-US" sz="3200" dirty="0">
                <a:solidFill>
                  <a:schemeClr val="bg1"/>
                </a:solidFill>
                <a:effectLst>
                  <a:outerShdw blurRad="38100" dist="38100" dir="2700000" algn="tl">
                    <a:srgbClr val="000000">
                      <a:alpha val="43137"/>
                    </a:srgbClr>
                  </a:outerShdw>
                </a:effectLst>
                <a:latin typeface="AR CENA" panose="02000000000000000000" pitchFamily="2" charset="0"/>
              </a:rPr>
              <a:t>(vv. 18-32)</a:t>
            </a:r>
          </a:p>
        </p:txBody>
      </p:sp>
    </p:spTree>
    <p:extLst>
      <p:ext uri="{BB962C8B-B14F-4D97-AF65-F5344CB8AC3E}">
        <p14:creationId xmlns:p14="http://schemas.microsoft.com/office/powerpoint/2010/main" val="6221261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C2B5D7-6E82-4B27-B9B4-AA89E81519E4}"/>
              </a:ext>
            </a:extLst>
          </p:cNvPr>
          <p:cNvSpPr/>
          <p:nvPr/>
        </p:nvSpPr>
        <p:spPr>
          <a:xfrm rot="16200000">
            <a:off x="-1033989" y="2178669"/>
            <a:ext cx="4520789" cy="1200329"/>
          </a:xfrm>
          <a:prstGeom prst="rect">
            <a:avLst/>
          </a:prstGeom>
        </p:spPr>
        <p:txBody>
          <a:bodyPr wrap="none">
            <a:spAutoFit/>
          </a:bodyPr>
          <a:lstStyle/>
          <a:p>
            <a:pPr algn="ctr"/>
            <a:r>
              <a:rPr lang="en-US" sz="3600" dirty="0">
                <a:solidFill>
                  <a:srgbClr val="FFFF99"/>
                </a:solidFill>
                <a:effectLst>
                  <a:outerShdw blurRad="38100" dist="38100" dir="2700000" algn="tl">
                    <a:srgbClr val="000000">
                      <a:alpha val="43137"/>
                    </a:srgbClr>
                  </a:outerShdw>
                </a:effectLst>
                <a:latin typeface="AR CENA" panose="02000000000000000000" pitchFamily="2" charset="0"/>
              </a:rPr>
              <a:t>The Need</a:t>
            </a:r>
            <a:endParaRPr lang="en-US" sz="3600" dirty="0">
              <a:solidFill>
                <a:schemeClr val="bg1"/>
              </a:solidFill>
              <a:effectLst>
                <a:outerShdw blurRad="38100" dist="38100" dir="2700000" algn="tl">
                  <a:srgbClr val="000000">
                    <a:alpha val="43137"/>
                  </a:srgbClr>
                </a:outerShdw>
              </a:effectLst>
              <a:latin typeface="AR CENA" panose="02000000000000000000" pitchFamily="2" charset="0"/>
            </a:endParaRPr>
          </a:p>
          <a:p>
            <a:pPr algn="ctr"/>
            <a:r>
              <a:rPr lang="en-US" sz="3600" i="1" dirty="0">
                <a:solidFill>
                  <a:schemeClr val="bg1"/>
                </a:solidFill>
                <a:effectLst>
                  <a:outerShdw blurRad="38100" dist="38100" dir="2700000" algn="tl">
                    <a:srgbClr val="000000">
                      <a:alpha val="43137"/>
                    </a:srgbClr>
                  </a:outerShdw>
                </a:effectLst>
                <a:latin typeface="AR CENA" panose="02000000000000000000" pitchFamily="2" charset="0"/>
              </a:rPr>
              <a:t>A World of Sin </a:t>
            </a:r>
            <a:r>
              <a:rPr lang="en-US" sz="3600" dirty="0">
                <a:solidFill>
                  <a:schemeClr val="bg1"/>
                </a:solidFill>
                <a:effectLst>
                  <a:outerShdw blurRad="38100" dist="38100" dir="2700000" algn="tl">
                    <a:srgbClr val="000000">
                      <a:alpha val="43137"/>
                    </a:srgbClr>
                  </a:outerShdw>
                </a:effectLst>
                <a:latin typeface="AR CENA" panose="02000000000000000000" pitchFamily="2" charset="0"/>
              </a:rPr>
              <a:t>(vv. 18-32)</a:t>
            </a:r>
            <a:endParaRPr lang="en-US" sz="3600" dirty="0"/>
          </a:p>
        </p:txBody>
      </p:sp>
      <p:sp>
        <p:nvSpPr>
          <p:cNvPr id="4" name="Oval 3">
            <a:extLst>
              <a:ext uri="{FF2B5EF4-FFF2-40B4-BE49-F238E27FC236}">
                <a16:creationId xmlns:a16="http://schemas.microsoft.com/office/drawing/2014/main" id="{EDF05F9A-9628-4B9D-A8F9-990BE2C77243}"/>
              </a:ext>
            </a:extLst>
          </p:cNvPr>
          <p:cNvSpPr/>
          <p:nvPr/>
        </p:nvSpPr>
        <p:spPr>
          <a:xfrm>
            <a:off x="-87864" y="3116579"/>
            <a:ext cx="714104" cy="624841"/>
          </a:xfrm>
          <a:prstGeom prst="ellipse">
            <a:avLst/>
          </a:prstGeom>
          <a:solidFill>
            <a:schemeClr val="bg1"/>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effectLst>
                  <a:outerShdw blurRad="38100" dist="38100" dir="2700000" algn="tl">
                    <a:srgbClr val="000000">
                      <a:alpha val="43137"/>
                    </a:srgbClr>
                  </a:outerShdw>
                </a:effectLst>
                <a:latin typeface="AR CENA" panose="02000000000000000000" pitchFamily="2" charset="0"/>
              </a:rPr>
              <a:t>III. </a:t>
            </a:r>
          </a:p>
        </p:txBody>
      </p:sp>
      <p:sp>
        <p:nvSpPr>
          <p:cNvPr id="6" name="TextBox 5">
            <a:extLst>
              <a:ext uri="{FF2B5EF4-FFF2-40B4-BE49-F238E27FC236}">
                <a16:creationId xmlns:a16="http://schemas.microsoft.com/office/drawing/2014/main" id="{DBCD131C-947B-442E-B50B-A9A0CA2BE978}"/>
              </a:ext>
            </a:extLst>
          </p:cNvPr>
          <p:cNvSpPr txBox="1"/>
          <p:nvPr/>
        </p:nvSpPr>
        <p:spPr>
          <a:xfrm>
            <a:off x="2435086" y="422479"/>
            <a:ext cx="6569765" cy="1938992"/>
          </a:xfrm>
          <a:prstGeom prst="rect">
            <a:avLst/>
          </a:prstGeom>
          <a:noFill/>
        </p:spPr>
        <p:txBody>
          <a:bodyPr wrap="square" rtlCol="0">
            <a:spAutoFit/>
          </a:bodyPr>
          <a:lstStyle/>
          <a:p>
            <a:pPr marL="457200" indent="-457200">
              <a:buFont typeface="+mj-lt"/>
              <a:buAutoNum type="alphaUcPeriod"/>
            </a:pPr>
            <a:r>
              <a:rPr lang="en-US" sz="2400" b="1" u="sng" dirty="0"/>
              <a:t>The Results</a:t>
            </a:r>
            <a:r>
              <a:rPr lang="en-US" sz="2400" b="1" dirty="0"/>
              <a:t> </a:t>
            </a:r>
            <a:r>
              <a:rPr lang="en-US" sz="2400" dirty="0"/>
              <a:t>(vv. 18-20, 24, 28, 32)</a:t>
            </a:r>
          </a:p>
          <a:p>
            <a:pPr marL="914400" lvl="1" indent="-457200">
              <a:buFont typeface="+mj-lt"/>
              <a:buAutoNum type="arabicPeriod"/>
            </a:pPr>
            <a:r>
              <a:rPr lang="en-US" sz="2400" i="1" dirty="0"/>
              <a:t>Stirred the wrath of God (vv. 18-20, 32)</a:t>
            </a:r>
          </a:p>
          <a:p>
            <a:pPr marL="1371600" lvl="2" indent="-457200">
              <a:buFont typeface="+mj-lt"/>
              <a:buAutoNum type="alphaLcPeriod"/>
            </a:pPr>
            <a:r>
              <a:rPr lang="en-US" sz="2400" dirty="0"/>
              <a:t>Know better (vv. 18-20)</a:t>
            </a:r>
          </a:p>
          <a:p>
            <a:pPr marL="1371600" lvl="2" indent="-457200">
              <a:buFont typeface="+mj-lt"/>
              <a:buAutoNum type="alphaLcPeriod"/>
            </a:pPr>
            <a:r>
              <a:rPr lang="en-US" sz="2400" dirty="0"/>
              <a:t>Know wrath of God (v. 32)</a:t>
            </a:r>
          </a:p>
          <a:p>
            <a:pPr marL="914400" lvl="1" indent="-457200">
              <a:buFont typeface="+mj-lt"/>
              <a:buAutoNum type="arabicPeriod"/>
            </a:pPr>
            <a:r>
              <a:rPr lang="en-US" sz="2400" i="1" dirty="0"/>
              <a:t>Give Gave them up (vv. 24, 28)</a:t>
            </a:r>
          </a:p>
        </p:txBody>
      </p:sp>
    </p:spTree>
    <p:extLst>
      <p:ext uri="{BB962C8B-B14F-4D97-AF65-F5344CB8AC3E}">
        <p14:creationId xmlns:p14="http://schemas.microsoft.com/office/powerpoint/2010/main" val="11421633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C2B5D7-6E82-4B27-B9B4-AA89E81519E4}"/>
              </a:ext>
            </a:extLst>
          </p:cNvPr>
          <p:cNvSpPr/>
          <p:nvPr/>
        </p:nvSpPr>
        <p:spPr>
          <a:xfrm rot="16200000">
            <a:off x="-1033989" y="2178669"/>
            <a:ext cx="4520789" cy="1200329"/>
          </a:xfrm>
          <a:prstGeom prst="rect">
            <a:avLst/>
          </a:prstGeom>
        </p:spPr>
        <p:txBody>
          <a:bodyPr wrap="none">
            <a:spAutoFit/>
          </a:bodyPr>
          <a:lstStyle/>
          <a:p>
            <a:pPr algn="ctr"/>
            <a:r>
              <a:rPr lang="en-US" sz="3600" dirty="0">
                <a:solidFill>
                  <a:srgbClr val="FFFF99"/>
                </a:solidFill>
                <a:effectLst>
                  <a:outerShdw blurRad="38100" dist="38100" dir="2700000" algn="tl">
                    <a:srgbClr val="000000">
                      <a:alpha val="43137"/>
                    </a:srgbClr>
                  </a:outerShdw>
                </a:effectLst>
                <a:latin typeface="AR CENA" panose="02000000000000000000" pitchFamily="2" charset="0"/>
              </a:rPr>
              <a:t>The Need</a:t>
            </a:r>
            <a:endParaRPr lang="en-US" sz="3600" dirty="0">
              <a:solidFill>
                <a:schemeClr val="bg1"/>
              </a:solidFill>
              <a:effectLst>
                <a:outerShdw blurRad="38100" dist="38100" dir="2700000" algn="tl">
                  <a:srgbClr val="000000">
                    <a:alpha val="43137"/>
                  </a:srgbClr>
                </a:outerShdw>
              </a:effectLst>
              <a:latin typeface="AR CENA" panose="02000000000000000000" pitchFamily="2" charset="0"/>
            </a:endParaRPr>
          </a:p>
          <a:p>
            <a:pPr algn="ctr"/>
            <a:r>
              <a:rPr lang="en-US" sz="3600" i="1" dirty="0">
                <a:solidFill>
                  <a:schemeClr val="bg1"/>
                </a:solidFill>
                <a:effectLst>
                  <a:outerShdw blurRad="38100" dist="38100" dir="2700000" algn="tl">
                    <a:srgbClr val="000000">
                      <a:alpha val="43137"/>
                    </a:srgbClr>
                  </a:outerShdw>
                </a:effectLst>
                <a:latin typeface="AR CENA" panose="02000000000000000000" pitchFamily="2" charset="0"/>
              </a:rPr>
              <a:t>A World of Sin </a:t>
            </a:r>
            <a:r>
              <a:rPr lang="en-US" sz="3600" dirty="0">
                <a:solidFill>
                  <a:schemeClr val="bg1"/>
                </a:solidFill>
                <a:effectLst>
                  <a:outerShdw blurRad="38100" dist="38100" dir="2700000" algn="tl">
                    <a:srgbClr val="000000">
                      <a:alpha val="43137"/>
                    </a:srgbClr>
                  </a:outerShdw>
                </a:effectLst>
                <a:latin typeface="AR CENA" panose="02000000000000000000" pitchFamily="2" charset="0"/>
              </a:rPr>
              <a:t>(vv. 18-32)</a:t>
            </a:r>
            <a:endParaRPr lang="en-US" sz="3600" dirty="0"/>
          </a:p>
        </p:txBody>
      </p:sp>
      <p:sp>
        <p:nvSpPr>
          <p:cNvPr id="4" name="Oval 3">
            <a:extLst>
              <a:ext uri="{FF2B5EF4-FFF2-40B4-BE49-F238E27FC236}">
                <a16:creationId xmlns:a16="http://schemas.microsoft.com/office/drawing/2014/main" id="{EDF05F9A-9628-4B9D-A8F9-990BE2C77243}"/>
              </a:ext>
            </a:extLst>
          </p:cNvPr>
          <p:cNvSpPr/>
          <p:nvPr/>
        </p:nvSpPr>
        <p:spPr>
          <a:xfrm>
            <a:off x="-87864" y="3116579"/>
            <a:ext cx="714104" cy="624841"/>
          </a:xfrm>
          <a:prstGeom prst="ellipse">
            <a:avLst/>
          </a:prstGeom>
          <a:solidFill>
            <a:schemeClr val="bg1"/>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effectLst>
                  <a:outerShdw blurRad="38100" dist="38100" dir="2700000" algn="tl">
                    <a:srgbClr val="000000">
                      <a:alpha val="43137"/>
                    </a:srgbClr>
                  </a:outerShdw>
                </a:effectLst>
                <a:latin typeface="AR CENA" panose="02000000000000000000" pitchFamily="2" charset="0"/>
              </a:rPr>
              <a:t>III. </a:t>
            </a:r>
          </a:p>
        </p:txBody>
      </p:sp>
      <p:sp>
        <p:nvSpPr>
          <p:cNvPr id="6" name="TextBox 5">
            <a:extLst>
              <a:ext uri="{FF2B5EF4-FFF2-40B4-BE49-F238E27FC236}">
                <a16:creationId xmlns:a16="http://schemas.microsoft.com/office/drawing/2014/main" id="{DBCD131C-947B-442E-B50B-A9A0CA2BE978}"/>
              </a:ext>
            </a:extLst>
          </p:cNvPr>
          <p:cNvSpPr txBox="1"/>
          <p:nvPr/>
        </p:nvSpPr>
        <p:spPr>
          <a:xfrm>
            <a:off x="2435086" y="422479"/>
            <a:ext cx="6569765" cy="2831544"/>
          </a:xfrm>
          <a:prstGeom prst="rect">
            <a:avLst/>
          </a:prstGeom>
          <a:noFill/>
        </p:spPr>
        <p:txBody>
          <a:bodyPr wrap="square" rtlCol="0">
            <a:spAutoFit/>
          </a:bodyPr>
          <a:lstStyle/>
          <a:p>
            <a:pPr marL="457200" indent="-457200">
              <a:buFont typeface="+mj-lt"/>
              <a:buAutoNum type="alphaUcPeriod"/>
            </a:pPr>
            <a:r>
              <a:rPr lang="en-US" sz="2400" b="1" u="sng" dirty="0"/>
              <a:t>The Results</a:t>
            </a:r>
            <a:r>
              <a:rPr lang="en-US" sz="2400" b="1" dirty="0"/>
              <a:t> </a:t>
            </a:r>
            <a:r>
              <a:rPr lang="en-US" sz="2400" dirty="0"/>
              <a:t>(vv. 18-20, 24, 28, 32)</a:t>
            </a:r>
          </a:p>
          <a:p>
            <a:pPr marL="457200" indent="-457200">
              <a:buFont typeface="+mj-lt"/>
              <a:buAutoNum type="alphaUcPeriod"/>
            </a:pPr>
            <a:endParaRPr lang="en-US" sz="1000" dirty="0"/>
          </a:p>
          <a:p>
            <a:pPr marL="457200" indent="-457200">
              <a:buFont typeface="+mj-lt"/>
              <a:buAutoNum type="alphaUcPeriod"/>
            </a:pPr>
            <a:r>
              <a:rPr lang="en-US" sz="2400" b="1" u="sng" dirty="0"/>
              <a:t>The Sins </a:t>
            </a:r>
            <a:r>
              <a:rPr lang="en-US" sz="2400" dirty="0"/>
              <a:t>(vv. 21-32)</a:t>
            </a:r>
          </a:p>
          <a:p>
            <a:pPr marL="914400" lvl="1" indent="-457200">
              <a:buFont typeface="+mj-lt"/>
              <a:buAutoNum type="arabicPeriod"/>
            </a:pPr>
            <a:r>
              <a:rPr lang="en-US" sz="2400" i="1" dirty="0"/>
              <a:t>Did not glorify God (vv. 21-25)</a:t>
            </a:r>
          </a:p>
          <a:p>
            <a:pPr marL="1371600" lvl="2" indent="-457200">
              <a:buFont typeface="+mj-lt"/>
              <a:buAutoNum type="alphaLcPeriod"/>
            </a:pPr>
            <a:r>
              <a:rPr lang="en-US" sz="2400" dirty="0"/>
              <a:t>Changed the glory of God to be like man (vv. 21-23)</a:t>
            </a:r>
          </a:p>
          <a:p>
            <a:pPr marL="1371600" lvl="2" indent="-457200">
              <a:buFont typeface="+mj-lt"/>
              <a:buAutoNum type="alphaLcPeriod"/>
            </a:pPr>
            <a:r>
              <a:rPr lang="en-US" sz="2400" dirty="0"/>
              <a:t>Serve their own lust (vv. 24-25)</a:t>
            </a:r>
          </a:p>
          <a:p>
            <a:pPr marL="914400" lvl="1" indent="-457200">
              <a:buFont typeface="+mj-lt"/>
              <a:buAutoNum type="arabicPeriod"/>
            </a:pPr>
            <a:r>
              <a:rPr lang="en-US" sz="2400" i="1" dirty="0"/>
              <a:t>Homosexuality </a:t>
            </a:r>
            <a:r>
              <a:rPr lang="en-US" sz="2400" dirty="0"/>
              <a:t>(vv. 26-27)</a:t>
            </a:r>
          </a:p>
        </p:txBody>
      </p:sp>
    </p:spTree>
    <p:extLst>
      <p:ext uri="{BB962C8B-B14F-4D97-AF65-F5344CB8AC3E}">
        <p14:creationId xmlns:p14="http://schemas.microsoft.com/office/powerpoint/2010/main" val="16525951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1000"/>
                                        <p:tgtEl>
                                          <p:spTgt spid="6">
                                            <p:txEl>
                                              <p:pRg st="3" end="3"/>
                                            </p:txEl>
                                          </p:spTgt>
                                        </p:tgtEl>
                                      </p:cBhvr>
                                    </p:animEffect>
                                    <p:anim calcmode="lin" valueType="num">
                                      <p:cBhvr>
                                        <p:cTn id="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animEffect transition="in" filter="fade">
                                      <p:cBhvr>
                                        <p:cTn id="14" dur="1000"/>
                                        <p:tgtEl>
                                          <p:spTgt spid="6">
                                            <p:txEl>
                                              <p:pRg st="4" end="4"/>
                                            </p:txEl>
                                          </p:spTgt>
                                        </p:tgtEl>
                                      </p:cBhvr>
                                    </p:animEffect>
                                    <p:anim calcmode="lin" valueType="num">
                                      <p:cBhvr>
                                        <p:cTn id="1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1000"/>
                                        <p:tgtEl>
                                          <p:spTgt spid="6">
                                            <p:txEl>
                                              <p:pRg st="5" end="5"/>
                                            </p:txEl>
                                          </p:spTgt>
                                        </p:tgtEl>
                                      </p:cBhvr>
                                    </p:animEffect>
                                    <p:anim calcmode="lin" valueType="num">
                                      <p:cBhvr>
                                        <p:cTn id="22"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1000"/>
                                        <p:tgtEl>
                                          <p:spTgt spid="6">
                                            <p:txEl>
                                              <p:pRg st="6" end="6"/>
                                            </p:txEl>
                                          </p:spTgt>
                                        </p:tgtEl>
                                      </p:cBhvr>
                                    </p:animEffect>
                                    <p:anim calcmode="lin" valueType="num">
                                      <p:cBhvr>
                                        <p:cTn id="29"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5"/>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a:extLst>
              <a:ext uri="{FF2B5EF4-FFF2-40B4-BE49-F238E27FC236}">
                <a16:creationId xmlns:a16="http://schemas.microsoft.com/office/drawing/2014/main" id="{66D8FA2E-B5B6-475A-BD01-6157F81707BE}"/>
              </a:ext>
            </a:extLst>
          </p:cNvPr>
          <p:cNvSpPr txBox="1">
            <a:spLocks noChangeArrowheads="1"/>
          </p:cNvSpPr>
          <p:nvPr/>
        </p:nvSpPr>
        <p:spPr bwMode="auto">
          <a:xfrm>
            <a:off x="2035175" y="133350"/>
            <a:ext cx="50514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6000" b="1"/>
              <a:t>Homosexuality</a:t>
            </a:r>
          </a:p>
        </p:txBody>
      </p:sp>
      <p:sp>
        <p:nvSpPr>
          <p:cNvPr id="27651" name="Text Box 3">
            <a:extLst>
              <a:ext uri="{FF2B5EF4-FFF2-40B4-BE49-F238E27FC236}">
                <a16:creationId xmlns:a16="http://schemas.microsoft.com/office/drawing/2014/main" id="{23417152-F349-413A-A6A2-BB6BADA39D66}"/>
              </a:ext>
            </a:extLst>
          </p:cNvPr>
          <p:cNvSpPr txBox="1">
            <a:spLocks noChangeArrowheads="1"/>
          </p:cNvSpPr>
          <p:nvPr/>
        </p:nvSpPr>
        <p:spPr bwMode="auto">
          <a:xfrm>
            <a:off x="3505200" y="1044575"/>
            <a:ext cx="20113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b="1"/>
              <a:t>(vv. 26-27)</a:t>
            </a:r>
          </a:p>
        </p:txBody>
      </p:sp>
      <p:sp>
        <p:nvSpPr>
          <p:cNvPr id="27652" name="Text Box 4">
            <a:extLst>
              <a:ext uri="{FF2B5EF4-FFF2-40B4-BE49-F238E27FC236}">
                <a16:creationId xmlns:a16="http://schemas.microsoft.com/office/drawing/2014/main" id="{B5152493-9B80-41AC-AACE-0915C00995EE}"/>
              </a:ext>
            </a:extLst>
          </p:cNvPr>
          <p:cNvSpPr txBox="1">
            <a:spLocks noChangeArrowheads="1"/>
          </p:cNvSpPr>
          <p:nvPr/>
        </p:nvSpPr>
        <p:spPr bwMode="auto">
          <a:xfrm>
            <a:off x="274981" y="1812511"/>
            <a:ext cx="4943061" cy="4413516"/>
          </a:xfrm>
          <a:prstGeom prst="rect">
            <a:avLst/>
          </a:prstGeom>
          <a:solidFill>
            <a:schemeClr val="bg1"/>
          </a:solidFill>
          <a:ln w="9525">
            <a:solidFill>
              <a:schemeClr val="tx1"/>
            </a:solidFill>
            <a:miter lim="800000"/>
            <a:headEnd/>
            <a:tailEnd/>
          </a:ln>
          <a:effectLst/>
        </p:spPr>
        <p:txBody>
          <a:bodyPr wrap="square">
            <a:spAutoFit/>
          </a:bodyPr>
          <a:lstStyle/>
          <a:p>
            <a:pPr>
              <a:lnSpc>
                <a:spcPct val="90000"/>
              </a:lnSpc>
            </a:pPr>
            <a:r>
              <a:rPr lang="en-US" altLang="en-US" sz="2600"/>
              <a:t>26 For this reason God gave them up to vile passions. For even their women exchanged the natural use for what is against nature. </a:t>
            </a:r>
          </a:p>
          <a:p>
            <a:pPr>
              <a:lnSpc>
                <a:spcPct val="90000"/>
              </a:lnSpc>
            </a:pPr>
            <a:endParaRPr lang="en-US" altLang="en-US" sz="2600"/>
          </a:p>
          <a:p>
            <a:pPr>
              <a:lnSpc>
                <a:spcPct val="90000"/>
              </a:lnSpc>
            </a:pPr>
            <a:r>
              <a:rPr lang="en-US" altLang="en-US" sz="2600"/>
              <a:t>27 Likewise also the men, leaving the natural use of the woman, burned in their lust for one another, men with men committing what is shameful, and receiving in themselves the penalty of their error which was due. </a:t>
            </a:r>
          </a:p>
        </p:txBody>
      </p:sp>
      <p:sp>
        <p:nvSpPr>
          <p:cNvPr id="27653" name="Text Box 5">
            <a:extLst>
              <a:ext uri="{FF2B5EF4-FFF2-40B4-BE49-F238E27FC236}">
                <a16:creationId xmlns:a16="http://schemas.microsoft.com/office/drawing/2014/main" id="{549DA814-A64D-44C5-A038-C8BC2CAA8CC7}"/>
              </a:ext>
            </a:extLst>
          </p:cNvPr>
          <p:cNvSpPr txBox="1">
            <a:spLocks noChangeArrowheads="1"/>
          </p:cNvSpPr>
          <p:nvPr/>
        </p:nvSpPr>
        <p:spPr bwMode="auto">
          <a:xfrm>
            <a:off x="5592419" y="1812511"/>
            <a:ext cx="3276600" cy="3709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spcBef>
                <a:spcPct val="50000"/>
              </a:spcBef>
              <a:buFontTx/>
              <a:buChar char="•"/>
            </a:pPr>
            <a:r>
              <a:rPr lang="en-US" altLang="en-US" sz="2800" b="1" dirty="0"/>
              <a:t> Vile passions</a:t>
            </a:r>
          </a:p>
          <a:p>
            <a:pPr>
              <a:lnSpc>
                <a:spcPct val="130000"/>
              </a:lnSpc>
              <a:spcBef>
                <a:spcPct val="50000"/>
              </a:spcBef>
              <a:buFontTx/>
              <a:buChar char="•"/>
            </a:pPr>
            <a:r>
              <a:rPr lang="en-US" altLang="en-US" sz="2800" b="1" dirty="0"/>
              <a:t> Against nature</a:t>
            </a:r>
          </a:p>
          <a:p>
            <a:pPr>
              <a:lnSpc>
                <a:spcPct val="130000"/>
              </a:lnSpc>
              <a:spcBef>
                <a:spcPct val="50000"/>
              </a:spcBef>
              <a:buFontTx/>
              <a:buChar char="•"/>
            </a:pPr>
            <a:r>
              <a:rPr lang="en-US" altLang="en-US" sz="2800" b="1" dirty="0"/>
              <a:t> Shameful</a:t>
            </a:r>
          </a:p>
          <a:p>
            <a:pPr>
              <a:lnSpc>
                <a:spcPct val="130000"/>
              </a:lnSpc>
              <a:spcBef>
                <a:spcPct val="50000"/>
              </a:spcBef>
              <a:buFontTx/>
              <a:buChar char="•"/>
            </a:pPr>
            <a:r>
              <a:rPr lang="en-US" altLang="en-US" sz="2800" b="1" dirty="0"/>
              <a:t> Error</a:t>
            </a:r>
          </a:p>
          <a:p>
            <a:pPr>
              <a:lnSpc>
                <a:spcPct val="130000"/>
              </a:lnSpc>
              <a:spcBef>
                <a:spcPct val="50000"/>
              </a:spcBef>
              <a:buFontTx/>
              <a:buChar char="•"/>
            </a:pPr>
            <a:r>
              <a:rPr lang="en-US" altLang="en-US" sz="2800" b="1" dirty="0"/>
              <a:t> Receiving penalty</a:t>
            </a:r>
          </a:p>
        </p:txBody>
      </p:sp>
    </p:spTree>
    <p:extLst>
      <p:ext uri="{BB962C8B-B14F-4D97-AF65-F5344CB8AC3E}">
        <p14:creationId xmlns:p14="http://schemas.microsoft.com/office/powerpoint/2010/main" val="28339703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53">
                                            <p:txEl>
                                              <p:pRg st="0" end="0"/>
                                            </p:txEl>
                                          </p:spTgt>
                                        </p:tgtEl>
                                        <p:attrNameLst>
                                          <p:attrName>style.visibility</p:attrName>
                                        </p:attrNameLst>
                                      </p:cBhvr>
                                      <p:to>
                                        <p:strVal val="visible"/>
                                      </p:to>
                                    </p:set>
                                    <p:animEffect transition="in" filter="wipe(left)">
                                      <p:cBhvr>
                                        <p:cTn id="7" dur="500"/>
                                        <p:tgtEl>
                                          <p:spTgt spid="2765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653">
                                            <p:txEl>
                                              <p:pRg st="1" end="1"/>
                                            </p:txEl>
                                          </p:spTgt>
                                        </p:tgtEl>
                                        <p:attrNameLst>
                                          <p:attrName>style.visibility</p:attrName>
                                        </p:attrNameLst>
                                      </p:cBhvr>
                                      <p:to>
                                        <p:strVal val="visible"/>
                                      </p:to>
                                    </p:set>
                                    <p:animEffect transition="in" filter="wipe(left)">
                                      <p:cBhvr>
                                        <p:cTn id="12" dur="500"/>
                                        <p:tgtEl>
                                          <p:spTgt spid="2765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653">
                                            <p:txEl>
                                              <p:pRg st="2" end="2"/>
                                            </p:txEl>
                                          </p:spTgt>
                                        </p:tgtEl>
                                        <p:attrNameLst>
                                          <p:attrName>style.visibility</p:attrName>
                                        </p:attrNameLst>
                                      </p:cBhvr>
                                      <p:to>
                                        <p:strVal val="visible"/>
                                      </p:to>
                                    </p:set>
                                    <p:animEffect transition="in" filter="wipe(left)">
                                      <p:cBhvr>
                                        <p:cTn id="17" dur="500"/>
                                        <p:tgtEl>
                                          <p:spTgt spid="2765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653">
                                            <p:txEl>
                                              <p:pRg st="3" end="3"/>
                                            </p:txEl>
                                          </p:spTgt>
                                        </p:tgtEl>
                                        <p:attrNameLst>
                                          <p:attrName>style.visibility</p:attrName>
                                        </p:attrNameLst>
                                      </p:cBhvr>
                                      <p:to>
                                        <p:strVal val="visible"/>
                                      </p:to>
                                    </p:set>
                                    <p:animEffect transition="in" filter="wipe(left)">
                                      <p:cBhvr>
                                        <p:cTn id="22" dur="500"/>
                                        <p:tgtEl>
                                          <p:spTgt spid="2765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7653">
                                            <p:txEl>
                                              <p:pRg st="4" end="4"/>
                                            </p:txEl>
                                          </p:spTgt>
                                        </p:tgtEl>
                                        <p:attrNameLst>
                                          <p:attrName>style.visibility</p:attrName>
                                        </p:attrNameLst>
                                      </p:cBhvr>
                                      <p:to>
                                        <p:strVal val="visible"/>
                                      </p:to>
                                    </p:set>
                                    <p:animEffect transition="in" filter="wipe(left)">
                                      <p:cBhvr>
                                        <p:cTn id="27" dur="500"/>
                                        <p:tgtEl>
                                          <p:spTgt spid="2765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C2B5D7-6E82-4B27-B9B4-AA89E81519E4}"/>
              </a:ext>
            </a:extLst>
          </p:cNvPr>
          <p:cNvSpPr/>
          <p:nvPr/>
        </p:nvSpPr>
        <p:spPr>
          <a:xfrm rot="16200000">
            <a:off x="-1033989" y="2178669"/>
            <a:ext cx="4520789" cy="1200329"/>
          </a:xfrm>
          <a:prstGeom prst="rect">
            <a:avLst/>
          </a:prstGeom>
        </p:spPr>
        <p:txBody>
          <a:bodyPr wrap="none">
            <a:spAutoFit/>
          </a:bodyPr>
          <a:lstStyle/>
          <a:p>
            <a:pPr algn="ctr"/>
            <a:r>
              <a:rPr lang="en-US" sz="3600" dirty="0">
                <a:solidFill>
                  <a:srgbClr val="FFFF99"/>
                </a:solidFill>
                <a:effectLst>
                  <a:outerShdw blurRad="38100" dist="38100" dir="2700000" algn="tl">
                    <a:srgbClr val="000000">
                      <a:alpha val="43137"/>
                    </a:srgbClr>
                  </a:outerShdw>
                </a:effectLst>
                <a:latin typeface="AR CENA" panose="02000000000000000000" pitchFamily="2" charset="0"/>
              </a:rPr>
              <a:t>The Need</a:t>
            </a:r>
            <a:endParaRPr lang="en-US" sz="3600" dirty="0">
              <a:solidFill>
                <a:schemeClr val="bg1"/>
              </a:solidFill>
              <a:effectLst>
                <a:outerShdw blurRad="38100" dist="38100" dir="2700000" algn="tl">
                  <a:srgbClr val="000000">
                    <a:alpha val="43137"/>
                  </a:srgbClr>
                </a:outerShdw>
              </a:effectLst>
              <a:latin typeface="AR CENA" panose="02000000000000000000" pitchFamily="2" charset="0"/>
            </a:endParaRPr>
          </a:p>
          <a:p>
            <a:pPr algn="ctr"/>
            <a:r>
              <a:rPr lang="en-US" sz="3600" i="1" dirty="0">
                <a:solidFill>
                  <a:schemeClr val="bg1"/>
                </a:solidFill>
                <a:effectLst>
                  <a:outerShdw blurRad="38100" dist="38100" dir="2700000" algn="tl">
                    <a:srgbClr val="000000">
                      <a:alpha val="43137"/>
                    </a:srgbClr>
                  </a:outerShdw>
                </a:effectLst>
                <a:latin typeface="AR CENA" panose="02000000000000000000" pitchFamily="2" charset="0"/>
              </a:rPr>
              <a:t>A World of Sin </a:t>
            </a:r>
            <a:r>
              <a:rPr lang="en-US" sz="3600" dirty="0">
                <a:solidFill>
                  <a:schemeClr val="bg1"/>
                </a:solidFill>
                <a:effectLst>
                  <a:outerShdw blurRad="38100" dist="38100" dir="2700000" algn="tl">
                    <a:srgbClr val="000000">
                      <a:alpha val="43137"/>
                    </a:srgbClr>
                  </a:outerShdw>
                </a:effectLst>
                <a:latin typeface="AR CENA" panose="02000000000000000000" pitchFamily="2" charset="0"/>
              </a:rPr>
              <a:t>(vv. 18-32)</a:t>
            </a:r>
            <a:endParaRPr lang="en-US" sz="3600" dirty="0"/>
          </a:p>
        </p:txBody>
      </p:sp>
      <p:sp>
        <p:nvSpPr>
          <p:cNvPr id="4" name="Oval 3">
            <a:extLst>
              <a:ext uri="{FF2B5EF4-FFF2-40B4-BE49-F238E27FC236}">
                <a16:creationId xmlns:a16="http://schemas.microsoft.com/office/drawing/2014/main" id="{EDF05F9A-9628-4B9D-A8F9-990BE2C77243}"/>
              </a:ext>
            </a:extLst>
          </p:cNvPr>
          <p:cNvSpPr/>
          <p:nvPr/>
        </p:nvSpPr>
        <p:spPr>
          <a:xfrm>
            <a:off x="-87864" y="3116579"/>
            <a:ext cx="714104" cy="624841"/>
          </a:xfrm>
          <a:prstGeom prst="ellipse">
            <a:avLst/>
          </a:prstGeom>
          <a:solidFill>
            <a:schemeClr val="bg1"/>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effectLst>
                  <a:outerShdw blurRad="38100" dist="38100" dir="2700000" algn="tl">
                    <a:srgbClr val="000000">
                      <a:alpha val="43137"/>
                    </a:srgbClr>
                  </a:outerShdw>
                </a:effectLst>
                <a:latin typeface="AR CENA" panose="02000000000000000000" pitchFamily="2" charset="0"/>
              </a:rPr>
              <a:t>III. </a:t>
            </a:r>
          </a:p>
        </p:txBody>
      </p:sp>
      <p:sp>
        <p:nvSpPr>
          <p:cNvPr id="6" name="TextBox 5">
            <a:extLst>
              <a:ext uri="{FF2B5EF4-FFF2-40B4-BE49-F238E27FC236}">
                <a16:creationId xmlns:a16="http://schemas.microsoft.com/office/drawing/2014/main" id="{DBCD131C-947B-442E-B50B-A9A0CA2BE978}"/>
              </a:ext>
            </a:extLst>
          </p:cNvPr>
          <p:cNvSpPr txBox="1"/>
          <p:nvPr/>
        </p:nvSpPr>
        <p:spPr>
          <a:xfrm>
            <a:off x="2435086" y="422479"/>
            <a:ext cx="6569765" cy="3200876"/>
          </a:xfrm>
          <a:prstGeom prst="rect">
            <a:avLst/>
          </a:prstGeom>
          <a:noFill/>
        </p:spPr>
        <p:txBody>
          <a:bodyPr wrap="square" rtlCol="0">
            <a:spAutoFit/>
          </a:bodyPr>
          <a:lstStyle/>
          <a:p>
            <a:pPr marL="457200" indent="-457200">
              <a:buFont typeface="+mj-lt"/>
              <a:buAutoNum type="alphaUcPeriod"/>
            </a:pPr>
            <a:r>
              <a:rPr lang="en-US" sz="2400" b="1" u="sng" dirty="0"/>
              <a:t>The Results</a:t>
            </a:r>
            <a:r>
              <a:rPr lang="en-US" sz="2400" b="1" dirty="0"/>
              <a:t> </a:t>
            </a:r>
            <a:r>
              <a:rPr lang="en-US" sz="2400" dirty="0"/>
              <a:t>(vv. 18-20, 24, 28, 32)</a:t>
            </a:r>
          </a:p>
          <a:p>
            <a:pPr marL="457200" indent="-457200">
              <a:buFont typeface="+mj-lt"/>
              <a:buAutoNum type="alphaUcPeriod"/>
            </a:pPr>
            <a:endParaRPr lang="en-US" sz="1000" dirty="0"/>
          </a:p>
          <a:p>
            <a:pPr marL="457200" indent="-457200">
              <a:buFont typeface="+mj-lt"/>
              <a:buAutoNum type="alphaUcPeriod"/>
            </a:pPr>
            <a:r>
              <a:rPr lang="en-US" sz="2400" b="1" u="sng" dirty="0"/>
              <a:t>The Sins </a:t>
            </a:r>
            <a:r>
              <a:rPr lang="en-US" sz="2400" dirty="0"/>
              <a:t>(vv. 21-32)</a:t>
            </a:r>
          </a:p>
          <a:p>
            <a:pPr marL="914400" lvl="1" indent="-457200">
              <a:buFont typeface="+mj-lt"/>
              <a:buAutoNum type="arabicPeriod"/>
            </a:pPr>
            <a:r>
              <a:rPr lang="en-US" sz="2400" i="1" dirty="0"/>
              <a:t>Did not glorify God (vv. 21-25)</a:t>
            </a:r>
          </a:p>
          <a:p>
            <a:pPr marL="1371600" lvl="2" indent="-457200">
              <a:buFont typeface="+mj-lt"/>
              <a:buAutoNum type="alphaLcPeriod"/>
            </a:pPr>
            <a:r>
              <a:rPr lang="en-US" sz="2400" dirty="0"/>
              <a:t>Changed the glory of God to be like man (vv. 21-23)</a:t>
            </a:r>
          </a:p>
          <a:p>
            <a:pPr marL="1371600" lvl="2" indent="-457200">
              <a:buFont typeface="+mj-lt"/>
              <a:buAutoNum type="alphaLcPeriod"/>
            </a:pPr>
            <a:r>
              <a:rPr lang="en-US" sz="2400" dirty="0"/>
              <a:t>Serve their own lust (vv. 24-25)</a:t>
            </a:r>
          </a:p>
          <a:p>
            <a:pPr marL="914400" lvl="1" indent="-457200">
              <a:buFont typeface="+mj-lt"/>
              <a:buAutoNum type="arabicPeriod"/>
            </a:pPr>
            <a:r>
              <a:rPr lang="en-US" sz="2400" i="1" dirty="0"/>
              <a:t>Homosexuality </a:t>
            </a:r>
            <a:r>
              <a:rPr lang="en-US" sz="2400" dirty="0"/>
              <a:t>(vv. 26-27)</a:t>
            </a:r>
          </a:p>
          <a:p>
            <a:pPr marL="914400" lvl="1" indent="-457200">
              <a:buFont typeface="+mj-lt"/>
              <a:buAutoNum type="arabicPeriod"/>
            </a:pPr>
            <a:r>
              <a:rPr lang="en-US" sz="2400" i="1" dirty="0"/>
              <a:t>All unrighteousness </a:t>
            </a:r>
            <a:r>
              <a:rPr lang="en-US" sz="2400" dirty="0"/>
              <a:t>(vv. 29-32)</a:t>
            </a:r>
          </a:p>
        </p:txBody>
      </p:sp>
    </p:spTree>
    <p:extLst>
      <p:ext uri="{BB962C8B-B14F-4D97-AF65-F5344CB8AC3E}">
        <p14:creationId xmlns:p14="http://schemas.microsoft.com/office/powerpoint/2010/main" val="32377628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a:extLst>
              <a:ext uri="{FF2B5EF4-FFF2-40B4-BE49-F238E27FC236}">
                <a16:creationId xmlns:a16="http://schemas.microsoft.com/office/drawing/2014/main" id="{68F45D6F-4033-40DA-9F95-330AC3BE805B}"/>
              </a:ext>
            </a:extLst>
          </p:cNvPr>
          <p:cNvSpPr txBox="1">
            <a:spLocks noChangeArrowheads="1"/>
          </p:cNvSpPr>
          <p:nvPr/>
        </p:nvSpPr>
        <p:spPr bwMode="auto">
          <a:xfrm>
            <a:off x="553279" y="1657290"/>
            <a:ext cx="3760068"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ltLang="en-US" sz="2600" b="1" dirty="0"/>
              <a:t>Sexual immorality (v. 29)</a:t>
            </a:r>
          </a:p>
          <a:p>
            <a:pPr>
              <a:buFontTx/>
              <a:buChar char="•"/>
            </a:pPr>
            <a:r>
              <a:rPr lang="en-US" altLang="en-US" sz="2600" b="1" dirty="0"/>
              <a:t>Wickedness (v. 29)</a:t>
            </a:r>
          </a:p>
          <a:p>
            <a:pPr>
              <a:buFontTx/>
              <a:buChar char="•"/>
            </a:pPr>
            <a:r>
              <a:rPr lang="en-US" altLang="en-US" sz="2600" b="1" dirty="0"/>
              <a:t>Covetousness (v. 29)</a:t>
            </a:r>
          </a:p>
          <a:p>
            <a:pPr>
              <a:buFontTx/>
              <a:buChar char="•"/>
            </a:pPr>
            <a:r>
              <a:rPr lang="en-US" altLang="en-US" sz="2600" b="1" dirty="0"/>
              <a:t>Maliciousness  (v. 29)</a:t>
            </a:r>
          </a:p>
          <a:p>
            <a:pPr>
              <a:buFontTx/>
              <a:buChar char="•"/>
            </a:pPr>
            <a:r>
              <a:rPr lang="en-US" altLang="en-US" sz="2600" b="1" dirty="0"/>
              <a:t>Full of envy (v. 29)</a:t>
            </a:r>
          </a:p>
          <a:p>
            <a:pPr>
              <a:buFontTx/>
              <a:buChar char="•"/>
            </a:pPr>
            <a:r>
              <a:rPr lang="en-US" altLang="en-US" sz="2600" b="1" dirty="0"/>
              <a:t>Murder (v. 29)</a:t>
            </a:r>
          </a:p>
          <a:p>
            <a:pPr>
              <a:buFontTx/>
              <a:buChar char="•"/>
            </a:pPr>
            <a:r>
              <a:rPr lang="en-US" altLang="en-US" sz="2600" b="1" dirty="0"/>
              <a:t>Strife (v. 29)</a:t>
            </a:r>
          </a:p>
          <a:p>
            <a:pPr>
              <a:buFontTx/>
              <a:buChar char="•"/>
            </a:pPr>
            <a:r>
              <a:rPr lang="en-US" altLang="en-US" sz="2600" b="1" dirty="0"/>
              <a:t>Deceit (v. 29)</a:t>
            </a:r>
          </a:p>
          <a:p>
            <a:pPr>
              <a:buFontTx/>
              <a:buChar char="•"/>
            </a:pPr>
            <a:r>
              <a:rPr lang="en-US" altLang="en-US" sz="2600" b="1" dirty="0"/>
              <a:t>Evil mindedness (v. 29)</a:t>
            </a:r>
          </a:p>
          <a:p>
            <a:pPr>
              <a:buFontTx/>
              <a:buChar char="•"/>
            </a:pPr>
            <a:r>
              <a:rPr lang="en-US" altLang="en-US" sz="2600" b="1" dirty="0"/>
              <a:t>Whisperers (v. 30)</a:t>
            </a:r>
          </a:p>
          <a:p>
            <a:pPr>
              <a:buFontTx/>
              <a:buChar char="•"/>
            </a:pPr>
            <a:r>
              <a:rPr lang="en-US" altLang="en-US" sz="2600" b="1" dirty="0"/>
              <a:t>Backbiters (v. 30)</a:t>
            </a:r>
          </a:p>
          <a:p>
            <a:pPr>
              <a:buFontTx/>
              <a:buChar char="•"/>
            </a:pPr>
            <a:r>
              <a:rPr lang="en-US" altLang="en-US" sz="2600" b="1" dirty="0"/>
              <a:t>Haters of God (v. 30)</a:t>
            </a:r>
          </a:p>
        </p:txBody>
      </p:sp>
      <p:sp>
        <p:nvSpPr>
          <p:cNvPr id="28675" name="Text Box 3">
            <a:extLst>
              <a:ext uri="{FF2B5EF4-FFF2-40B4-BE49-F238E27FC236}">
                <a16:creationId xmlns:a16="http://schemas.microsoft.com/office/drawing/2014/main" id="{8E6E8803-9412-4DD2-952A-025649541AF3}"/>
              </a:ext>
            </a:extLst>
          </p:cNvPr>
          <p:cNvSpPr txBox="1">
            <a:spLocks noChangeArrowheads="1"/>
          </p:cNvSpPr>
          <p:nvPr/>
        </p:nvSpPr>
        <p:spPr bwMode="auto">
          <a:xfrm>
            <a:off x="4505325" y="1657290"/>
            <a:ext cx="4439164"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ltLang="en-US" sz="2600" b="1" dirty="0"/>
              <a:t>Violent (v. 30)</a:t>
            </a:r>
          </a:p>
          <a:p>
            <a:pPr>
              <a:buFontTx/>
              <a:buChar char="•"/>
            </a:pPr>
            <a:r>
              <a:rPr lang="en-US" altLang="en-US" sz="2600" b="1" dirty="0"/>
              <a:t>Proud (v. 30)</a:t>
            </a:r>
          </a:p>
          <a:p>
            <a:pPr>
              <a:buFontTx/>
              <a:buChar char="•"/>
            </a:pPr>
            <a:r>
              <a:rPr lang="en-US" altLang="en-US" sz="2600" b="1" dirty="0"/>
              <a:t>Inventors of evil (v. 30)</a:t>
            </a:r>
          </a:p>
          <a:p>
            <a:pPr>
              <a:buFontTx/>
              <a:buChar char="•"/>
            </a:pPr>
            <a:r>
              <a:rPr lang="en-US" altLang="en-US" sz="2600" b="1" dirty="0"/>
              <a:t>Disobedient to parents (v. 30)</a:t>
            </a:r>
          </a:p>
          <a:p>
            <a:pPr>
              <a:buFontTx/>
              <a:buChar char="•"/>
            </a:pPr>
            <a:r>
              <a:rPr lang="en-US" altLang="en-US" sz="2600" b="1" dirty="0"/>
              <a:t>Undiscerning (v. 31)</a:t>
            </a:r>
          </a:p>
          <a:p>
            <a:pPr>
              <a:buFontTx/>
              <a:buChar char="•"/>
            </a:pPr>
            <a:r>
              <a:rPr lang="en-US" altLang="en-US" sz="2600" b="1" dirty="0"/>
              <a:t>Untrustworthy (v. 31)</a:t>
            </a:r>
          </a:p>
          <a:p>
            <a:pPr>
              <a:buFontTx/>
              <a:buChar char="•"/>
            </a:pPr>
            <a:r>
              <a:rPr lang="en-US" altLang="en-US" sz="2600" b="1" dirty="0"/>
              <a:t>Unloving (v. 31)</a:t>
            </a:r>
          </a:p>
          <a:p>
            <a:pPr>
              <a:buFontTx/>
              <a:buChar char="•"/>
            </a:pPr>
            <a:r>
              <a:rPr lang="en-US" altLang="en-US" sz="2600" b="1" dirty="0"/>
              <a:t>Unforgiving (v. 31)</a:t>
            </a:r>
          </a:p>
          <a:p>
            <a:pPr>
              <a:buFontTx/>
              <a:buChar char="•"/>
            </a:pPr>
            <a:r>
              <a:rPr lang="en-US" altLang="en-US" sz="2600" b="1" dirty="0"/>
              <a:t>Unmerciful (v. 31)</a:t>
            </a:r>
          </a:p>
          <a:p>
            <a:pPr>
              <a:buFontTx/>
              <a:buChar char="•"/>
            </a:pPr>
            <a:r>
              <a:rPr lang="en-US" altLang="en-US" sz="2600" b="1" dirty="0"/>
              <a:t>Approve of other’s sin (v. 32)</a:t>
            </a:r>
          </a:p>
        </p:txBody>
      </p:sp>
      <p:sp>
        <p:nvSpPr>
          <p:cNvPr id="28676" name="Text Box 4">
            <a:extLst>
              <a:ext uri="{FF2B5EF4-FFF2-40B4-BE49-F238E27FC236}">
                <a16:creationId xmlns:a16="http://schemas.microsoft.com/office/drawing/2014/main" id="{22006AA5-6752-40B7-AFF0-D9BD1FF7B7DC}"/>
              </a:ext>
            </a:extLst>
          </p:cNvPr>
          <p:cNvSpPr txBox="1">
            <a:spLocks noChangeArrowheads="1"/>
          </p:cNvSpPr>
          <p:nvPr/>
        </p:nvSpPr>
        <p:spPr bwMode="auto">
          <a:xfrm>
            <a:off x="1470025" y="34925"/>
            <a:ext cx="6070600"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5400" b="1" dirty="0"/>
              <a:t>All Unrighteousness</a:t>
            </a:r>
            <a:endParaRPr lang="en-US" altLang="en-US" sz="3200" b="1" dirty="0"/>
          </a:p>
          <a:p>
            <a:pPr algn="ctr"/>
            <a:r>
              <a:rPr lang="en-US" altLang="en-US" sz="3200" b="1" dirty="0"/>
              <a:t>(vv. 29-32)</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C2B5D7-6E82-4B27-B9B4-AA89E81519E4}"/>
              </a:ext>
            </a:extLst>
          </p:cNvPr>
          <p:cNvSpPr/>
          <p:nvPr/>
        </p:nvSpPr>
        <p:spPr>
          <a:xfrm rot="16200000">
            <a:off x="-1033989" y="2178669"/>
            <a:ext cx="4520789" cy="1200329"/>
          </a:xfrm>
          <a:prstGeom prst="rect">
            <a:avLst/>
          </a:prstGeom>
        </p:spPr>
        <p:txBody>
          <a:bodyPr wrap="none">
            <a:spAutoFit/>
          </a:bodyPr>
          <a:lstStyle/>
          <a:p>
            <a:pPr algn="ctr"/>
            <a:r>
              <a:rPr lang="en-US" sz="3600" dirty="0">
                <a:solidFill>
                  <a:srgbClr val="FFFF99"/>
                </a:solidFill>
                <a:effectLst>
                  <a:outerShdw blurRad="38100" dist="38100" dir="2700000" algn="tl">
                    <a:srgbClr val="000000">
                      <a:alpha val="43137"/>
                    </a:srgbClr>
                  </a:outerShdw>
                </a:effectLst>
                <a:latin typeface="AR CENA" panose="02000000000000000000" pitchFamily="2" charset="0"/>
              </a:rPr>
              <a:t>The Need</a:t>
            </a:r>
            <a:endParaRPr lang="en-US" sz="3600" dirty="0">
              <a:solidFill>
                <a:schemeClr val="bg1"/>
              </a:solidFill>
              <a:effectLst>
                <a:outerShdw blurRad="38100" dist="38100" dir="2700000" algn="tl">
                  <a:srgbClr val="000000">
                    <a:alpha val="43137"/>
                  </a:srgbClr>
                </a:outerShdw>
              </a:effectLst>
              <a:latin typeface="AR CENA" panose="02000000000000000000" pitchFamily="2" charset="0"/>
            </a:endParaRPr>
          </a:p>
          <a:p>
            <a:pPr algn="ctr"/>
            <a:r>
              <a:rPr lang="en-US" sz="3600" i="1" dirty="0">
                <a:solidFill>
                  <a:schemeClr val="bg1"/>
                </a:solidFill>
                <a:effectLst>
                  <a:outerShdw blurRad="38100" dist="38100" dir="2700000" algn="tl">
                    <a:srgbClr val="000000">
                      <a:alpha val="43137"/>
                    </a:srgbClr>
                  </a:outerShdw>
                </a:effectLst>
                <a:latin typeface="AR CENA" panose="02000000000000000000" pitchFamily="2" charset="0"/>
              </a:rPr>
              <a:t>A World of Sin </a:t>
            </a:r>
            <a:r>
              <a:rPr lang="en-US" sz="3600" dirty="0">
                <a:solidFill>
                  <a:schemeClr val="bg1"/>
                </a:solidFill>
                <a:effectLst>
                  <a:outerShdw blurRad="38100" dist="38100" dir="2700000" algn="tl">
                    <a:srgbClr val="000000">
                      <a:alpha val="43137"/>
                    </a:srgbClr>
                  </a:outerShdw>
                </a:effectLst>
                <a:latin typeface="AR CENA" panose="02000000000000000000" pitchFamily="2" charset="0"/>
              </a:rPr>
              <a:t>(vv. 18-32)</a:t>
            </a:r>
            <a:endParaRPr lang="en-US" sz="3600" dirty="0"/>
          </a:p>
        </p:txBody>
      </p:sp>
      <p:sp>
        <p:nvSpPr>
          <p:cNvPr id="4" name="Oval 3">
            <a:extLst>
              <a:ext uri="{FF2B5EF4-FFF2-40B4-BE49-F238E27FC236}">
                <a16:creationId xmlns:a16="http://schemas.microsoft.com/office/drawing/2014/main" id="{EDF05F9A-9628-4B9D-A8F9-990BE2C77243}"/>
              </a:ext>
            </a:extLst>
          </p:cNvPr>
          <p:cNvSpPr/>
          <p:nvPr/>
        </p:nvSpPr>
        <p:spPr>
          <a:xfrm>
            <a:off x="-87864" y="3116579"/>
            <a:ext cx="714104" cy="624841"/>
          </a:xfrm>
          <a:prstGeom prst="ellipse">
            <a:avLst/>
          </a:prstGeom>
          <a:solidFill>
            <a:schemeClr val="bg1"/>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effectLst>
                  <a:outerShdw blurRad="38100" dist="38100" dir="2700000" algn="tl">
                    <a:srgbClr val="000000">
                      <a:alpha val="43137"/>
                    </a:srgbClr>
                  </a:outerShdw>
                </a:effectLst>
                <a:latin typeface="AR CENA" panose="02000000000000000000" pitchFamily="2" charset="0"/>
              </a:rPr>
              <a:t>III. </a:t>
            </a:r>
          </a:p>
        </p:txBody>
      </p:sp>
      <p:sp>
        <p:nvSpPr>
          <p:cNvPr id="6" name="TextBox 5">
            <a:extLst>
              <a:ext uri="{FF2B5EF4-FFF2-40B4-BE49-F238E27FC236}">
                <a16:creationId xmlns:a16="http://schemas.microsoft.com/office/drawing/2014/main" id="{DBCD131C-947B-442E-B50B-A9A0CA2BE978}"/>
              </a:ext>
            </a:extLst>
          </p:cNvPr>
          <p:cNvSpPr txBox="1"/>
          <p:nvPr/>
        </p:nvSpPr>
        <p:spPr>
          <a:xfrm>
            <a:off x="2435086" y="422479"/>
            <a:ext cx="6569765" cy="2246769"/>
          </a:xfrm>
          <a:prstGeom prst="rect">
            <a:avLst/>
          </a:prstGeom>
          <a:noFill/>
        </p:spPr>
        <p:txBody>
          <a:bodyPr wrap="square" rtlCol="0">
            <a:spAutoFit/>
          </a:bodyPr>
          <a:lstStyle/>
          <a:p>
            <a:pPr marL="457200" indent="-457200">
              <a:buFont typeface="+mj-lt"/>
              <a:buAutoNum type="alphaUcPeriod"/>
            </a:pPr>
            <a:r>
              <a:rPr lang="en-US" sz="2400" b="1" u="sng" dirty="0"/>
              <a:t>The Results</a:t>
            </a:r>
            <a:r>
              <a:rPr lang="en-US" sz="2400" b="1" dirty="0"/>
              <a:t> </a:t>
            </a:r>
            <a:r>
              <a:rPr lang="en-US" sz="2400" dirty="0"/>
              <a:t>(vv. 18-20, 24, 28, 32)</a:t>
            </a:r>
          </a:p>
          <a:p>
            <a:pPr marL="457200" indent="-457200">
              <a:buFont typeface="+mj-lt"/>
              <a:buAutoNum type="alphaUcPeriod"/>
            </a:pPr>
            <a:endParaRPr lang="en-US" sz="1000" dirty="0"/>
          </a:p>
          <a:p>
            <a:pPr marL="457200" indent="-457200">
              <a:buFont typeface="+mj-lt"/>
              <a:buAutoNum type="alphaUcPeriod"/>
            </a:pPr>
            <a:r>
              <a:rPr lang="en-US" sz="2400" b="1" u="sng" dirty="0"/>
              <a:t>The Sins </a:t>
            </a:r>
            <a:r>
              <a:rPr lang="en-US" sz="2400" dirty="0"/>
              <a:t>(vv. 21-32)</a:t>
            </a:r>
          </a:p>
          <a:p>
            <a:pPr marL="457200" indent="-457200">
              <a:buFont typeface="+mj-lt"/>
              <a:buAutoNum type="alphaUcPeriod"/>
            </a:pPr>
            <a:endParaRPr lang="en-US" sz="1000" dirty="0"/>
          </a:p>
          <a:p>
            <a:pPr marL="457200" indent="-457200">
              <a:buFont typeface="+mj-lt"/>
              <a:buAutoNum type="alphaUcPeriod"/>
            </a:pPr>
            <a:r>
              <a:rPr lang="en-US" sz="2400" b="1" u="sng" dirty="0"/>
              <a:t>The Reasons </a:t>
            </a:r>
            <a:r>
              <a:rPr lang="en-US" sz="2400" dirty="0"/>
              <a:t>(v. 28)</a:t>
            </a:r>
          </a:p>
          <a:p>
            <a:pPr marL="914400" lvl="1" indent="-457200">
              <a:buFont typeface="+mj-lt"/>
              <a:buAutoNum type="arabicPeriod"/>
            </a:pPr>
            <a:r>
              <a:rPr lang="en-US" sz="2400" i="1" dirty="0"/>
              <a:t>Did not retain God in their knowledge</a:t>
            </a:r>
          </a:p>
          <a:p>
            <a:pPr marL="914400" lvl="1" indent="-457200">
              <a:buFont typeface="+mj-lt"/>
              <a:buAutoNum type="arabicPeriod"/>
            </a:pPr>
            <a:r>
              <a:rPr lang="en-US" sz="2400" i="1" dirty="0"/>
              <a:t>Debased mind</a:t>
            </a:r>
            <a:endParaRPr lang="en-US" sz="2400" dirty="0"/>
          </a:p>
        </p:txBody>
      </p:sp>
    </p:spTree>
    <p:extLst>
      <p:ext uri="{BB962C8B-B14F-4D97-AF65-F5344CB8AC3E}">
        <p14:creationId xmlns:p14="http://schemas.microsoft.com/office/powerpoint/2010/main" val="34373732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fade">
                                      <p:cBhvr>
                                        <p:cTn id="7" dur="1000"/>
                                        <p:tgtEl>
                                          <p:spTgt spid="6">
                                            <p:txEl>
                                              <p:pRg st="5" end="5"/>
                                            </p:txEl>
                                          </p:spTgt>
                                        </p:tgtEl>
                                      </p:cBhvr>
                                    </p:animEffect>
                                    <p:anim calcmode="lin" valueType="num">
                                      <p:cBhvr>
                                        <p:cTn id="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6" end="6"/>
                                            </p:txEl>
                                          </p:spTgt>
                                        </p:tgtEl>
                                        <p:attrNameLst>
                                          <p:attrName>style.visibility</p:attrName>
                                        </p:attrNameLst>
                                      </p:cBhvr>
                                      <p:to>
                                        <p:strVal val="visible"/>
                                      </p:to>
                                    </p:set>
                                    <p:animEffect transition="in" filter="fade">
                                      <p:cBhvr>
                                        <p:cTn id="14" dur="1000"/>
                                        <p:tgtEl>
                                          <p:spTgt spid="6">
                                            <p:txEl>
                                              <p:pRg st="6" end="6"/>
                                            </p:txEl>
                                          </p:spTgt>
                                        </p:tgtEl>
                                      </p:cBhvr>
                                    </p:animEffect>
                                    <p:anim calcmode="lin" valueType="num">
                                      <p:cBhvr>
                                        <p:cTn id="15"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5"/>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C2B5D7-6E82-4B27-B9B4-AA89E81519E4}"/>
              </a:ext>
            </a:extLst>
          </p:cNvPr>
          <p:cNvSpPr/>
          <p:nvPr/>
        </p:nvSpPr>
        <p:spPr>
          <a:xfrm rot="16200000">
            <a:off x="-1033989" y="2178669"/>
            <a:ext cx="4520789" cy="1200329"/>
          </a:xfrm>
          <a:prstGeom prst="rect">
            <a:avLst/>
          </a:prstGeom>
        </p:spPr>
        <p:txBody>
          <a:bodyPr wrap="none">
            <a:spAutoFit/>
          </a:bodyPr>
          <a:lstStyle/>
          <a:p>
            <a:pPr algn="ctr"/>
            <a:r>
              <a:rPr lang="en-US" sz="3600" dirty="0">
                <a:solidFill>
                  <a:srgbClr val="FFFF99"/>
                </a:solidFill>
                <a:effectLst>
                  <a:outerShdw blurRad="38100" dist="38100" dir="2700000" algn="tl">
                    <a:srgbClr val="000000">
                      <a:alpha val="43137"/>
                    </a:srgbClr>
                  </a:outerShdw>
                </a:effectLst>
                <a:latin typeface="AR CENA" panose="02000000000000000000" pitchFamily="2" charset="0"/>
              </a:rPr>
              <a:t>The Need</a:t>
            </a:r>
            <a:endParaRPr lang="en-US" sz="3600" dirty="0">
              <a:solidFill>
                <a:schemeClr val="bg1"/>
              </a:solidFill>
              <a:effectLst>
                <a:outerShdw blurRad="38100" dist="38100" dir="2700000" algn="tl">
                  <a:srgbClr val="000000">
                    <a:alpha val="43137"/>
                  </a:srgbClr>
                </a:outerShdw>
              </a:effectLst>
              <a:latin typeface="AR CENA" panose="02000000000000000000" pitchFamily="2" charset="0"/>
            </a:endParaRPr>
          </a:p>
          <a:p>
            <a:pPr algn="ctr"/>
            <a:r>
              <a:rPr lang="en-US" sz="3600" i="1" dirty="0">
                <a:solidFill>
                  <a:schemeClr val="bg1"/>
                </a:solidFill>
                <a:effectLst>
                  <a:outerShdw blurRad="38100" dist="38100" dir="2700000" algn="tl">
                    <a:srgbClr val="000000">
                      <a:alpha val="43137"/>
                    </a:srgbClr>
                  </a:outerShdw>
                </a:effectLst>
                <a:latin typeface="AR CENA" panose="02000000000000000000" pitchFamily="2" charset="0"/>
              </a:rPr>
              <a:t>A World of Sin </a:t>
            </a:r>
            <a:r>
              <a:rPr lang="en-US" sz="3600" dirty="0">
                <a:solidFill>
                  <a:schemeClr val="bg1"/>
                </a:solidFill>
                <a:effectLst>
                  <a:outerShdw blurRad="38100" dist="38100" dir="2700000" algn="tl">
                    <a:srgbClr val="000000">
                      <a:alpha val="43137"/>
                    </a:srgbClr>
                  </a:outerShdw>
                </a:effectLst>
                <a:latin typeface="AR CENA" panose="02000000000000000000" pitchFamily="2" charset="0"/>
              </a:rPr>
              <a:t>(vv. 18-32)</a:t>
            </a:r>
            <a:endParaRPr lang="en-US" sz="3600" dirty="0"/>
          </a:p>
        </p:txBody>
      </p:sp>
      <p:sp>
        <p:nvSpPr>
          <p:cNvPr id="4" name="Oval 3">
            <a:extLst>
              <a:ext uri="{FF2B5EF4-FFF2-40B4-BE49-F238E27FC236}">
                <a16:creationId xmlns:a16="http://schemas.microsoft.com/office/drawing/2014/main" id="{EDF05F9A-9628-4B9D-A8F9-990BE2C77243}"/>
              </a:ext>
            </a:extLst>
          </p:cNvPr>
          <p:cNvSpPr/>
          <p:nvPr/>
        </p:nvSpPr>
        <p:spPr>
          <a:xfrm>
            <a:off x="-87864" y="3116579"/>
            <a:ext cx="714104" cy="624841"/>
          </a:xfrm>
          <a:prstGeom prst="ellipse">
            <a:avLst/>
          </a:prstGeom>
          <a:solidFill>
            <a:schemeClr val="bg1"/>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effectLst>
                  <a:outerShdw blurRad="38100" dist="38100" dir="2700000" algn="tl">
                    <a:srgbClr val="000000">
                      <a:alpha val="43137"/>
                    </a:srgbClr>
                  </a:outerShdw>
                </a:effectLst>
                <a:latin typeface="AR CENA" panose="02000000000000000000" pitchFamily="2" charset="0"/>
              </a:rPr>
              <a:t>III. </a:t>
            </a:r>
          </a:p>
        </p:txBody>
      </p:sp>
      <p:sp>
        <p:nvSpPr>
          <p:cNvPr id="6" name="TextBox 5">
            <a:extLst>
              <a:ext uri="{FF2B5EF4-FFF2-40B4-BE49-F238E27FC236}">
                <a16:creationId xmlns:a16="http://schemas.microsoft.com/office/drawing/2014/main" id="{DBCD131C-947B-442E-B50B-A9A0CA2BE978}"/>
              </a:ext>
            </a:extLst>
          </p:cNvPr>
          <p:cNvSpPr txBox="1"/>
          <p:nvPr/>
        </p:nvSpPr>
        <p:spPr>
          <a:xfrm>
            <a:off x="2693503" y="1824725"/>
            <a:ext cx="6569765" cy="1908215"/>
          </a:xfrm>
          <a:prstGeom prst="rect">
            <a:avLst/>
          </a:prstGeom>
          <a:noFill/>
        </p:spPr>
        <p:txBody>
          <a:bodyPr wrap="square" rtlCol="0">
            <a:spAutoFit/>
          </a:bodyPr>
          <a:lstStyle/>
          <a:p>
            <a:pPr marL="457200" indent="-457200">
              <a:buFont typeface="+mj-lt"/>
              <a:buAutoNum type="alphaUcPeriod"/>
            </a:pPr>
            <a:r>
              <a:rPr lang="en-US" sz="3200" b="1" u="sng" dirty="0"/>
              <a:t>The Results</a:t>
            </a:r>
            <a:r>
              <a:rPr lang="en-US" sz="3200" b="1" dirty="0"/>
              <a:t> </a:t>
            </a:r>
            <a:r>
              <a:rPr lang="en-US" sz="3200" dirty="0"/>
              <a:t>(vv. 18-20, 24, 28, 32)</a:t>
            </a:r>
          </a:p>
          <a:p>
            <a:pPr marL="457200" indent="-457200">
              <a:buFont typeface="+mj-lt"/>
              <a:buAutoNum type="alphaUcPeriod"/>
            </a:pPr>
            <a:endParaRPr lang="en-US" sz="1100" dirty="0"/>
          </a:p>
          <a:p>
            <a:pPr marL="457200" indent="-457200">
              <a:buFont typeface="+mj-lt"/>
              <a:buAutoNum type="alphaUcPeriod"/>
            </a:pPr>
            <a:r>
              <a:rPr lang="en-US" sz="3200" b="1" u="sng" dirty="0"/>
              <a:t>The Sins </a:t>
            </a:r>
            <a:r>
              <a:rPr lang="en-US" sz="3200" dirty="0"/>
              <a:t>(vv. 21-32)</a:t>
            </a:r>
          </a:p>
          <a:p>
            <a:pPr marL="457200" indent="-457200">
              <a:buFont typeface="+mj-lt"/>
              <a:buAutoNum type="alphaUcPeriod"/>
            </a:pPr>
            <a:endParaRPr lang="en-US" sz="1100" dirty="0"/>
          </a:p>
          <a:p>
            <a:pPr marL="457200" indent="-457200">
              <a:buFont typeface="+mj-lt"/>
              <a:buAutoNum type="alphaUcPeriod"/>
            </a:pPr>
            <a:r>
              <a:rPr lang="en-US" sz="3200" b="1" u="sng" dirty="0"/>
              <a:t>The Reasons </a:t>
            </a:r>
            <a:r>
              <a:rPr lang="en-US" sz="3200" dirty="0"/>
              <a:t>(v. 28)</a:t>
            </a:r>
          </a:p>
        </p:txBody>
      </p:sp>
    </p:spTree>
    <p:extLst>
      <p:ext uri="{BB962C8B-B14F-4D97-AF65-F5344CB8AC3E}">
        <p14:creationId xmlns:p14="http://schemas.microsoft.com/office/powerpoint/2010/main" val="15614595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B7A546-EFA1-4764-9C4C-5CB5AEE51A6D}"/>
              </a:ext>
            </a:extLst>
          </p:cNvPr>
          <p:cNvSpPr/>
          <p:nvPr/>
        </p:nvSpPr>
        <p:spPr>
          <a:xfrm rot="19781961">
            <a:off x="28239" y="4425440"/>
            <a:ext cx="4124847" cy="110799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600" b="1" cap="none" spc="0" dirty="0">
                <a:ln/>
                <a:solidFill>
                  <a:srgbClr val="002060"/>
                </a:solidFill>
                <a:latin typeface="AR CENA" panose="02000000000000000000" pitchFamily="2" charset="0"/>
              </a:rPr>
              <a:t>Power of God</a:t>
            </a:r>
          </a:p>
        </p:txBody>
      </p:sp>
      <p:sp>
        <p:nvSpPr>
          <p:cNvPr id="9" name="Rectangle 8">
            <a:extLst>
              <a:ext uri="{FF2B5EF4-FFF2-40B4-BE49-F238E27FC236}">
                <a16:creationId xmlns:a16="http://schemas.microsoft.com/office/drawing/2014/main" id="{F281BAE3-8FC4-45E6-B701-052AE5ECE00B}"/>
              </a:ext>
            </a:extLst>
          </p:cNvPr>
          <p:cNvSpPr/>
          <p:nvPr/>
        </p:nvSpPr>
        <p:spPr>
          <a:xfrm rot="1704220">
            <a:off x="5346956" y="4355773"/>
            <a:ext cx="3615092" cy="110799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600" b="1" cap="none" spc="0" dirty="0">
                <a:ln/>
                <a:solidFill>
                  <a:srgbClr val="002060"/>
                </a:solidFill>
                <a:latin typeface="AR CENA" panose="02000000000000000000" pitchFamily="2" charset="0"/>
              </a:rPr>
              <a:t>to Salvation</a:t>
            </a:r>
          </a:p>
        </p:txBody>
      </p:sp>
      <p:sp>
        <p:nvSpPr>
          <p:cNvPr id="6" name="Rectangle 5">
            <a:extLst>
              <a:ext uri="{FF2B5EF4-FFF2-40B4-BE49-F238E27FC236}">
                <a16:creationId xmlns:a16="http://schemas.microsoft.com/office/drawing/2014/main" id="{2038A325-C412-4A75-836A-CA221EFDDBC8}"/>
              </a:ext>
            </a:extLst>
          </p:cNvPr>
          <p:cNvSpPr/>
          <p:nvPr/>
        </p:nvSpPr>
        <p:spPr>
          <a:xfrm rot="19781961">
            <a:off x="-2235" y="4412384"/>
            <a:ext cx="4124847" cy="110799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600" b="1" cap="none" spc="0" dirty="0">
                <a:ln/>
                <a:solidFill>
                  <a:schemeClr val="bg1"/>
                </a:solidFill>
                <a:latin typeface="AR CENA" panose="02000000000000000000" pitchFamily="2" charset="0"/>
              </a:rPr>
              <a:t>Power of God</a:t>
            </a:r>
          </a:p>
        </p:txBody>
      </p:sp>
      <p:sp>
        <p:nvSpPr>
          <p:cNvPr id="7" name="Rectangle 6">
            <a:extLst>
              <a:ext uri="{FF2B5EF4-FFF2-40B4-BE49-F238E27FC236}">
                <a16:creationId xmlns:a16="http://schemas.microsoft.com/office/drawing/2014/main" id="{4DF59848-31BA-4CB1-AF6E-AB17D4689577}"/>
              </a:ext>
            </a:extLst>
          </p:cNvPr>
          <p:cNvSpPr/>
          <p:nvPr/>
        </p:nvSpPr>
        <p:spPr>
          <a:xfrm rot="1704220">
            <a:off x="5342609" y="4325299"/>
            <a:ext cx="3615092" cy="110799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600" b="1" cap="none" spc="0" dirty="0">
                <a:ln/>
                <a:solidFill>
                  <a:schemeClr val="bg1"/>
                </a:solidFill>
                <a:latin typeface="AR CENA" panose="02000000000000000000" pitchFamily="2" charset="0"/>
              </a:rPr>
              <a:t>to Salvation</a:t>
            </a:r>
          </a:p>
        </p:txBody>
      </p:sp>
      <p:sp>
        <p:nvSpPr>
          <p:cNvPr id="8" name="Oval 7">
            <a:extLst>
              <a:ext uri="{FF2B5EF4-FFF2-40B4-BE49-F238E27FC236}">
                <a16:creationId xmlns:a16="http://schemas.microsoft.com/office/drawing/2014/main" id="{E34E2D19-713A-4497-BB76-F06BD1EF5CC3}"/>
              </a:ext>
            </a:extLst>
          </p:cNvPr>
          <p:cNvSpPr/>
          <p:nvPr/>
        </p:nvSpPr>
        <p:spPr>
          <a:xfrm>
            <a:off x="3474722" y="6370320"/>
            <a:ext cx="2107474" cy="4876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Romans 1</a:t>
            </a:r>
          </a:p>
        </p:txBody>
      </p:sp>
      <p:sp>
        <p:nvSpPr>
          <p:cNvPr id="11" name="Rectangle: Rounded Corners 10">
            <a:extLst>
              <a:ext uri="{FF2B5EF4-FFF2-40B4-BE49-F238E27FC236}">
                <a16:creationId xmlns:a16="http://schemas.microsoft.com/office/drawing/2014/main" id="{C5B8014E-3866-42A3-8A14-EF2E3CC47390}"/>
              </a:ext>
            </a:extLst>
          </p:cNvPr>
          <p:cNvSpPr/>
          <p:nvPr/>
        </p:nvSpPr>
        <p:spPr>
          <a:xfrm>
            <a:off x="487680" y="359675"/>
            <a:ext cx="8151223" cy="853440"/>
          </a:xfrm>
          <a:prstGeom prst="roundRect">
            <a:avLst/>
          </a:prstGeom>
          <a:solidFill>
            <a:srgbClr val="00B0F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lgn="ctr">
              <a:buFont typeface="+mj-lt"/>
              <a:buAutoNum type="romanUcPeriod"/>
            </a:pPr>
            <a:r>
              <a:rPr lang="en-US" sz="3200" dirty="0">
                <a:solidFill>
                  <a:schemeClr val="bg1"/>
                </a:solidFill>
                <a:effectLst>
                  <a:outerShdw blurRad="38100" dist="38100" dir="2700000" algn="tl">
                    <a:srgbClr val="000000">
                      <a:alpha val="43137"/>
                    </a:srgbClr>
                  </a:outerShdw>
                </a:effectLst>
                <a:latin typeface="AR CENA" panose="02000000000000000000" pitchFamily="2" charset="0"/>
              </a:rPr>
              <a:t> </a:t>
            </a:r>
            <a:r>
              <a:rPr lang="en-US" sz="3200" dirty="0">
                <a:solidFill>
                  <a:srgbClr val="FFFF99"/>
                </a:solidFill>
                <a:effectLst>
                  <a:outerShdw blurRad="38100" dist="38100" dir="2700000" algn="tl">
                    <a:srgbClr val="000000">
                      <a:alpha val="43137"/>
                    </a:srgbClr>
                  </a:outerShdw>
                </a:effectLst>
                <a:latin typeface="AR CENA" panose="02000000000000000000" pitchFamily="2" charset="0"/>
              </a:rPr>
              <a:t>The Message</a:t>
            </a:r>
            <a:r>
              <a:rPr lang="en-US" sz="3200" dirty="0">
                <a:solidFill>
                  <a:schemeClr val="bg1"/>
                </a:solidFill>
                <a:effectLst>
                  <a:outerShdw blurRad="38100" dist="38100" dir="2700000" algn="tl">
                    <a:srgbClr val="000000">
                      <a:alpha val="43137"/>
                    </a:srgbClr>
                  </a:outerShdw>
                </a:effectLst>
                <a:latin typeface="AR CENA" panose="02000000000000000000" pitchFamily="2" charset="0"/>
              </a:rPr>
              <a:t> – </a:t>
            </a:r>
            <a:r>
              <a:rPr lang="en-US" sz="3200" i="1" dirty="0">
                <a:solidFill>
                  <a:schemeClr val="bg1"/>
                </a:solidFill>
                <a:effectLst>
                  <a:outerShdw blurRad="38100" dist="38100" dir="2700000" algn="tl">
                    <a:srgbClr val="000000">
                      <a:alpha val="43137"/>
                    </a:srgbClr>
                  </a:outerShdw>
                </a:effectLst>
                <a:latin typeface="AR CENA" panose="02000000000000000000" pitchFamily="2" charset="0"/>
              </a:rPr>
              <a:t>Gospel of God </a:t>
            </a:r>
            <a:r>
              <a:rPr lang="en-US" sz="3200" dirty="0">
                <a:solidFill>
                  <a:schemeClr val="bg1"/>
                </a:solidFill>
                <a:effectLst>
                  <a:outerShdw blurRad="38100" dist="38100" dir="2700000" algn="tl">
                    <a:srgbClr val="000000">
                      <a:alpha val="43137"/>
                    </a:srgbClr>
                  </a:outerShdw>
                </a:effectLst>
                <a:latin typeface="AR CENA" panose="02000000000000000000" pitchFamily="2" charset="0"/>
              </a:rPr>
              <a:t>(vv. 1-6)</a:t>
            </a:r>
          </a:p>
        </p:txBody>
      </p:sp>
      <p:sp>
        <p:nvSpPr>
          <p:cNvPr id="12" name="Rectangle: Rounded Corners 11">
            <a:extLst>
              <a:ext uri="{FF2B5EF4-FFF2-40B4-BE49-F238E27FC236}">
                <a16:creationId xmlns:a16="http://schemas.microsoft.com/office/drawing/2014/main" id="{864941B0-35DD-4309-B3C8-40189B77355A}"/>
              </a:ext>
            </a:extLst>
          </p:cNvPr>
          <p:cNvSpPr/>
          <p:nvPr/>
        </p:nvSpPr>
        <p:spPr>
          <a:xfrm>
            <a:off x="487680" y="1473601"/>
            <a:ext cx="8151223" cy="853440"/>
          </a:xfrm>
          <a:prstGeom prst="roundRect">
            <a:avLst/>
          </a:prstGeom>
          <a:solidFill>
            <a:srgbClr val="00B0F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lgn="ctr">
              <a:buFont typeface="+mj-lt"/>
              <a:buAutoNum type="romanUcPeriod" startAt="2"/>
            </a:pPr>
            <a:r>
              <a:rPr lang="en-US" sz="3200" dirty="0">
                <a:solidFill>
                  <a:schemeClr val="bg1"/>
                </a:solidFill>
                <a:effectLst>
                  <a:outerShdw blurRad="38100" dist="38100" dir="2700000" algn="tl">
                    <a:srgbClr val="000000">
                      <a:alpha val="43137"/>
                    </a:srgbClr>
                  </a:outerShdw>
                </a:effectLst>
                <a:latin typeface="AR CENA" panose="02000000000000000000" pitchFamily="2" charset="0"/>
              </a:rPr>
              <a:t> </a:t>
            </a:r>
            <a:r>
              <a:rPr lang="en-US" sz="3200" dirty="0">
                <a:solidFill>
                  <a:srgbClr val="FFFF99"/>
                </a:solidFill>
                <a:effectLst>
                  <a:outerShdw blurRad="38100" dist="38100" dir="2700000" algn="tl">
                    <a:srgbClr val="000000">
                      <a:alpha val="43137"/>
                    </a:srgbClr>
                  </a:outerShdw>
                </a:effectLst>
                <a:latin typeface="AR CENA" panose="02000000000000000000" pitchFamily="2" charset="0"/>
              </a:rPr>
              <a:t>The Messenger</a:t>
            </a:r>
            <a:r>
              <a:rPr lang="en-US" sz="3200" dirty="0">
                <a:solidFill>
                  <a:schemeClr val="bg1"/>
                </a:solidFill>
                <a:effectLst>
                  <a:outerShdw blurRad="38100" dist="38100" dir="2700000" algn="tl">
                    <a:srgbClr val="000000">
                      <a:alpha val="43137"/>
                    </a:srgbClr>
                  </a:outerShdw>
                </a:effectLst>
                <a:latin typeface="AR CENA" panose="02000000000000000000" pitchFamily="2" charset="0"/>
              </a:rPr>
              <a:t> – </a:t>
            </a:r>
            <a:r>
              <a:rPr lang="en-US" sz="3200" i="1" dirty="0">
                <a:solidFill>
                  <a:schemeClr val="bg1"/>
                </a:solidFill>
                <a:effectLst>
                  <a:outerShdw blurRad="38100" dist="38100" dir="2700000" algn="tl">
                    <a:srgbClr val="000000">
                      <a:alpha val="43137"/>
                    </a:srgbClr>
                  </a:outerShdw>
                </a:effectLst>
                <a:latin typeface="AR CENA" panose="02000000000000000000" pitchFamily="2" charset="0"/>
              </a:rPr>
              <a:t>Ready to Preach </a:t>
            </a:r>
            <a:r>
              <a:rPr lang="en-US" sz="3200" dirty="0">
                <a:solidFill>
                  <a:schemeClr val="bg1"/>
                </a:solidFill>
                <a:effectLst>
                  <a:outerShdw blurRad="38100" dist="38100" dir="2700000" algn="tl">
                    <a:srgbClr val="000000">
                      <a:alpha val="43137"/>
                    </a:srgbClr>
                  </a:outerShdw>
                </a:effectLst>
                <a:latin typeface="AR CENA" panose="02000000000000000000" pitchFamily="2" charset="0"/>
              </a:rPr>
              <a:t>(vv. 1, 15-17)</a:t>
            </a:r>
          </a:p>
        </p:txBody>
      </p:sp>
      <p:sp>
        <p:nvSpPr>
          <p:cNvPr id="13" name="Rectangle: Rounded Corners 12">
            <a:extLst>
              <a:ext uri="{FF2B5EF4-FFF2-40B4-BE49-F238E27FC236}">
                <a16:creationId xmlns:a16="http://schemas.microsoft.com/office/drawing/2014/main" id="{B720B17B-1F70-42B9-9DCE-8D8BAD9383EB}"/>
              </a:ext>
            </a:extLst>
          </p:cNvPr>
          <p:cNvSpPr/>
          <p:nvPr/>
        </p:nvSpPr>
        <p:spPr>
          <a:xfrm>
            <a:off x="487680" y="2587527"/>
            <a:ext cx="8151223" cy="853440"/>
          </a:xfrm>
          <a:prstGeom prst="roundRect">
            <a:avLst/>
          </a:prstGeom>
          <a:solidFill>
            <a:srgbClr val="00B0F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lgn="ctr">
              <a:buFont typeface="+mj-lt"/>
              <a:buAutoNum type="romanUcPeriod" startAt="3"/>
            </a:pPr>
            <a:r>
              <a:rPr lang="en-US" sz="3200" dirty="0">
                <a:solidFill>
                  <a:schemeClr val="bg1"/>
                </a:solidFill>
                <a:effectLst>
                  <a:outerShdw blurRad="38100" dist="38100" dir="2700000" algn="tl">
                    <a:srgbClr val="000000">
                      <a:alpha val="43137"/>
                    </a:srgbClr>
                  </a:outerShdw>
                </a:effectLst>
                <a:latin typeface="AR CENA" panose="02000000000000000000" pitchFamily="2" charset="0"/>
              </a:rPr>
              <a:t> </a:t>
            </a:r>
            <a:r>
              <a:rPr lang="en-US" sz="3200" dirty="0">
                <a:solidFill>
                  <a:srgbClr val="FFFF99"/>
                </a:solidFill>
                <a:effectLst>
                  <a:outerShdw blurRad="38100" dist="38100" dir="2700000" algn="tl">
                    <a:srgbClr val="000000">
                      <a:alpha val="43137"/>
                    </a:srgbClr>
                  </a:outerShdw>
                </a:effectLst>
                <a:latin typeface="AR CENA" panose="02000000000000000000" pitchFamily="2" charset="0"/>
              </a:rPr>
              <a:t>The Need</a:t>
            </a:r>
            <a:r>
              <a:rPr lang="en-US" sz="3200" dirty="0">
                <a:solidFill>
                  <a:schemeClr val="bg1"/>
                </a:solidFill>
                <a:effectLst>
                  <a:outerShdw blurRad="38100" dist="38100" dir="2700000" algn="tl">
                    <a:srgbClr val="000000">
                      <a:alpha val="43137"/>
                    </a:srgbClr>
                  </a:outerShdw>
                </a:effectLst>
                <a:latin typeface="AR CENA" panose="02000000000000000000" pitchFamily="2" charset="0"/>
              </a:rPr>
              <a:t> – </a:t>
            </a:r>
            <a:r>
              <a:rPr lang="en-US" sz="3200" i="1" dirty="0">
                <a:solidFill>
                  <a:schemeClr val="bg1"/>
                </a:solidFill>
                <a:effectLst>
                  <a:outerShdw blurRad="38100" dist="38100" dir="2700000" algn="tl">
                    <a:srgbClr val="000000">
                      <a:alpha val="43137"/>
                    </a:srgbClr>
                  </a:outerShdw>
                </a:effectLst>
                <a:latin typeface="AR CENA" panose="02000000000000000000" pitchFamily="2" charset="0"/>
              </a:rPr>
              <a:t>A World of Sin </a:t>
            </a:r>
            <a:r>
              <a:rPr lang="en-US" sz="3200" dirty="0">
                <a:solidFill>
                  <a:schemeClr val="bg1"/>
                </a:solidFill>
                <a:effectLst>
                  <a:outerShdw blurRad="38100" dist="38100" dir="2700000" algn="tl">
                    <a:srgbClr val="000000">
                      <a:alpha val="43137"/>
                    </a:srgbClr>
                  </a:outerShdw>
                </a:effectLst>
                <a:latin typeface="AR CENA" panose="02000000000000000000" pitchFamily="2" charset="0"/>
              </a:rPr>
              <a:t>(vv. 18-32)</a:t>
            </a:r>
          </a:p>
        </p:txBody>
      </p:sp>
    </p:spTree>
    <p:extLst>
      <p:ext uri="{BB962C8B-B14F-4D97-AF65-F5344CB8AC3E}">
        <p14:creationId xmlns:p14="http://schemas.microsoft.com/office/powerpoint/2010/main" val="243631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9E4636D8-3291-43A7-AAE6-0E0EF9E99EE7}"/>
              </a:ext>
            </a:extLst>
          </p:cNvPr>
          <p:cNvSpPr txBox="1">
            <a:spLocks noChangeArrowheads="1"/>
          </p:cNvSpPr>
          <p:nvPr/>
        </p:nvSpPr>
        <p:spPr bwMode="auto">
          <a:xfrm>
            <a:off x="273326" y="1661538"/>
            <a:ext cx="8597347" cy="2559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285750">
              <a:defRPr sz="2400">
                <a:solidFill>
                  <a:schemeClr val="tx1"/>
                </a:solidFill>
                <a:latin typeface="Times New Roman" panose="02020603050405020304" pitchFamily="18" charset="0"/>
              </a:defRPr>
            </a:lvl1pPr>
            <a:lvl2pPr defTabSz="285750">
              <a:defRPr sz="2400">
                <a:solidFill>
                  <a:schemeClr val="tx1"/>
                </a:solidFill>
                <a:latin typeface="Times New Roman" panose="02020603050405020304" pitchFamily="18" charset="0"/>
              </a:defRPr>
            </a:lvl2pPr>
            <a:lvl3pPr defTabSz="285750">
              <a:defRPr sz="2400">
                <a:solidFill>
                  <a:schemeClr val="tx1"/>
                </a:solidFill>
                <a:latin typeface="Times New Roman" panose="02020603050405020304" pitchFamily="18" charset="0"/>
              </a:defRPr>
            </a:lvl3pPr>
            <a:lvl4pPr defTabSz="285750">
              <a:defRPr sz="2400">
                <a:solidFill>
                  <a:schemeClr val="tx1"/>
                </a:solidFill>
                <a:latin typeface="Times New Roman" panose="02020603050405020304" pitchFamily="18" charset="0"/>
              </a:defRPr>
            </a:lvl4pPr>
            <a:lvl5pPr defTabSz="285750">
              <a:defRPr sz="2400">
                <a:solidFill>
                  <a:schemeClr val="tx1"/>
                </a:solidFill>
                <a:latin typeface="Times New Roman" panose="02020603050405020304" pitchFamily="18" charset="0"/>
              </a:defRPr>
            </a:lvl5pPr>
            <a:lvl6pPr defTabSz="285750" eaLnBrk="0" fontAlgn="base" hangingPunct="0">
              <a:spcBef>
                <a:spcPct val="0"/>
              </a:spcBef>
              <a:spcAft>
                <a:spcPct val="0"/>
              </a:spcAft>
              <a:defRPr sz="2400">
                <a:solidFill>
                  <a:schemeClr val="tx1"/>
                </a:solidFill>
                <a:latin typeface="Times New Roman" panose="02020603050405020304" pitchFamily="18" charset="0"/>
              </a:defRPr>
            </a:lvl6pPr>
            <a:lvl7pPr defTabSz="285750" eaLnBrk="0" fontAlgn="base" hangingPunct="0">
              <a:spcBef>
                <a:spcPct val="0"/>
              </a:spcBef>
              <a:spcAft>
                <a:spcPct val="0"/>
              </a:spcAft>
              <a:defRPr sz="2400">
                <a:solidFill>
                  <a:schemeClr val="tx1"/>
                </a:solidFill>
                <a:latin typeface="Times New Roman" panose="02020603050405020304" pitchFamily="18" charset="0"/>
              </a:defRPr>
            </a:lvl7pPr>
            <a:lvl8pPr defTabSz="285750" eaLnBrk="0" fontAlgn="base" hangingPunct="0">
              <a:spcBef>
                <a:spcPct val="0"/>
              </a:spcBef>
              <a:spcAft>
                <a:spcPct val="0"/>
              </a:spcAft>
              <a:defRPr sz="2400">
                <a:solidFill>
                  <a:schemeClr val="tx1"/>
                </a:solidFill>
                <a:latin typeface="Times New Roman" panose="02020603050405020304" pitchFamily="18" charset="0"/>
              </a:defRPr>
            </a:lvl8pPr>
            <a:lvl9pPr defTabSz="285750" eaLnBrk="0" fontAlgn="base" hangingPunct="0">
              <a:spcBef>
                <a:spcPct val="0"/>
              </a:spcBef>
              <a:spcAft>
                <a:spcPct val="0"/>
              </a:spcAft>
              <a:defRPr sz="2400">
                <a:solidFill>
                  <a:schemeClr val="tx1"/>
                </a:solidFill>
                <a:latin typeface="Times New Roman" panose="02020603050405020304" pitchFamily="18" charset="0"/>
              </a:defRPr>
            </a:lvl9pPr>
          </a:lstStyle>
          <a:p>
            <a:pPr marL="571500" indent="-571500">
              <a:lnSpc>
                <a:spcPct val="150000"/>
              </a:lnSpc>
              <a:spcBef>
                <a:spcPct val="50000"/>
              </a:spcBef>
              <a:buFont typeface="+mj-lt"/>
              <a:buAutoNum type="romanUcPeriod"/>
            </a:pPr>
            <a:r>
              <a:rPr lang="en-US" altLang="en-US" sz="3000" b="1" u="sng" dirty="0">
                <a:latin typeface="+mn-lt"/>
              </a:rPr>
              <a:t>Justification By Faith Apart From Law</a:t>
            </a:r>
            <a:r>
              <a:rPr lang="en-US" altLang="en-US" sz="3000" b="1" dirty="0">
                <a:latin typeface="+mn-lt"/>
              </a:rPr>
              <a:t> (1-8)</a:t>
            </a:r>
          </a:p>
          <a:p>
            <a:pPr marL="571500" indent="-571500">
              <a:lnSpc>
                <a:spcPct val="150000"/>
              </a:lnSpc>
              <a:spcBef>
                <a:spcPct val="50000"/>
              </a:spcBef>
              <a:buFont typeface="+mj-lt"/>
              <a:buAutoNum type="romanUcPeriod"/>
            </a:pPr>
            <a:r>
              <a:rPr lang="en-US" altLang="en-US" sz="3000" b="1" u="sng" dirty="0">
                <a:latin typeface="+mn-lt"/>
              </a:rPr>
              <a:t>Rejection of the Jews &amp; Accepting Gentiles</a:t>
            </a:r>
            <a:r>
              <a:rPr lang="en-US" altLang="en-US" sz="3000" b="1" dirty="0">
                <a:latin typeface="+mn-lt"/>
              </a:rPr>
              <a:t> (9-11)</a:t>
            </a:r>
          </a:p>
          <a:p>
            <a:pPr marL="571500" indent="-571500">
              <a:lnSpc>
                <a:spcPct val="150000"/>
              </a:lnSpc>
              <a:spcBef>
                <a:spcPct val="50000"/>
              </a:spcBef>
              <a:buFont typeface="+mj-lt"/>
              <a:buAutoNum type="romanUcPeriod"/>
            </a:pPr>
            <a:r>
              <a:rPr lang="en-US" altLang="en-US" sz="3000" b="1" u="sng" dirty="0">
                <a:latin typeface="+mn-lt"/>
              </a:rPr>
              <a:t>The Christian’s Relationships</a:t>
            </a:r>
            <a:r>
              <a:rPr lang="en-US" altLang="en-US" sz="3000" b="1" dirty="0">
                <a:latin typeface="+mn-lt"/>
              </a:rPr>
              <a:t> (12-16)</a:t>
            </a:r>
          </a:p>
        </p:txBody>
      </p:sp>
      <p:sp>
        <p:nvSpPr>
          <p:cNvPr id="5" name="Rectangle 4">
            <a:extLst>
              <a:ext uri="{FF2B5EF4-FFF2-40B4-BE49-F238E27FC236}">
                <a16:creationId xmlns:a16="http://schemas.microsoft.com/office/drawing/2014/main" id="{3BFE2936-D5D1-4018-970F-BB95192068B4}"/>
              </a:ext>
            </a:extLst>
          </p:cNvPr>
          <p:cNvSpPr/>
          <p:nvPr/>
        </p:nvSpPr>
        <p:spPr>
          <a:xfrm>
            <a:off x="3071653" y="319929"/>
            <a:ext cx="3000694" cy="1107996"/>
          </a:xfrm>
          <a:prstGeom prst="rect">
            <a:avLst/>
          </a:prstGeom>
          <a:noFill/>
        </p:spPr>
        <p:txBody>
          <a:bodyPr wrap="none" lIns="91440" tIns="45720" rIns="91440" bIns="45720">
            <a:spAutoFit/>
          </a:bodyPr>
          <a:lstStyle/>
          <a:p>
            <a:pPr algn="ctr"/>
            <a:r>
              <a:rPr lang="en-US" sz="66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rPr>
              <a:t>Romans</a:t>
            </a:r>
          </a:p>
        </p:txBody>
      </p:sp>
    </p:spTree>
    <p:extLst>
      <p:ext uri="{BB962C8B-B14F-4D97-AF65-F5344CB8AC3E}">
        <p14:creationId xmlns:p14="http://schemas.microsoft.com/office/powerpoint/2010/main" val="40408421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66366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B7A546-EFA1-4764-9C4C-5CB5AEE51A6D}"/>
              </a:ext>
            </a:extLst>
          </p:cNvPr>
          <p:cNvSpPr/>
          <p:nvPr/>
        </p:nvSpPr>
        <p:spPr>
          <a:xfrm rot="19781961">
            <a:off x="28239" y="4425440"/>
            <a:ext cx="4124847" cy="110799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600" b="1" cap="none" spc="0" dirty="0">
                <a:ln/>
                <a:solidFill>
                  <a:srgbClr val="002060"/>
                </a:solidFill>
                <a:latin typeface="AR CENA" panose="02000000000000000000" pitchFamily="2" charset="0"/>
              </a:rPr>
              <a:t>Power of God</a:t>
            </a:r>
          </a:p>
        </p:txBody>
      </p:sp>
      <p:sp>
        <p:nvSpPr>
          <p:cNvPr id="9" name="Rectangle 8">
            <a:extLst>
              <a:ext uri="{FF2B5EF4-FFF2-40B4-BE49-F238E27FC236}">
                <a16:creationId xmlns:a16="http://schemas.microsoft.com/office/drawing/2014/main" id="{F281BAE3-8FC4-45E6-B701-052AE5ECE00B}"/>
              </a:ext>
            </a:extLst>
          </p:cNvPr>
          <p:cNvSpPr/>
          <p:nvPr/>
        </p:nvSpPr>
        <p:spPr>
          <a:xfrm rot="1704220">
            <a:off x="5346956" y="4355773"/>
            <a:ext cx="3615092" cy="110799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600" b="1" cap="none" spc="0" dirty="0">
                <a:ln/>
                <a:solidFill>
                  <a:srgbClr val="002060"/>
                </a:solidFill>
                <a:latin typeface="AR CENA" panose="02000000000000000000" pitchFamily="2" charset="0"/>
              </a:rPr>
              <a:t>to Salvation</a:t>
            </a:r>
          </a:p>
        </p:txBody>
      </p:sp>
      <p:sp>
        <p:nvSpPr>
          <p:cNvPr id="6" name="Rectangle 5">
            <a:extLst>
              <a:ext uri="{FF2B5EF4-FFF2-40B4-BE49-F238E27FC236}">
                <a16:creationId xmlns:a16="http://schemas.microsoft.com/office/drawing/2014/main" id="{2038A325-C412-4A75-836A-CA221EFDDBC8}"/>
              </a:ext>
            </a:extLst>
          </p:cNvPr>
          <p:cNvSpPr/>
          <p:nvPr/>
        </p:nvSpPr>
        <p:spPr>
          <a:xfrm rot="19781961">
            <a:off x="-2235" y="4412384"/>
            <a:ext cx="4124847" cy="110799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600" b="1" cap="none" spc="0" dirty="0">
                <a:ln/>
                <a:solidFill>
                  <a:schemeClr val="bg1"/>
                </a:solidFill>
                <a:latin typeface="AR CENA" panose="02000000000000000000" pitchFamily="2" charset="0"/>
              </a:rPr>
              <a:t>Power of God</a:t>
            </a:r>
          </a:p>
        </p:txBody>
      </p:sp>
      <p:sp>
        <p:nvSpPr>
          <p:cNvPr id="7" name="Rectangle 6">
            <a:extLst>
              <a:ext uri="{FF2B5EF4-FFF2-40B4-BE49-F238E27FC236}">
                <a16:creationId xmlns:a16="http://schemas.microsoft.com/office/drawing/2014/main" id="{4DF59848-31BA-4CB1-AF6E-AB17D4689577}"/>
              </a:ext>
            </a:extLst>
          </p:cNvPr>
          <p:cNvSpPr/>
          <p:nvPr/>
        </p:nvSpPr>
        <p:spPr>
          <a:xfrm rot="1704220">
            <a:off x="5342609" y="4325299"/>
            <a:ext cx="3615092" cy="110799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600" b="1" cap="none" spc="0" dirty="0">
                <a:ln/>
                <a:solidFill>
                  <a:schemeClr val="bg1"/>
                </a:solidFill>
                <a:latin typeface="AR CENA" panose="02000000000000000000" pitchFamily="2" charset="0"/>
              </a:rPr>
              <a:t>to Salvation</a:t>
            </a:r>
          </a:p>
        </p:txBody>
      </p:sp>
      <p:sp>
        <p:nvSpPr>
          <p:cNvPr id="8" name="Oval 7">
            <a:extLst>
              <a:ext uri="{FF2B5EF4-FFF2-40B4-BE49-F238E27FC236}">
                <a16:creationId xmlns:a16="http://schemas.microsoft.com/office/drawing/2014/main" id="{E34E2D19-713A-4497-BB76-F06BD1EF5CC3}"/>
              </a:ext>
            </a:extLst>
          </p:cNvPr>
          <p:cNvSpPr/>
          <p:nvPr/>
        </p:nvSpPr>
        <p:spPr>
          <a:xfrm>
            <a:off x="3474722" y="6370320"/>
            <a:ext cx="2107474" cy="4876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Romans 1</a:t>
            </a:r>
          </a:p>
        </p:txBody>
      </p:sp>
      <p:sp>
        <p:nvSpPr>
          <p:cNvPr id="14" name="Rectangle 4">
            <a:extLst>
              <a:ext uri="{FF2B5EF4-FFF2-40B4-BE49-F238E27FC236}">
                <a16:creationId xmlns:a16="http://schemas.microsoft.com/office/drawing/2014/main" id="{4F8FB270-3D60-44D0-97D3-60E92CE80325}"/>
              </a:ext>
            </a:extLst>
          </p:cNvPr>
          <p:cNvSpPr>
            <a:spLocks noChangeArrowheads="1"/>
          </p:cNvSpPr>
          <p:nvPr/>
        </p:nvSpPr>
        <p:spPr bwMode="auto">
          <a:xfrm>
            <a:off x="811621" y="601107"/>
            <a:ext cx="7816850" cy="1815882"/>
          </a:xfrm>
          <a:prstGeom prst="rect">
            <a:avLst/>
          </a:prstGeom>
          <a:solidFill>
            <a:srgbClr val="00B0F0"/>
          </a:solidFill>
          <a:ln w="9525">
            <a:solidFill>
              <a:schemeClr val="tx1"/>
            </a:solidFill>
            <a:miter lim="800000"/>
            <a:headEnd/>
            <a:tailEnd/>
          </a:ln>
          <a:effectLst/>
        </p:spPr>
        <p:txBody>
          <a:bodyPr>
            <a:spAutoFit/>
          </a:bodyPr>
          <a:lstStyle/>
          <a:p>
            <a:r>
              <a:rPr lang="en-US" sz="2800" dirty="0">
                <a:solidFill>
                  <a:schemeClr val="bg1"/>
                </a:solidFill>
                <a:effectLst>
                  <a:outerShdw blurRad="38100" dist="38100" dir="2700000" algn="tl">
                    <a:srgbClr val="000000">
                      <a:alpha val="43137"/>
                    </a:srgbClr>
                  </a:outerShdw>
                </a:effectLst>
              </a:rPr>
              <a:t>For I am not ashamed of the gospel of Christ, for it is the power of God to salvation for everyone who believes, for the Jew first and also for the Greek. </a:t>
            </a:r>
          </a:p>
          <a:p>
            <a:pPr algn="ctr"/>
            <a:r>
              <a:rPr lang="en-US" altLang="en-US" sz="2800" dirty="0">
                <a:solidFill>
                  <a:schemeClr val="bg1"/>
                </a:solidFill>
                <a:effectLst>
                  <a:outerShdw blurRad="38100" dist="38100" dir="2700000" algn="tl">
                    <a:srgbClr val="000000">
                      <a:alpha val="43137"/>
                    </a:srgbClr>
                  </a:outerShdw>
                </a:effectLst>
              </a:rPr>
              <a:t>(v. 16)</a:t>
            </a:r>
          </a:p>
        </p:txBody>
      </p:sp>
    </p:spTree>
    <p:extLst>
      <p:ext uri="{BB962C8B-B14F-4D97-AF65-F5344CB8AC3E}">
        <p14:creationId xmlns:p14="http://schemas.microsoft.com/office/powerpoint/2010/main" val="28220586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B7A546-EFA1-4764-9C4C-5CB5AEE51A6D}"/>
              </a:ext>
            </a:extLst>
          </p:cNvPr>
          <p:cNvSpPr/>
          <p:nvPr/>
        </p:nvSpPr>
        <p:spPr>
          <a:xfrm rot="19781961">
            <a:off x="28239" y="4425440"/>
            <a:ext cx="4124847" cy="110799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600" b="1" cap="none" spc="0" dirty="0">
                <a:ln/>
                <a:solidFill>
                  <a:srgbClr val="002060"/>
                </a:solidFill>
                <a:latin typeface="AR CENA" panose="02000000000000000000" pitchFamily="2" charset="0"/>
              </a:rPr>
              <a:t>Power of God</a:t>
            </a:r>
          </a:p>
        </p:txBody>
      </p:sp>
      <p:sp>
        <p:nvSpPr>
          <p:cNvPr id="9" name="Rectangle 8">
            <a:extLst>
              <a:ext uri="{FF2B5EF4-FFF2-40B4-BE49-F238E27FC236}">
                <a16:creationId xmlns:a16="http://schemas.microsoft.com/office/drawing/2014/main" id="{F281BAE3-8FC4-45E6-B701-052AE5ECE00B}"/>
              </a:ext>
            </a:extLst>
          </p:cNvPr>
          <p:cNvSpPr/>
          <p:nvPr/>
        </p:nvSpPr>
        <p:spPr>
          <a:xfrm rot="1704220">
            <a:off x="5346956" y="4355773"/>
            <a:ext cx="3615092" cy="110799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600" b="1" cap="none" spc="0" dirty="0">
                <a:ln/>
                <a:solidFill>
                  <a:srgbClr val="002060"/>
                </a:solidFill>
                <a:latin typeface="AR CENA" panose="02000000000000000000" pitchFamily="2" charset="0"/>
              </a:rPr>
              <a:t>to Salvation</a:t>
            </a:r>
          </a:p>
        </p:txBody>
      </p:sp>
      <p:sp>
        <p:nvSpPr>
          <p:cNvPr id="6" name="Rectangle 5">
            <a:extLst>
              <a:ext uri="{FF2B5EF4-FFF2-40B4-BE49-F238E27FC236}">
                <a16:creationId xmlns:a16="http://schemas.microsoft.com/office/drawing/2014/main" id="{2038A325-C412-4A75-836A-CA221EFDDBC8}"/>
              </a:ext>
            </a:extLst>
          </p:cNvPr>
          <p:cNvSpPr/>
          <p:nvPr/>
        </p:nvSpPr>
        <p:spPr>
          <a:xfrm rot="19781961">
            <a:off x="-2235" y="4412384"/>
            <a:ext cx="4124847" cy="110799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600" b="1" cap="none" spc="0" dirty="0">
                <a:ln/>
                <a:solidFill>
                  <a:schemeClr val="bg1"/>
                </a:solidFill>
                <a:latin typeface="AR CENA" panose="02000000000000000000" pitchFamily="2" charset="0"/>
              </a:rPr>
              <a:t>Power of God</a:t>
            </a:r>
          </a:p>
        </p:txBody>
      </p:sp>
      <p:sp>
        <p:nvSpPr>
          <p:cNvPr id="7" name="Rectangle 6">
            <a:extLst>
              <a:ext uri="{FF2B5EF4-FFF2-40B4-BE49-F238E27FC236}">
                <a16:creationId xmlns:a16="http://schemas.microsoft.com/office/drawing/2014/main" id="{4DF59848-31BA-4CB1-AF6E-AB17D4689577}"/>
              </a:ext>
            </a:extLst>
          </p:cNvPr>
          <p:cNvSpPr/>
          <p:nvPr/>
        </p:nvSpPr>
        <p:spPr>
          <a:xfrm rot="1704220">
            <a:off x="5342609" y="4325299"/>
            <a:ext cx="3615092" cy="110799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600" b="1" cap="none" spc="0" dirty="0">
                <a:ln/>
                <a:solidFill>
                  <a:schemeClr val="bg1"/>
                </a:solidFill>
                <a:latin typeface="AR CENA" panose="02000000000000000000" pitchFamily="2" charset="0"/>
              </a:rPr>
              <a:t>to Salvation</a:t>
            </a:r>
          </a:p>
        </p:txBody>
      </p:sp>
      <p:sp>
        <p:nvSpPr>
          <p:cNvPr id="8" name="Oval 7">
            <a:extLst>
              <a:ext uri="{FF2B5EF4-FFF2-40B4-BE49-F238E27FC236}">
                <a16:creationId xmlns:a16="http://schemas.microsoft.com/office/drawing/2014/main" id="{E34E2D19-713A-4497-BB76-F06BD1EF5CC3}"/>
              </a:ext>
            </a:extLst>
          </p:cNvPr>
          <p:cNvSpPr/>
          <p:nvPr/>
        </p:nvSpPr>
        <p:spPr>
          <a:xfrm>
            <a:off x="3474722" y="6370320"/>
            <a:ext cx="2107474" cy="4876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Romans 1</a:t>
            </a:r>
          </a:p>
        </p:txBody>
      </p:sp>
      <p:sp>
        <p:nvSpPr>
          <p:cNvPr id="11" name="Rectangle: Rounded Corners 10">
            <a:extLst>
              <a:ext uri="{FF2B5EF4-FFF2-40B4-BE49-F238E27FC236}">
                <a16:creationId xmlns:a16="http://schemas.microsoft.com/office/drawing/2014/main" id="{C5B8014E-3866-42A3-8A14-EF2E3CC47390}"/>
              </a:ext>
            </a:extLst>
          </p:cNvPr>
          <p:cNvSpPr/>
          <p:nvPr/>
        </p:nvSpPr>
        <p:spPr>
          <a:xfrm>
            <a:off x="487680" y="359675"/>
            <a:ext cx="8151223" cy="853440"/>
          </a:xfrm>
          <a:prstGeom prst="roundRect">
            <a:avLst/>
          </a:prstGeom>
          <a:solidFill>
            <a:srgbClr val="00B0F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lgn="ctr">
              <a:buFont typeface="+mj-lt"/>
              <a:buAutoNum type="romanUcPeriod"/>
            </a:pPr>
            <a:r>
              <a:rPr lang="en-US" sz="3200" dirty="0">
                <a:solidFill>
                  <a:schemeClr val="bg1"/>
                </a:solidFill>
                <a:effectLst>
                  <a:outerShdw blurRad="38100" dist="38100" dir="2700000" algn="tl">
                    <a:srgbClr val="000000">
                      <a:alpha val="43137"/>
                    </a:srgbClr>
                  </a:outerShdw>
                </a:effectLst>
                <a:latin typeface="AR CENA" panose="02000000000000000000" pitchFamily="2" charset="0"/>
              </a:rPr>
              <a:t> </a:t>
            </a:r>
            <a:r>
              <a:rPr lang="en-US" sz="3200" dirty="0">
                <a:solidFill>
                  <a:srgbClr val="FFFF99"/>
                </a:solidFill>
                <a:effectLst>
                  <a:outerShdw blurRad="38100" dist="38100" dir="2700000" algn="tl">
                    <a:srgbClr val="000000">
                      <a:alpha val="43137"/>
                    </a:srgbClr>
                  </a:outerShdw>
                </a:effectLst>
                <a:latin typeface="AR CENA" panose="02000000000000000000" pitchFamily="2" charset="0"/>
              </a:rPr>
              <a:t>The Message</a:t>
            </a:r>
            <a:r>
              <a:rPr lang="en-US" sz="3200" dirty="0">
                <a:solidFill>
                  <a:schemeClr val="bg1"/>
                </a:solidFill>
                <a:effectLst>
                  <a:outerShdw blurRad="38100" dist="38100" dir="2700000" algn="tl">
                    <a:srgbClr val="000000">
                      <a:alpha val="43137"/>
                    </a:srgbClr>
                  </a:outerShdw>
                </a:effectLst>
                <a:latin typeface="AR CENA" panose="02000000000000000000" pitchFamily="2" charset="0"/>
              </a:rPr>
              <a:t> – </a:t>
            </a:r>
            <a:r>
              <a:rPr lang="en-US" sz="3200" i="1" dirty="0">
                <a:solidFill>
                  <a:schemeClr val="bg1"/>
                </a:solidFill>
                <a:effectLst>
                  <a:outerShdw blurRad="38100" dist="38100" dir="2700000" algn="tl">
                    <a:srgbClr val="000000">
                      <a:alpha val="43137"/>
                    </a:srgbClr>
                  </a:outerShdw>
                </a:effectLst>
                <a:latin typeface="AR CENA" panose="02000000000000000000" pitchFamily="2" charset="0"/>
              </a:rPr>
              <a:t>Gospel of God </a:t>
            </a:r>
            <a:r>
              <a:rPr lang="en-US" sz="3200" dirty="0">
                <a:solidFill>
                  <a:schemeClr val="bg1"/>
                </a:solidFill>
                <a:effectLst>
                  <a:outerShdw blurRad="38100" dist="38100" dir="2700000" algn="tl">
                    <a:srgbClr val="000000">
                      <a:alpha val="43137"/>
                    </a:srgbClr>
                  </a:outerShdw>
                </a:effectLst>
                <a:latin typeface="AR CENA" panose="02000000000000000000" pitchFamily="2" charset="0"/>
              </a:rPr>
              <a:t>(vv. 1-6)</a:t>
            </a:r>
          </a:p>
        </p:txBody>
      </p:sp>
    </p:spTree>
    <p:extLst>
      <p:ext uri="{BB962C8B-B14F-4D97-AF65-F5344CB8AC3E}">
        <p14:creationId xmlns:p14="http://schemas.microsoft.com/office/powerpoint/2010/main" val="41744724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2D924F-3032-40CE-B5C3-27683DD4D2EB}"/>
              </a:ext>
            </a:extLst>
          </p:cNvPr>
          <p:cNvSpPr txBox="1"/>
          <p:nvPr/>
        </p:nvSpPr>
        <p:spPr>
          <a:xfrm rot="16200000">
            <a:off x="-1058088" y="2186581"/>
            <a:ext cx="4737462" cy="1200329"/>
          </a:xfrm>
          <a:prstGeom prst="rect">
            <a:avLst/>
          </a:prstGeom>
          <a:noFill/>
        </p:spPr>
        <p:txBody>
          <a:bodyPr wrap="square" rtlCol="0">
            <a:spAutoFit/>
          </a:bodyPr>
          <a:lstStyle/>
          <a:p>
            <a:pPr algn="ctr"/>
            <a:r>
              <a:rPr lang="en-US" sz="3600" dirty="0">
                <a:solidFill>
                  <a:srgbClr val="FFFF99"/>
                </a:solidFill>
                <a:effectLst>
                  <a:outerShdw blurRad="38100" dist="38100" dir="2700000" algn="tl">
                    <a:srgbClr val="000000">
                      <a:alpha val="43137"/>
                    </a:srgbClr>
                  </a:outerShdw>
                </a:effectLst>
                <a:latin typeface="AR CENA" panose="02000000000000000000" pitchFamily="2" charset="0"/>
              </a:rPr>
              <a:t>The Message</a:t>
            </a:r>
            <a:endParaRPr lang="en-US" sz="3600" dirty="0">
              <a:solidFill>
                <a:schemeClr val="bg1"/>
              </a:solidFill>
              <a:effectLst>
                <a:outerShdw blurRad="38100" dist="38100" dir="2700000" algn="tl">
                  <a:srgbClr val="000000">
                    <a:alpha val="43137"/>
                  </a:srgbClr>
                </a:outerShdw>
              </a:effectLst>
              <a:latin typeface="AR CENA" panose="02000000000000000000" pitchFamily="2" charset="0"/>
            </a:endParaRPr>
          </a:p>
          <a:p>
            <a:pPr algn="ctr"/>
            <a:r>
              <a:rPr lang="en-US" sz="3600" i="1" dirty="0">
                <a:solidFill>
                  <a:schemeClr val="bg1"/>
                </a:solidFill>
                <a:effectLst>
                  <a:outerShdw blurRad="38100" dist="38100" dir="2700000" algn="tl">
                    <a:srgbClr val="000000">
                      <a:alpha val="43137"/>
                    </a:srgbClr>
                  </a:outerShdw>
                </a:effectLst>
                <a:latin typeface="AR CENA" panose="02000000000000000000" pitchFamily="2" charset="0"/>
              </a:rPr>
              <a:t>Gospel of God </a:t>
            </a:r>
            <a:r>
              <a:rPr lang="en-US" sz="3600" dirty="0">
                <a:solidFill>
                  <a:schemeClr val="bg1"/>
                </a:solidFill>
                <a:effectLst>
                  <a:outerShdw blurRad="38100" dist="38100" dir="2700000" algn="tl">
                    <a:srgbClr val="000000">
                      <a:alpha val="43137"/>
                    </a:srgbClr>
                  </a:outerShdw>
                </a:effectLst>
                <a:latin typeface="AR CENA" panose="02000000000000000000" pitchFamily="2" charset="0"/>
              </a:rPr>
              <a:t>(vv. 1-6)</a:t>
            </a:r>
            <a:endParaRPr lang="en-US" sz="3600" dirty="0"/>
          </a:p>
        </p:txBody>
      </p:sp>
      <p:sp>
        <p:nvSpPr>
          <p:cNvPr id="6" name="Oval 5">
            <a:extLst>
              <a:ext uri="{FF2B5EF4-FFF2-40B4-BE49-F238E27FC236}">
                <a16:creationId xmlns:a16="http://schemas.microsoft.com/office/drawing/2014/main" id="{3B902857-2FBB-46EB-8A75-D6F636FAD472}"/>
              </a:ext>
            </a:extLst>
          </p:cNvPr>
          <p:cNvSpPr/>
          <p:nvPr/>
        </p:nvSpPr>
        <p:spPr>
          <a:xfrm>
            <a:off x="-87864" y="3116579"/>
            <a:ext cx="714104" cy="624841"/>
          </a:xfrm>
          <a:prstGeom prst="ellipse">
            <a:avLst/>
          </a:prstGeom>
          <a:solidFill>
            <a:schemeClr val="bg1"/>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effectLst>
                  <a:outerShdw blurRad="38100" dist="38100" dir="2700000" algn="tl">
                    <a:srgbClr val="000000">
                      <a:alpha val="43137"/>
                    </a:srgbClr>
                  </a:outerShdw>
                </a:effectLst>
                <a:latin typeface="AR CENA" panose="02000000000000000000" pitchFamily="2" charset="0"/>
              </a:rPr>
              <a:t>I. </a:t>
            </a:r>
          </a:p>
        </p:txBody>
      </p:sp>
      <p:sp>
        <p:nvSpPr>
          <p:cNvPr id="7" name="TextBox 6">
            <a:extLst>
              <a:ext uri="{FF2B5EF4-FFF2-40B4-BE49-F238E27FC236}">
                <a16:creationId xmlns:a16="http://schemas.microsoft.com/office/drawing/2014/main" id="{75FA3B5E-1A5A-4FC4-A648-B9FF8BDEDF2C}"/>
              </a:ext>
            </a:extLst>
          </p:cNvPr>
          <p:cNvSpPr txBox="1"/>
          <p:nvPr/>
        </p:nvSpPr>
        <p:spPr>
          <a:xfrm>
            <a:off x="2435086" y="422479"/>
            <a:ext cx="6569765" cy="6370975"/>
          </a:xfrm>
          <a:prstGeom prst="rect">
            <a:avLst/>
          </a:prstGeom>
          <a:noFill/>
        </p:spPr>
        <p:txBody>
          <a:bodyPr wrap="square" rtlCol="0">
            <a:spAutoFit/>
          </a:bodyPr>
          <a:lstStyle/>
          <a:p>
            <a:pPr marL="457200" indent="-457200">
              <a:buFont typeface="+mj-lt"/>
              <a:buAutoNum type="alphaUcPeriod"/>
            </a:pPr>
            <a:r>
              <a:rPr lang="en-US" sz="2400" b="1" u="sng" dirty="0"/>
              <a:t>Gospel of God </a:t>
            </a:r>
            <a:r>
              <a:rPr lang="en-US" sz="2400" dirty="0"/>
              <a:t>(v. 1)</a:t>
            </a:r>
          </a:p>
          <a:p>
            <a:pPr marL="914400" lvl="1" indent="-457200">
              <a:buFont typeface="+mj-lt"/>
              <a:buAutoNum type="arabicPeriod"/>
            </a:pPr>
            <a:r>
              <a:rPr lang="en-US" sz="2400" i="1" dirty="0"/>
              <a:t>“Gospel” – orig. referred to a reward for good news – then simply good news.. God’s good news to humans… (BDAG)</a:t>
            </a:r>
          </a:p>
          <a:p>
            <a:pPr marL="914400" lvl="1" indent="-457200">
              <a:buFont typeface="+mj-lt"/>
              <a:buAutoNum type="arabicPeriod"/>
            </a:pPr>
            <a:r>
              <a:rPr lang="en-US" sz="2400" i="1" dirty="0"/>
              <a:t>Source: of God</a:t>
            </a:r>
          </a:p>
          <a:p>
            <a:pPr marL="1371600" lvl="2" indent="-457200">
              <a:buFont typeface="+mj-lt"/>
              <a:buAutoNum type="alphaLcPeriod"/>
            </a:pPr>
            <a:r>
              <a:rPr lang="en-US" sz="2400" dirty="0"/>
              <a:t>Three times in the context – </a:t>
            </a:r>
          </a:p>
          <a:p>
            <a:pPr marL="1828800" lvl="3" indent="-457200">
              <a:buFont typeface="Arial" panose="020B0604020202020204" pitchFamily="34" charset="0"/>
              <a:buChar char="•"/>
            </a:pPr>
            <a:r>
              <a:rPr lang="en-US" sz="2400" dirty="0"/>
              <a:t>Of God (v. 1)</a:t>
            </a:r>
          </a:p>
          <a:p>
            <a:pPr marL="1828800" lvl="3" indent="-457200">
              <a:buFont typeface="Arial" panose="020B0604020202020204" pitchFamily="34" charset="0"/>
              <a:buChar char="•"/>
            </a:pPr>
            <a:r>
              <a:rPr lang="en-US" sz="2400" dirty="0"/>
              <a:t>Of His Son (v. 9)</a:t>
            </a:r>
          </a:p>
          <a:p>
            <a:pPr marL="1828800" lvl="3" indent="-457200">
              <a:buFont typeface="Arial" panose="020B0604020202020204" pitchFamily="34" charset="0"/>
              <a:buChar char="•"/>
            </a:pPr>
            <a:r>
              <a:rPr lang="en-US" sz="2400" dirty="0"/>
              <a:t>Of Christ (v. 16)</a:t>
            </a:r>
          </a:p>
          <a:p>
            <a:pPr marL="1371600" lvl="2" indent="-457200">
              <a:buFont typeface="+mj-lt"/>
              <a:buAutoNum type="alphaLcPeriod"/>
            </a:pPr>
            <a:r>
              <a:rPr lang="en-US" sz="2400" dirty="0"/>
              <a:t>Did not get it from man – but came from God (Gal. 1:11-12; 1 Cor. 2:6-13)</a:t>
            </a:r>
          </a:p>
          <a:p>
            <a:pPr marL="914400" lvl="1" indent="-457200">
              <a:buFont typeface="+mj-lt"/>
              <a:buAutoNum type="arabicPeriod"/>
            </a:pPr>
            <a:r>
              <a:rPr lang="en-US" sz="2400" dirty="0"/>
              <a:t>Message preached – should only be what God has revealed</a:t>
            </a:r>
          </a:p>
          <a:p>
            <a:pPr marL="1371600" lvl="2" indent="-457200">
              <a:buFont typeface="+mj-lt"/>
              <a:buAutoNum type="alphaLcPeriod"/>
            </a:pPr>
            <a:r>
              <a:rPr lang="en-US" sz="2400" i="1" dirty="0"/>
              <a:t>Preach the word (2 Tim. 4:2)</a:t>
            </a:r>
          </a:p>
          <a:p>
            <a:pPr marL="1371600" lvl="2" indent="-457200">
              <a:buFont typeface="+mj-lt"/>
              <a:buAutoNum type="alphaLcPeriod"/>
            </a:pPr>
            <a:r>
              <a:rPr lang="en-US" sz="2400" i="1" dirty="0"/>
              <a:t>Speak as oracles of God (1 Pet. 4:11)</a:t>
            </a:r>
          </a:p>
          <a:p>
            <a:pPr marL="1371600" lvl="2" indent="-457200">
              <a:buFont typeface="+mj-lt"/>
              <a:buAutoNum type="alphaLcPeriod"/>
            </a:pPr>
            <a:r>
              <a:rPr lang="en-US" sz="2400" i="1" dirty="0"/>
              <a:t>If can’t prove it by the text – can’t preach it by faith!</a:t>
            </a:r>
          </a:p>
        </p:txBody>
      </p:sp>
    </p:spTree>
    <p:extLst>
      <p:ext uri="{BB962C8B-B14F-4D97-AF65-F5344CB8AC3E}">
        <p14:creationId xmlns:p14="http://schemas.microsoft.com/office/powerpoint/2010/main" val="24115435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fade">
                                      <p:cBhvr>
                                        <p:cTn id="42" dur="1000"/>
                                        <p:tgtEl>
                                          <p:spTgt spid="7">
                                            <p:txEl>
                                              <p:pRg st="5" end="5"/>
                                            </p:txEl>
                                          </p:spTgt>
                                        </p:tgtEl>
                                      </p:cBhvr>
                                    </p:animEffect>
                                    <p:anim calcmode="lin" valueType="num">
                                      <p:cBhvr>
                                        <p:cTn id="4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Effect transition="in" filter="fade">
                                      <p:cBhvr>
                                        <p:cTn id="49" dur="1000"/>
                                        <p:tgtEl>
                                          <p:spTgt spid="7">
                                            <p:txEl>
                                              <p:pRg st="6" end="6"/>
                                            </p:txEl>
                                          </p:spTgt>
                                        </p:tgtEl>
                                      </p:cBhvr>
                                    </p:animEffect>
                                    <p:anim calcmode="lin" valueType="num">
                                      <p:cBhvr>
                                        <p:cTn id="50"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7">
                                            <p:txEl>
                                              <p:pRg st="7" end="7"/>
                                            </p:txEl>
                                          </p:spTgt>
                                        </p:tgtEl>
                                        <p:attrNameLst>
                                          <p:attrName>style.visibility</p:attrName>
                                        </p:attrNameLst>
                                      </p:cBhvr>
                                      <p:to>
                                        <p:strVal val="visible"/>
                                      </p:to>
                                    </p:set>
                                    <p:animEffect transition="in" filter="fade">
                                      <p:cBhvr>
                                        <p:cTn id="56" dur="1000"/>
                                        <p:tgtEl>
                                          <p:spTgt spid="7">
                                            <p:txEl>
                                              <p:pRg st="7" end="7"/>
                                            </p:txEl>
                                          </p:spTgt>
                                        </p:tgtEl>
                                      </p:cBhvr>
                                    </p:animEffect>
                                    <p:anim calcmode="lin" valueType="num">
                                      <p:cBhvr>
                                        <p:cTn id="57"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7">
                                            <p:txEl>
                                              <p:pRg st="8" end="8"/>
                                            </p:txEl>
                                          </p:spTgt>
                                        </p:tgtEl>
                                        <p:attrNameLst>
                                          <p:attrName>style.visibility</p:attrName>
                                        </p:attrNameLst>
                                      </p:cBhvr>
                                      <p:to>
                                        <p:strVal val="visible"/>
                                      </p:to>
                                    </p:set>
                                    <p:animEffect transition="in" filter="fade">
                                      <p:cBhvr>
                                        <p:cTn id="63" dur="1000"/>
                                        <p:tgtEl>
                                          <p:spTgt spid="7">
                                            <p:txEl>
                                              <p:pRg st="8" end="8"/>
                                            </p:txEl>
                                          </p:spTgt>
                                        </p:tgtEl>
                                      </p:cBhvr>
                                    </p:animEffect>
                                    <p:anim calcmode="lin" valueType="num">
                                      <p:cBhvr>
                                        <p:cTn id="64"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7">
                                            <p:txEl>
                                              <p:pRg st="9" end="9"/>
                                            </p:txEl>
                                          </p:spTgt>
                                        </p:tgtEl>
                                        <p:attrNameLst>
                                          <p:attrName>style.visibility</p:attrName>
                                        </p:attrNameLst>
                                      </p:cBhvr>
                                      <p:to>
                                        <p:strVal val="visible"/>
                                      </p:to>
                                    </p:set>
                                    <p:animEffect transition="in" filter="fade">
                                      <p:cBhvr>
                                        <p:cTn id="70" dur="1000"/>
                                        <p:tgtEl>
                                          <p:spTgt spid="7">
                                            <p:txEl>
                                              <p:pRg st="9" end="9"/>
                                            </p:txEl>
                                          </p:spTgt>
                                        </p:tgtEl>
                                      </p:cBhvr>
                                    </p:animEffect>
                                    <p:anim calcmode="lin" valueType="num">
                                      <p:cBhvr>
                                        <p:cTn id="71"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7">
                                            <p:txEl>
                                              <p:pRg st="10" end="10"/>
                                            </p:txEl>
                                          </p:spTgt>
                                        </p:tgtEl>
                                        <p:attrNameLst>
                                          <p:attrName>style.visibility</p:attrName>
                                        </p:attrNameLst>
                                      </p:cBhvr>
                                      <p:to>
                                        <p:strVal val="visible"/>
                                      </p:to>
                                    </p:set>
                                    <p:animEffect transition="in" filter="fade">
                                      <p:cBhvr>
                                        <p:cTn id="77" dur="1000"/>
                                        <p:tgtEl>
                                          <p:spTgt spid="7">
                                            <p:txEl>
                                              <p:pRg st="10" end="10"/>
                                            </p:txEl>
                                          </p:spTgt>
                                        </p:tgtEl>
                                      </p:cBhvr>
                                    </p:animEffect>
                                    <p:anim calcmode="lin" valueType="num">
                                      <p:cBhvr>
                                        <p:cTn id="78" dur="1000" fill="hold"/>
                                        <p:tgtEl>
                                          <p:spTgt spid="7">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7">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7">
                                            <p:txEl>
                                              <p:pRg st="11" end="11"/>
                                            </p:txEl>
                                          </p:spTgt>
                                        </p:tgtEl>
                                        <p:attrNameLst>
                                          <p:attrName>style.visibility</p:attrName>
                                        </p:attrNameLst>
                                      </p:cBhvr>
                                      <p:to>
                                        <p:strVal val="visible"/>
                                      </p:to>
                                    </p:set>
                                    <p:animEffect transition="in" filter="fade">
                                      <p:cBhvr>
                                        <p:cTn id="84" dur="1000"/>
                                        <p:tgtEl>
                                          <p:spTgt spid="7">
                                            <p:txEl>
                                              <p:pRg st="11" end="11"/>
                                            </p:txEl>
                                          </p:spTgt>
                                        </p:tgtEl>
                                      </p:cBhvr>
                                    </p:animEffect>
                                    <p:anim calcmode="lin" valueType="num">
                                      <p:cBhvr>
                                        <p:cTn id="85" dur="1000" fill="hold"/>
                                        <p:tgtEl>
                                          <p:spTgt spid="7">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7">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5"/>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2D924F-3032-40CE-B5C3-27683DD4D2EB}"/>
              </a:ext>
            </a:extLst>
          </p:cNvPr>
          <p:cNvSpPr txBox="1"/>
          <p:nvPr/>
        </p:nvSpPr>
        <p:spPr>
          <a:xfrm rot="16200000">
            <a:off x="-1058088" y="2186581"/>
            <a:ext cx="4737462" cy="1200329"/>
          </a:xfrm>
          <a:prstGeom prst="rect">
            <a:avLst/>
          </a:prstGeom>
          <a:noFill/>
        </p:spPr>
        <p:txBody>
          <a:bodyPr wrap="square" rtlCol="0">
            <a:spAutoFit/>
          </a:bodyPr>
          <a:lstStyle/>
          <a:p>
            <a:pPr algn="ctr"/>
            <a:r>
              <a:rPr lang="en-US" sz="3600" dirty="0">
                <a:solidFill>
                  <a:srgbClr val="FFFF99"/>
                </a:solidFill>
                <a:effectLst>
                  <a:outerShdw blurRad="38100" dist="38100" dir="2700000" algn="tl">
                    <a:srgbClr val="000000">
                      <a:alpha val="43137"/>
                    </a:srgbClr>
                  </a:outerShdw>
                </a:effectLst>
                <a:latin typeface="AR CENA" panose="02000000000000000000" pitchFamily="2" charset="0"/>
              </a:rPr>
              <a:t>The Message</a:t>
            </a:r>
            <a:endParaRPr lang="en-US" sz="3600" dirty="0">
              <a:solidFill>
                <a:schemeClr val="bg1"/>
              </a:solidFill>
              <a:effectLst>
                <a:outerShdw blurRad="38100" dist="38100" dir="2700000" algn="tl">
                  <a:srgbClr val="000000">
                    <a:alpha val="43137"/>
                  </a:srgbClr>
                </a:outerShdw>
              </a:effectLst>
              <a:latin typeface="AR CENA" panose="02000000000000000000" pitchFamily="2" charset="0"/>
            </a:endParaRPr>
          </a:p>
          <a:p>
            <a:pPr algn="ctr"/>
            <a:r>
              <a:rPr lang="en-US" sz="3600" i="1" dirty="0">
                <a:solidFill>
                  <a:schemeClr val="bg1"/>
                </a:solidFill>
                <a:effectLst>
                  <a:outerShdw blurRad="38100" dist="38100" dir="2700000" algn="tl">
                    <a:srgbClr val="000000">
                      <a:alpha val="43137"/>
                    </a:srgbClr>
                  </a:outerShdw>
                </a:effectLst>
                <a:latin typeface="AR CENA" panose="02000000000000000000" pitchFamily="2" charset="0"/>
              </a:rPr>
              <a:t>Gospel of God </a:t>
            </a:r>
            <a:r>
              <a:rPr lang="en-US" sz="3600" dirty="0">
                <a:solidFill>
                  <a:schemeClr val="bg1"/>
                </a:solidFill>
                <a:effectLst>
                  <a:outerShdw blurRad="38100" dist="38100" dir="2700000" algn="tl">
                    <a:srgbClr val="000000">
                      <a:alpha val="43137"/>
                    </a:srgbClr>
                  </a:outerShdw>
                </a:effectLst>
                <a:latin typeface="AR CENA" panose="02000000000000000000" pitchFamily="2" charset="0"/>
              </a:rPr>
              <a:t>(vv. 1-6)</a:t>
            </a:r>
            <a:endParaRPr lang="en-US" sz="3600" dirty="0"/>
          </a:p>
        </p:txBody>
      </p:sp>
      <p:sp>
        <p:nvSpPr>
          <p:cNvPr id="6" name="Oval 5">
            <a:extLst>
              <a:ext uri="{FF2B5EF4-FFF2-40B4-BE49-F238E27FC236}">
                <a16:creationId xmlns:a16="http://schemas.microsoft.com/office/drawing/2014/main" id="{3B902857-2FBB-46EB-8A75-D6F636FAD472}"/>
              </a:ext>
            </a:extLst>
          </p:cNvPr>
          <p:cNvSpPr/>
          <p:nvPr/>
        </p:nvSpPr>
        <p:spPr>
          <a:xfrm>
            <a:off x="-87864" y="3116579"/>
            <a:ext cx="714104" cy="624841"/>
          </a:xfrm>
          <a:prstGeom prst="ellipse">
            <a:avLst/>
          </a:prstGeom>
          <a:solidFill>
            <a:schemeClr val="bg1"/>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effectLst>
                  <a:outerShdw blurRad="38100" dist="38100" dir="2700000" algn="tl">
                    <a:srgbClr val="000000">
                      <a:alpha val="43137"/>
                    </a:srgbClr>
                  </a:outerShdw>
                </a:effectLst>
                <a:latin typeface="AR CENA" panose="02000000000000000000" pitchFamily="2" charset="0"/>
              </a:rPr>
              <a:t>I. </a:t>
            </a:r>
          </a:p>
        </p:txBody>
      </p:sp>
      <p:sp>
        <p:nvSpPr>
          <p:cNvPr id="7" name="TextBox 6">
            <a:extLst>
              <a:ext uri="{FF2B5EF4-FFF2-40B4-BE49-F238E27FC236}">
                <a16:creationId xmlns:a16="http://schemas.microsoft.com/office/drawing/2014/main" id="{75FA3B5E-1A5A-4FC4-A648-B9FF8BDEDF2C}"/>
              </a:ext>
            </a:extLst>
          </p:cNvPr>
          <p:cNvSpPr txBox="1"/>
          <p:nvPr/>
        </p:nvSpPr>
        <p:spPr>
          <a:xfrm>
            <a:off x="2435086" y="422479"/>
            <a:ext cx="6569765" cy="2462213"/>
          </a:xfrm>
          <a:prstGeom prst="rect">
            <a:avLst/>
          </a:prstGeom>
          <a:noFill/>
        </p:spPr>
        <p:txBody>
          <a:bodyPr wrap="square" rtlCol="0">
            <a:spAutoFit/>
          </a:bodyPr>
          <a:lstStyle/>
          <a:p>
            <a:pPr marL="457200" indent="-457200">
              <a:buFont typeface="+mj-lt"/>
              <a:buAutoNum type="alphaUcPeriod"/>
            </a:pPr>
            <a:r>
              <a:rPr lang="en-US" sz="2400" b="1" u="sng" dirty="0"/>
              <a:t>Gospel of God </a:t>
            </a:r>
            <a:r>
              <a:rPr lang="en-US" sz="2400" dirty="0"/>
              <a:t>(v. 1)</a:t>
            </a:r>
          </a:p>
          <a:p>
            <a:pPr marL="457200" indent="-457200">
              <a:buFont typeface="+mj-lt"/>
              <a:buAutoNum type="alphaUcPeriod"/>
            </a:pPr>
            <a:endParaRPr lang="en-US" sz="1000" dirty="0"/>
          </a:p>
          <a:p>
            <a:pPr marL="457200" indent="-457200">
              <a:buFont typeface="+mj-lt"/>
              <a:buAutoNum type="alphaUcPeriod"/>
            </a:pPr>
            <a:r>
              <a:rPr lang="en-US" sz="2400" b="1" u="sng" dirty="0"/>
              <a:t>Foretold in prophets </a:t>
            </a:r>
            <a:r>
              <a:rPr lang="en-US" sz="2400" dirty="0"/>
              <a:t>(v. 2)</a:t>
            </a:r>
          </a:p>
          <a:p>
            <a:pPr marL="914400" lvl="1" indent="-457200">
              <a:buFont typeface="+mj-lt"/>
              <a:buAutoNum type="arabicPeriod"/>
            </a:pPr>
            <a:r>
              <a:rPr lang="en-US" sz="2400" i="1" dirty="0"/>
              <a:t>Prophecy of birth (Isa. 7:14; Micah 5:2)</a:t>
            </a:r>
          </a:p>
          <a:p>
            <a:pPr marL="914400" lvl="1" indent="-457200">
              <a:buFont typeface="+mj-lt"/>
              <a:buAutoNum type="arabicPeriod"/>
            </a:pPr>
            <a:r>
              <a:rPr lang="en-US" sz="2400" i="1" dirty="0"/>
              <a:t>Prophecy of death (Isa. 53; Psa. 22)</a:t>
            </a:r>
          </a:p>
          <a:p>
            <a:pPr marL="914400" lvl="1" indent="-457200">
              <a:buFont typeface="+mj-lt"/>
              <a:buAutoNum type="arabicPeriod"/>
            </a:pPr>
            <a:r>
              <a:rPr lang="en-US" sz="2400" i="1" dirty="0"/>
              <a:t>Prophecy of resurrection (Psa. 16:9-11)</a:t>
            </a:r>
          </a:p>
          <a:p>
            <a:pPr marL="914400" lvl="1" indent="-457200">
              <a:buFont typeface="+mj-lt"/>
              <a:buAutoNum type="arabicPeriod"/>
            </a:pPr>
            <a:r>
              <a:rPr lang="en-US" sz="2400" i="1" dirty="0"/>
              <a:t>Prophecy of new covenant (Jer. 31:31-34)</a:t>
            </a:r>
          </a:p>
        </p:txBody>
      </p:sp>
    </p:spTree>
    <p:extLst>
      <p:ext uri="{BB962C8B-B14F-4D97-AF65-F5344CB8AC3E}">
        <p14:creationId xmlns:p14="http://schemas.microsoft.com/office/powerpoint/2010/main" val="5083996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1000"/>
                                        <p:tgtEl>
                                          <p:spTgt spid="7">
                                            <p:txEl>
                                              <p:pRg st="3" end="3"/>
                                            </p:txEl>
                                          </p:spTgt>
                                        </p:tgtEl>
                                      </p:cBhvr>
                                    </p:animEffect>
                                    <p:anim calcmode="lin" valueType="num">
                                      <p:cBhvr>
                                        <p:cTn id="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animEffect transition="in" filter="fade">
                                      <p:cBhvr>
                                        <p:cTn id="14" dur="1000"/>
                                        <p:tgtEl>
                                          <p:spTgt spid="7">
                                            <p:txEl>
                                              <p:pRg st="4" end="4"/>
                                            </p:txEl>
                                          </p:spTgt>
                                        </p:tgtEl>
                                      </p:cBhvr>
                                    </p:animEffect>
                                    <p:anim calcmode="lin" valueType="num">
                                      <p:cBhvr>
                                        <p:cTn id="15"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Effect transition="in" filter="fade">
                                      <p:cBhvr>
                                        <p:cTn id="21" dur="1000"/>
                                        <p:tgtEl>
                                          <p:spTgt spid="7">
                                            <p:txEl>
                                              <p:pRg st="5" end="5"/>
                                            </p:txEl>
                                          </p:spTgt>
                                        </p:tgtEl>
                                      </p:cBhvr>
                                    </p:animEffect>
                                    <p:anim calcmode="lin" valueType="num">
                                      <p:cBhvr>
                                        <p:cTn id="22"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6" end="6"/>
                                            </p:txEl>
                                          </p:spTgt>
                                        </p:tgtEl>
                                        <p:attrNameLst>
                                          <p:attrName>style.visibility</p:attrName>
                                        </p:attrNameLst>
                                      </p:cBhvr>
                                      <p:to>
                                        <p:strVal val="visible"/>
                                      </p:to>
                                    </p:set>
                                    <p:animEffect transition="in" filter="fade">
                                      <p:cBhvr>
                                        <p:cTn id="28" dur="1000"/>
                                        <p:tgtEl>
                                          <p:spTgt spid="7">
                                            <p:txEl>
                                              <p:pRg st="6" end="6"/>
                                            </p:txEl>
                                          </p:spTgt>
                                        </p:tgtEl>
                                      </p:cBhvr>
                                    </p:animEffect>
                                    <p:anim calcmode="lin" valueType="num">
                                      <p:cBhvr>
                                        <p:cTn id="29"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5"/>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2D924F-3032-40CE-B5C3-27683DD4D2EB}"/>
              </a:ext>
            </a:extLst>
          </p:cNvPr>
          <p:cNvSpPr txBox="1"/>
          <p:nvPr/>
        </p:nvSpPr>
        <p:spPr>
          <a:xfrm rot="16200000">
            <a:off x="-1058088" y="2186581"/>
            <a:ext cx="4737462" cy="1200329"/>
          </a:xfrm>
          <a:prstGeom prst="rect">
            <a:avLst/>
          </a:prstGeom>
          <a:noFill/>
        </p:spPr>
        <p:txBody>
          <a:bodyPr wrap="square" rtlCol="0">
            <a:spAutoFit/>
          </a:bodyPr>
          <a:lstStyle/>
          <a:p>
            <a:pPr algn="ctr"/>
            <a:r>
              <a:rPr lang="en-US" sz="3600" dirty="0">
                <a:solidFill>
                  <a:srgbClr val="FFFF99"/>
                </a:solidFill>
                <a:effectLst>
                  <a:outerShdw blurRad="38100" dist="38100" dir="2700000" algn="tl">
                    <a:srgbClr val="000000">
                      <a:alpha val="43137"/>
                    </a:srgbClr>
                  </a:outerShdw>
                </a:effectLst>
                <a:latin typeface="AR CENA" panose="02000000000000000000" pitchFamily="2" charset="0"/>
              </a:rPr>
              <a:t>The Message</a:t>
            </a:r>
            <a:endParaRPr lang="en-US" sz="3600" dirty="0">
              <a:solidFill>
                <a:schemeClr val="bg1"/>
              </a:solidFill>
              <a:effectLst>
                <a:outerShdw blurRad="38100" dist="38100" dir="2700000" algn="tl">
                  <a:srgbClr val="000000">
                    <a:alpha val="43137"/>
                  </a:srgbClr>
                </a:outerShdw>
              </a:effectLst>
              <a:latin typeface="AR CENA" panose="02000000000000000000" pitchFamily="2" charset="0"/>
            </a:endParaRPr>
          </a:p>
          <a:p>
            <a:pPr algn="ctr"/>
            <a:r>
              <a:rPr lang="en-US" sz="3600" i="1" dirty="0">
                <a:solidFill>
                  <a:schemeClr val="bg1"/>
                </a:solidFill>
                <a:effectLst>
                  <a:outerShdw blurRad="38100" dist="38100" dir="2700000" algn="tl">
                    <a:srgbClr val="000000">
                      <a:alpha val="43137"/>
                    </a:srgbClr>
                  </a:outerShdw>
                </a:effectLst>
                <a:latin typeface="AR CENA" panose="02000000000000000000" pitchFamily="2" charset="0"/>
              </a:rPr>
              <a:t>Gospel of God </a:t>
            </a:r>
            <a:r>
              <a:rPr lang="en-US" sz="3600" dirty="0">
                <a:solidFill>
                  <a:schemeClr val="bg1"/>
                </a:solidFill>
                <a:effectLst>
                  <a:outerShdw blurRad="38100" dist="38100" dir="2700000" algn="tl">
                    <a:srgbClr val="000000">
                      <a:alpha val="43137"/>
                    </a:srgbClr>
                  </a:outerShdw>
                </a:effectLst>
                <a:latin typeface="AR CENA" panose="02000000000000000000" pitchFamily="2" charset="0"/>
              </a:rPr>
              <a:t>(vv. 1-6)</a:t>
            </a:r>
            <a:endParaRPr lang="en-US" sz="3600" dirty="0"/>
          </a:p>
        </p:txBody>
      </p:sp>
      <p:sp>
        <p:nvSpPr>
          <p:cNvPr id="6" name="Oval 5">
            <a:extLst>
              <a:ext uri="{FF2B5EF4-FFF2-40B4-BE49-F238E27FC236}">
                <a16:creationId xmlns:a16="http://schemas.microsoft.com/office/drawing/2014/main" id="{3B902857-2FBB-46EB-8A75-D6F636FAD472}"/>
              </a:ext>
            </a:extLst>
          </p:cNvPr>
          <p:cNvSpPr/>
          <p:nvPr/>
        </p:nvSpPr>
        <p:spPr>
          <a:xfrm>
            <a:off x="-87864" y="3116579"/>
            <a:ext cx="714104" cy="624841"/>
          </a:xfrm>
          <a:prstGeom prst="ellipse">
            <a:avLst/>
          </a:prstGeom>
          <a:solidFill>
            <a:schemeClr val="bg1"/>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effectLst>
                  <a:outerShdw blurRad="38100" dist="38100" dir="2700000" algn="tl">
                    <a:srgbClr val="000000">
                      <a:alpha val="43137"/>
                    </a:srgbClr>
                  </a:outerShdw>
                </a:effectLst>
                <a:latin typeface="AR CENA" panose="02000000000000000000" pitchFamily="2" charset="0"/>
              </a:rPr>
              <a:t>I. </a:t>
            </a:r>
          </a:p>
        </p:txBody>
      </p:sp>
      <p:sp>
        <p:nvSpPr>
          <p:cNvPr id="7" name="TextBox 6">
            <a:extLst>
              <a:ext uri="{FF2B5EF4-FFF2-40B4-BE49-F238E27FC236}">
                <a16:creationId xmlns:a16="http://schemas.microsoft.com/office/drawing/2014/main" id="{75FA3B5E-1A5A-4FC4-A648-B9FF8BDEDF2C}"/>
              </a:ext>
            </a:extLst>
          </p:cNvPr>
          <p:cNvSpPr txBox="1"/>
          <p:nvPr/>
        </p:nvSpPr>
        <p:spPr>
          <a:xfrm>
            <a:off x="2435086" y="422479"/>
            <a:ext cx="6569765" cy="2985433"/>
          </a:xfrm>
          <a:prstGeom prst="rect">
            <a:avLst/>
          </a:prstGeom>
          <a:noFill/>
        </p:spPr>
        <p:txBody>
          <a:bodyPr wrap="square" rtlCol="0">
            <a:spAutoFit/>
          </a:bodyPr>
          <a:lstStyle/>
          <a:p>
            <a:pPr marL="457200" indent="-457200">
              <a:buFont typeface="+mj-lt"/>
              <a:buAutoNum type="alphaUcPeriod"/>
            </a:pPr>
            <a:r>
              <a:rPr lang="en-US" sz="2400" b="1" u="sng" dirty="0"/>
              <a:t>Gospel of God </a:t>
            </a:r>
            <a:r>
              <a:rPr lang="en-US" sz="2400" dirty="0"/>
              <a:t>(v. 1)</a:t>
            </a:r>
          </a:p>
          <a:p>
            <a:pPr marL="457200" indent="-457200">
              <a:buFont typeface="+mj-lt"/>
              <a:buAutoNum type="alphaUcPeriod"/>
            </a:pPr>
            <a:endParaRPr lang="en-US" sz="1000" dirty="0"/>
          </a:p>
          <a:p>
            <a:pPr marL="457200" indent="-457200">
              <a:buFont typeface="+mj-lt"/>
              <a:buAutoNum type="alphaUcPeriod"/>
            </a:pPr>
            <a:r>
              <a:rPr lang="en-US" sz="2400" b="1" u="sng" dirty="0"/>
              <a:t>Foretold in prophets </a:t>
            </a:r>
            <a:r>
              <a:rPr lang="en-US" sz="2400" dirty="0"/>
              <a:t>(v. 2)</a:t>
            </a:r>
          </a:p>
          <a:p>
            <a:pPr marL="457200" indent="-457200">
              <a:buFont typeface="+mj-lt"/>
              <a:buAutoNum type="alphaUcPeriod"/>
            </a:pPr>
            <a:endParaRPr lang="en-US" sz="1000" dirty="0"/>
          </a:p>
          <a:p>
            <a:pPr marL="457200" indent="-457200">
              <a:buFont typeface="+mj-lt"/>
              <a:buAutoNum type="alphaUcPeriod"/>
            </a:pPr>
            <a:r>
              <a:rPr lang="en-US" sz="2400" b="1" u="sng" dirty="0"/>
              <a:t>Concerns Jesus Christ </a:t>
            </a:r>
            <a:r>
              <a:rPr lang="en-US" sz="2400" dirty="0"/>
              <a:t>(vv. 3-5)</a:t>
            </a:r>
          </a:p>
          <a:p>
            <a:pPr marL="914400" lvl="1" indent="-457200">
              <a:buFont typeface="+mj-lt"/>
              <a:buAutoNum type="arabicPeriod"/>
            </a:pPr>
            <a:r>
              <a:rPr lang="en-US" sz="2400" i="1" dirty="0"/>
              <a:t>Humanity - of the seed of David (v. 3)</a:t>
            </a:r>
          </a:p>
          <a:p>
            <a:pPr marL="914400" lvl="1" indent="-457200">
              <a:buFont typeface="+mj-lt"/>
              <a:buAutoNum type="arabicPeriod"/>
            </a:pPr>
            <a:r>
              <a:rPr lang="en-US" sz="2400" i="1" dirty="0"/>
              <a:t>Deity - Son of God (v. 4)</a:t>
            </a:r>
          </a:p>
          <a:p>
            <a:pPr marL="914400" lvl="1" indent="-457200">
              <a:buFont typeface="+mj-lt"/>
              <a:buAutoNum type="arabicPeriod"/>
            </a:pPr>
            <a:r>
              <a:rPr lang="en-US" sz="2400" i="1" dirty="0"/>
              <a:t>Resurrection (v. 4) </a:t>
            </a:r>
          </a:p>
          <a:p>
            <a:pPr marL="914400" lvl="1" indent="-457200">
              <a:buFont typeface="+mj-lt"/>
              <a:buAutoNum type="arabicPeriod"/>
            </a:pPr>
            <a:r>
              <a:rPr lang="en-US" sz="2400" i="1" dirty="0"/>
              <a:t>By whom received grace (v. 5)</a:t>
            </a:r>
          </a:p>
        </p:txBody>
      </p:sp>
    </p:spTree>
    <p:extLst>
      <p:ext uri="{BB962C8B-B14F-4D97-AF65-F5344CB8AC3E}">
        <p14:creationId xmlns:p14="http://schemas.microsoft.com/office/powerpoint/2010/main" val="32829400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Effect transition="in" filter="fade">
                                      <p:cBhvr>
                                        <p:cTn id="7" dur="1000"/>
                                        <p:tgtEl>
                                          <p:spTgt spid="7">
                                            <p:txEl>
                                              <p:pRg st="5" end="5"/>
                                            </p:txEl>
                                          </p:spTgt>
                                        </p:tgtEl>
                                      </p:cBhvr>
                                    </p:animEffect>
                                    <p:anim calcmode="lin" valueType="num">
                                      <p:cBhvr>
                                        <p:cTn id="8"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6" end="6"/>
                                            </p:txEl>
                                          </p:spTgt>
                                        </p:tgtEl>
                                        <p:attrNameLst>
                                          <p:attrName>style.visibility</p:attrName>
                                        </p:attrNameLst>
                                      </p:cBhvr>
                                      <p:to>
                                        <p:strVal val="visible"/>
                                      </p:to>
                                    </p:set>
                                    <p:animEffect transition="in" filter="fade">
                                      <p:cBhvr>
                                        <p:cTn id="14" dur="1000"/>
                                        <p:tgtEl>
                                          <p:spTgt spid="7">
                                            <p:txEl>
                                              <p:pRg st="6" end="6"/>
                                            </p:txEl>
                                          </p:spTgt>
                                        </p:tgtEl>
                                      </p:cBhvr>
                                    </p:animEffect>
                                    <p:anim calcmode="lin" valueType="num">
                                      <p:cBhvr>
                                        <p:cTn id="15"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animEffect transition="in" filter="fade">
                                      <p:cBhvr>
                                        <p:cTn id="21" dur="1000"/>
                                        <p:tgtEl>
                                          <p:spTgt spid="7">
                                            <p:txEl>
                                              <p:pRg st="7" end="7"/>
                                            </p:txEl>
                                          </p:spTgt>
                                        </p:tgtEl>
                                      </p:cBhvr>
                                    </p:animEffect>
                                    <p:anim calcmode="lin" valueType="num">
                                      <p:cBhvr>
                                        <p:cTn id="22"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8" end="8"/>
                                            </p:txEl>
                                          </p:spTgt>
                                        </p:tgtEl>
                                        <p:attrNameLst>
                                          <p:attrName>style.visibility</p:attrName>
                                        </p:attrNameLst>
                                      </p:cBhvr>
                                      <p:to>
                                        <p:strVal val="visible"/>
                                      </p:to>
                                    </p:set>
                                    <p:animEffect transition="in" filter="fade">
                                      <p:cBhvr>
                                        <p:cTn id="28" dur="1000"/>
                                        <p:tgtEl>
                                          <p:spTgt spid="7">
                                            <p:txEl>
                                              <p:pRg st="8" end="8"/>
                                            </p:txEl>
                                          </p:spTgt>
                                        </p:tgtEl>
                                      </p:cBhvr>
                                    </p:animEffect>
                                    <p:anim calcmode="lin" valueType="num">
                                      <p:cBhvr>
                                        <p:cTn id="29"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5"/>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2D924F-3032-40CE-B5C3-27683DD4D2EB}"/>
              </a:ext>
            </a:extLst>
          </p:cNvPr>
          <p:cNvSpPr txBox="1"/>
          <p:nvPr/>
        </p:nvSpPr>
        <p:spPr>
          <a:xfrm rot="16200000">
            <a:off x="-1058088" y="2186581"/>
            <a:ext cx="4737462" cy="1200329"/>
          </a:xfrm>
          <a:prstGeom prst="rect">
            <a:avLst/>
          </a:prstGeom>
          <a:noFill/>
        </p:spPr>
        <p:txBody>
          <a:bodyPr wrap="square" rtlCol="0">
            <a:spAutoFit/>
          </a:bodyPr>
          <a:lstStyle/>
          <a:p>
            <a:pPr algn="ctr"/>
            <a:r>
              <a:rPr lang="en-US" sz="3600" dirty="0">
                <a:solidFill>
                  <a:srgbClr val="FFFF99"/>
                </a:solidFill>
                <a:effectLst>
                  <a:outerShdw blurRad="38100" dist="38100" dir="2700000" algn="tl">
                    <a:srgbClr val="000000">
                      <a:alpha val="43137"/>
                    </a:srgbClr>
                  </a:outerShdw>
                </a:effectLst>
                <a:latin typeface="AR CENA" panose="02000000000000000000" pitchFamily="2" charset="0"/>
              </a:rPr>
              <a:t>The Message</a:t>
            </a:r>
            <a:endParaRPr lang="en-US" sz="3600" dirty="0">
              <a:solidFill>
                <a:schemeClr val="bg1"/>
              </a:solidFill>
              <a:effectLst>
                <a:outerShdw blurRad="38100" dist="38100" dir="2700000" algn="tl">
                  <a:srgbClr val="000000">
                    <a:alpha val="43137"/>
                  </a:srgbClr>
                </a:outerShdw>
              </a:effectLst>
              <a:latin typeface="AR CENA" panose="02000000000000000000" pitchFamily="2" charset="0"/>
            </a:endParaRPr>
          </a:p>
          <a:p>
            <a:pPr algn="ctr"/>
            <a:r>
              <a:rPr lang="en-US" sz="3600" i="1" dirty="0">
                <a:solidFill>
                  <a:schemeClr val="bg1"/>
                </a:solidFill>
                <a:effectLst>
                  <a:outerShdw blurRad="38100" dist="38100" dir="2700000" algn="tl">
                    <a:srgbClr val="000000">
                      <a:alpha val="43137"/>
                    </a:srgbClr>
                  </a:outerShdw>
                </a:effectLst>
                <a:latin typeface="AR CENA" panose="02000000000000000000" pitchFamily="2" charset="0"/>
              </a:rPr>
              <a:t>Gospel of God </a:t>
            </a:r>
            <a:r>
              <a:rPr lang="en-US" sz="3600" dirty="0">
                <a:solidFill>
                  <a:schemeClr val="bg1"/>
                </a:solidFill>
                <a:effectLst>
                  <a:outerShdw blurRad="38100" dist="38100" dir="2700000" algn="tl">
                    <a:srgbClr val="000000">
                      <a:alpha val="43137"/>
                    </a:srgbClr>
                  </a:outerShdw>
                </a:effectLst>
                <a:latin typeface="AR CENA" panose="02000000000000000000" pitchFamily="2" charset="0"/>
              </a:rPr>
              <a:t>(vv. 1-6)</a:t>
            </a:r>
            <a:endParaRPr lang="en-US" sz="3600" dirty="0"/>
          </a:p>
        </p:txBody>
      </p:sp>
      <p:sp>
        <p:nvSpPr>
          <p:cNvPr id="6" name="Oval 5">
            <a:extLst>
              <a:ext uri="{FF2B5EF4-FFF2-40B4-BE49-F238E27FC236}">
                <a16:creationId xmlns:a16="http://schemas.microsoft.com/office/drawing/2014/main" id="{3B902857-2FBB-46EB-8A75-D6F636FAD472}"/>
              </a:ext>
            </a:extLst>
          </p:cNvPr>
          <p:cNvSpPr/>
          <p:nvPr/>
        </p:nvSpPr>
        <p:spPr>
          <a:xfrm>
            <a:off x="-87864" y="3116579"/>
            <a:ext cx="714104" cy="624841"/>
          </a:xfrm>
          <a:prstGeom prst="ellipse">
            <a:avLst/>
          </a:prstGeom>
          <a:solidFill>
            <a:schemeClr val="bg1"/>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effectLst>
                  <a:outerShdw blurRad="38100" dist="38100" dir="2700000" algn="tl">
                    <a:srgbClr val="000000">
                      <a:alpha val="43137"/>
                    </a:srgbClr>
                  </a:outerShdw>
                </a:effectLst>
                <a:latin typeface="AR CENA" panose="02000000000000000000" pitchFamily="2" charset="0"/>
              </a:rPr>
              <a:t>I. </a:t>
            </a:r>
          </a:p>
        </p:txBody>
      </p:sp>
      <p:sp>
        <p:nvSpPr>
          <p:cNvPr id="7" name="TextBox 6">
            <a:extLst>
              <a:ext uri="{FF2B5EF4-FFF2-40B4-BE49-F238E27FC236}">
                <a16:creationId xmlns:a16="http://schemas.microsoft.com/office/drawing/2014/main" id="{75FA3B5E-1A5A-4FC4-A648-B9FF8BDEDF2C}"/>
              </a:ext>
            </a:extLst>
          </p:cNvPr>
          <p:cNvSpPr txBox="1"/>
          <p:nvPr/>
        </p:nvSpPr>
        <p:spPr>
          <a:xfrm>
            <a:off x="2435086" y="422479"/>
            <a:ext cx="6569765" cy="3508653"/>
          </a:xfrm>
          <a:prstGeom prst="rect">
            <a:avLst/>
          </a:prstGeom>
          <a:noFill/>
        </p:spPr>
        <p:txBody>
          <a:bodyPr wrap="square" rtlCol="0">
            <a:spAutoFit/>
          </a:bodyPr>
          <a:lstStyle/>
          <a:p>
            <a:pPr marL="457200" indent="-457200">
              <a:buFont typeface="+mj-lt"/>
              <a:buAutoNum type="alphaUcPeriod"/>
            </a:pPr>
            <a:r>
              <a:rPr lang="en-US" sz="2400" b="1" u="sng" dirty="0"/>
              <a:t>Gospel of God </a:t>
            </a:r>
            <a:r>
              <a:rPr lang="en-US" sz="2400" dirty="0"/>
              <a:t>(v. 1)</a:t>
            </a:r>
          </a:p>
          <a:p>
            <a:pPr marL="457200" indent="-457200">
              <a:buFont typeface="+mj-lt"/>
              <a:buAutoNum type="alphaUcPeriod"/>
            </a:pPr>
            <a:endParaRPr lang="en-US" sz="1000" dirty="0"/>
          </a:p>
          <a:p>
            <a:pPr marL="457200" indent="-457200">
              <a:buFont typeface="+mj-lt"/>
              <a:buAutoNum type="alphaUcPeriod"/>
            </a:pPr>
            <a:r>
              <a:rPr lang="en-US" sz="2400" b="1" u="sng" dirty="0"/>
              <a:t>Foretold in prophets </a:t>
            </a:r>
            <a:r>
              <a:rPr lang="en-US" sz="2400" dirty="0"/>
              <a:t>(v. 2)</a:t>
            </a:r>
          </a:p>
          <a:p>
            <a:pPr marL="457200" indent="-457200">
              <a:buFont typeface="+mj-lt"/>
              <a:buAutoNum type="alphaUcPeriod"/>
            </a:pPr>
            <a:endParaRPr lang="en-US" sz="1000" dirty="0"/>
          </a:p>
          <a:p>
            <a:pPr marL="457200" indent="-457200">
              <a:buFont typeface="+mj-lt"/>
              <a:buAutoNum type="alphaUcPeriod"/>
            </a:pPr>
            <a:r>
              <a:rPr lang="en-US" sz="2400" b="1" u="sng" dirty="0"/>
              <a:t>Concerns Jesus Christ </a:t>
            </a:r>
            <a:r>
              <a:rPr lang="en-US" sz="2400" dirty="0"/>
              <a:t>(vv. 3-5)</a:t>
            </a:r>
          </a:p>
          <a:p>
            <a:pPr marL="457200" indent="-457200">
              <a:buFont typeface="+mj-lt"/>
              <a:buAutoNum type="alphaUcPeriod"/>
            </a:pPr>
            <a:endParaRPr lang="en-US" sz="1000" dirty="0"/>
          </a:p>
          <a:p>
            <a:pPr marL="457200" indent="-457200">
              <a:buFont typeface="+mj-lt"/>
              <a:buAutoNum type="alphaUcPeriod"/>
            </a:pPr>
            <a:r>
              <a:rPr lang="en-US" sz="2400" b="1" u="sng" dirty="0"/>
              <a:t>Must be obeyed </a:t>
            </a:r>
            <a:r>
              <a:rPr lang="en-US" sz="2400" dirty="0"/>
              <a:t>(v. 5)</a:t>
            </a:r>
          </a:p>
          <a:p>
            <a:pPr marL="914400" lvl="1" indent="-457200">
              <a:buFont typeface="+mj-lt"/>
              <a:buAutoNum type="arabicPeriod"/>
            </a:pPr>
            <a:r>
              <a:rPr lang="en-US" sz="2400" i="1" dirty="0"/>
              <a:t>Faith must be obedient (Rom. 16:26)</a:t>
            </a:r>
          </a:p>
          <a:p>
            <a:pPr marL="914400" lvl="1" indent="-457200">
              <a:buFont typeface="+mj-lt"/>
              <a:buAutoNum type="arabicPeriod"/>
            </a:pPr>
            <a:r>
              <a:rPr lang="en-US" sz="2400" i="1" dirty="0"/>
              <a:t>Truth must be obeyed (1 Pet. 1:22)</a:t>
            </a:r>
          </a:p>
          <a:p>
            <a:pPr marL="914400" lvl="1" indent="-457200">
              <a:buFont typeface="+mj-lt"/>
              <a:buAutoNum type="arabicPeriod"/>
            </a:pPr>
            <a:r>
              <a:rPr lang="en-US" sz="2400" i="1" dirty="0"/>
              <a:t>The gospel demands a response (cf. Acts 2:37-38)</a:t>
            </a:r>
          </a:p>
        </p:txBody>
      </p:sp>
    </p:spTree>
    <p:extLst>
      <p:ext uri="{BB962C8B-B14F-4D97-AF65-F5344CB8AC3E}">
        <p14:creationId xmlns:p14="http://schemas.microsoft.com/office/powerpoint/2010/main" val="34441064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7" end="7"/>
                                            </p:txEl>
                                          </p:spTgt>
                                        </p:tgtEl>
                                        <p:attrNameLst>
                                          <p:attrName>style.visibility</p:attrName>
                                        </p:attrNameLst>
                                      </p:cBhvr>
                                      <p:to>
                                        <p:strVal val="visible"/>
                                      </p:to>
                                    </p:set>
                                    <p:animEffect transition="in" filter="fade">
                                      <p:cBhvr>
                                        <p:cTn id="7" dur="1000"/>
                                        <p:tgtEl>
                                          <p:spTgt spid="7">
                                            <p:txEl>
                                              <p:pRg st="7" end="7"/>
                                            </p:txEl>
                                          </p:spTgt>
                                        </p:tgtEl>
                                      </p:cBhvr>
                                    </p:animEffect>
                                    <p:anim calcmode="lin" valueType="num">
                                      <p:cBhvr>
                                        <p:cTn id="8"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8" end="8"/>
                                            </p:txEl>
                                          </p:spTgt>
                                        </p:tgtEl>
                                        <p:attrNameLst>
                                          <p:attrName>style.visibility</p:attrName>
                                        </p:attrNameLst>
                                      </p:cBhvr>
                                      <p:to>
                                        <p:strVal val="visible"/>
                                      </p:to>
                                    </p:set>
                                    <p:animEffect transition="in" filter="fade">
                                      <p:cBhvr>
                                        <p:cTn id="14" dur="1000"/>
                                        <p:tgtEl>
                                          <p:spTgt spid="7">
                                            <p:txEl>
                                              <p:pRg st="8" end="8"/>
                                            </p:txEl>
                                          </p:spTgt>
                                        </p:tgtEl>
                                      </p:cBhvr>
                                    </p:animEffect>
                                    <p:anim calcmode="lin" valueType="num">
                                      <p:cBhvr>
                                        <p:cTn id="15"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9" end="9"/>
                                            </p:txEl>
                                          </p:spTgt>
                                        </p:tgtEl>
                                        <p:attrNameLst>
                                          <p:attrName>style.visibility</p:attrName>
                                        </p:attrNameLst>
                                      </p:cBhvr>
                                      <p:to>
                                        <p:strVal val="visible"/>
                                      </p:to>
                                    </p:set>
                                    <p:animEffect transition="in" filter="fade">
                                      <p:cBhvr>
                                        <p:cTn id="21" dur="1000"/>
                                        <p:tgtEl>
                                          <p:spTgt spid="7">
                                            <p:txEl>
                                              <p:pRg st="9" end="9"/>
                                            </p:txEl>
                                          </p:spTgt>
                                        </p:tgtEl>
                                      </p:cBhvr>
                                    </p:animEffect>
                                    <p:anim calcmode="lin" valueType="num">
                                      <p:cBhvr>
                                        <p:cTn id="22"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5"/>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1447</TotalTime>
  <Words>1893</Words>
  <Application>Microsoft Office PowerPoint</Application>
  <PresentationFormat>On-screen Show (4:3)</PresentationFormat>
  <Paragraphs>283</Paragraphs>
  <Slides>30</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30</vt:i4>
      </vt:variant>
    </vt:vector>
  </HeadingPairs>
  <TitlesOfParts>
    <vt:vector size="37" baseType="lpstr">
      <vt:lpstr>Arial</vt:lpstr>
      <vt:lpstr>Calibri</vt:lpstr>
      <vt:lpstr>AR CENA</vt:lpstr>
      <vt:lpstr>Calibri Light</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Donnie V. Rader</dc:creator>
  <cp:lastModifiedBy>Donnie V. Rader</cp:lastModifiedBy>
  <cp:revision>35</cp:revision>
  <cp:lastPrinted>2019-05-05T02:09:28Z</cp:lastPrinted>
  <dcterms:created xsi:type="dcterms:W3CDTF">2019-05-03T14:00:13Z</dcterms:created>
  <dcterms:modified xsi:type="dcterms:W3CDTF">2019-07-20T12:16:45Z</dcterms:modified>
</cp:coreProperties>
</file>