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9" r:id="rId1"/>
    <p:sldMasterId id="2147483654" r:id="rId2"/>
    <p:sldMasterId id="2147483676" r:id="rId3"/>
    <p:sldMasterId id="2147483922" r:id="rId4"/>
    <p:sldMasterId id="2147483946" r:id="rId5"/>
  </p:sldMasterIdLst>
  <p:handoutMasterIdLst>
    <p:handoutMasterId r:id="rId58"/>
  </p:handoutMasterIdLst>
  <p:sldIdLst>
    <p:sldId id="260" r:id="rId6"/>
    <p:sldId id="305" r:id="rId7"/>
    <p:sldId id="347" r:id="rId8"/>
    <p:sldId id="348" r:id="rId9"/>
    <p:sldId id="349" r:id="rId10"/>
    <p:sldId id="350" r:id="rId11"/>
    <p:sldId id="351" r:id="rId12"/>
    <p:sldId id="352" r:id="rId13"/>
    <p:sldId id="354" r:id="rId14"/>
    <p:sldId id="355" r:id="rId15"/>
    <p:sldId id="356" r:id="rId16"/>
    <p:sldId id="357" r:id="rId17"/>
    <p:sldId id="358" r:id="rId18"/>
    <p:sldId id="359" r:id="rId19"/>
    <p:sldId id="308" r:id="rId20"/>
    <p:sldId id="306" r:id="rId21"/>
    <p:sldId id="400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4" r:id="rId57"/>
  </p:sldIdLst>
  <p:sldSz cx="9144000" cy="6858000" type="screen4x3"/>
  <p:notesSz cx="7077075" cy="9004300"/>
  <p:embeddedFontLst>
    <p:embeddedFont>
      <p:font typeface="Arial Black" panose="020B0A04020102020204" pitchFamily="34" charset="0"/>
      <p:bold r:id="rId59"/>
    </p:embeddedFont>
    <p:embeddedFont>
      <p:font typeface="Arial Rounded MT Bold" panose="020F0704030504030204" pitchFamily="34" charset="0"/>
      <p:regular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Calibri Light" panose="020F0302020204030204" pitchFamily="34" charset="0"/>
      <p:regular r:id="rId65"/>
      <p:italic r:id="rId66"/>
    </p:embeddedFont>
    <p:embeddedFont>
      <p:font typeface="Charter Bd BT" panose="02040703050506020203"/>
      <p:regular r:id="rId67"/>
      <p:italic r:id="rId68"/>
    </p:embeddedFont>
    <p:embeddedFont>
      <p:font typeface="Comic Sans MS" panose="030F0702030302020204" pitchFamily="66" charset="0"/>
      <p:regular r:id="rId69"/>
      <p:bold r:id="rId70"/>
      <p:italic r:id="rId71"/>
      <p:boldItalic r:id="rId7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77777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2" autoAdjust="0"/>
    <p:restoredTop sz="93817" autoAdjust="0"/>
  </p:normalViewPr>
  <p:slideViewPr>
    <p:cSldViewPr>
      <p:cViewPr varScale="1">
        <p:scale>
          <a:sx n="74" d="100"/>
          <a:sy n="74" d="100"/>
        </p:scale>
        <p:origin x="54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66" Type="http://schemas.openxmlformats.org/officeDocument/2006/relationships/font" Target="fonts/font8.fntdata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51863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551863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0CD092-1D9D-466A-8100-D9A9F369F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95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60" cy="2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white">
            <a:xfrm>
              <a:off x="0" y="-1"/>
              <a:ext cx="5760" cy="201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0" y="2016"/>
              <a:ext cx="5760" cy="260"/>
              <a:chOff x="0" y="115"/>
              <a:chExt cx="5760" cy="464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71291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94C89A-96B6-4F52-8644-4E7B0BAB2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2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DB29D-6BCC-4F40-AD11-36E9034B6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8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7EE2-A39E-4795-8586-C4B71C36F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01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60" cy="2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white">
            <a:xfrm>
              <a:off x="0" y="-1"/>
              <a:ext cx="5760" cy="201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0" y="2016"/>
              <a:ext cx="5760" cy="260"/>
              <a:chOff x="0" y="115"/>
              <a:chExt cx="5760" cy="464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349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71291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A6AAA6-0AA5-434A-88D3-4DEFAA5F0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08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62650-4ECC-47A5-99A8-2539A8285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14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7936F-9459-4C8A-8258-436022B38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58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2F48E-BA13-437B-9A2C-ED7A4FD89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24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D8C90-52FC-490C-B838-AE0DB4EB4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89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BF598-C240-43B0-9D95-8B60A970D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19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B8AB5-75A4-4800-A4B6-950A3D663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0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A107-78D9-490A-9EF3-6806B5037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7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16CA7-7977-4474-B827-8C256179F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64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21285-CB1B-4F72-B82E-2ED5F70D6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79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3022-2CA8-4B41-9DF5-26C39B34C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37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FED2B-C0E8-4795-A012-1FDFC898D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03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E011-9DCA-44AD-86C4-B2A167EB4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52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A3BE0-F6CA-48A3-A73B-9D287F552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54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1657D-0FFA-4C2E-85EC-4D8B182D3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57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80A9C-B1EC-436D-A60D-4FFEB1667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7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2CAB-7288-4E62-AE4C-2B0427D43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4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F08A6-EEB2-4BD5-9595-62A84B095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89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7683A-0492-4628-A4C9-60250B7B2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5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0FE0B-E427-41A6-BB24-5FAFAA893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83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0E635-7168-4199-A04E-50979D171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27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63FAA-E1AE-41DF-9E72-72B0154D4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3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387B7-6DAF-4651-B82A-F9D27A93A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43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C6088-E675-4666-80C0-89D07C26D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8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835E6D9-2C51-462B-9B90-C66E6F6107C8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455C5D6-5A64-43AA-BD01-C73A76BBE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5760" cy="2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8EAB051C-EC19-4233-9C91-4EE86C225A99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6243E3F0-C6DA-4B3A-9211-F73CF07A5EF3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-1"/>
              <a:ext cx="5760" cy="201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4A397ABF-091A-4EF2-90E0-510827565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016"/>
              <a:ext cx="5760" cy="261"/>
              <a:chOff x="0" y="115"/>
              <a:chExt cx="5760" cy="464"/>
            </a:xfrm>
          </p:grpSpPr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FE7A47E7-69D4-4F2D-9B59-385018ECD2A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9B0A1A21-C359-42A4-BE78-2CD04C5C6FC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C7DDCC6D-C3FE-4D6B-A9CA-BCB67847181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348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401C8AF8-D569-4C85-A43B-E6D0DB6B602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349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71291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BAF2CF31-DAE3-4064-881B-C85066E63D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371FF09-0F2A-4678-8272-5FE86AB172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61526DB8-2CDC-4CA9-8985-07DA3E55CB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9D0FC5-3AAD-4AF4-BD03-C88F65169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30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A98A92B-D872-4ABE-BE10-8DC50D030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316B338-BAF8-46BF-8102-73B06B4C29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5612AA54-E9DC-48EC-933A-3B20BDC11F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A1476-3FF7-4AC9-A1B5-94088A5E2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34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FD67C1B-5304-4303-B552-0920EBC1F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84DB05D-5350-4D0E-8844-5E3F488229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E8A35919-30E0-4755-A6E3-D499AABC1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491A8-BBBD-4B30-B28D-703305E6A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63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31E03C4-F77C-4015-A508-42AAA4104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BA8642A-7F83-491A-87E3-6589B2973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3A287CAD-0BE1-4228-9A1D-A2EED13821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E637-1BA4-4A8D-8C1C-A4CDE9C0F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3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A41A5D5-E03B-41DB-AF64-7155A78FAF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DE3D406E-E9EF-4951-B21F-DE1440C38F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D21A40E6-146D-42DB-8BE2-9A7801F1E1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EABC-0424-4C3C-904F-502183B72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83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B1B1FCD9-4EC7-4666-B74D-25AA2A50B0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C0A572F-A000-4A42-AD11-021DB0DBB0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FDAF5A03-F940-4A63-86A7-D7DED3604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10510-D4D2-44E5-B4E1-EB36C1770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4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68BA3-488C-4760-8870-0E0E90401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24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82F16CC5-CA8B-4F96-98C5-01F5E428E8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01FE2183-E0B3-4942-BD69-9E2524096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C9FEAD00-83C7-4FBD-B078-8B397643A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044A-8B21-446A-B031-F369BD2DC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7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5BEDC09-544B-4434-90CC-3B9D2F39A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D27BC77-F2F8-41C6-8B39-E60AD3F45B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100B893D-55BB-41FF-B15C-05772B9219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C11E1-2E07-430B-B866-3A30519E5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39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79CB119-6E33-44E3-9062-EA86F97A6E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F3E1A5A-9154-4F66-A993-641AEC12B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1C0C3484-1B8B-4EF6-B4BC-C0A43D88C7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7FF21-A3A4-48DF-8FFC-57026F977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87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59521F7-FED4-4DDD-90B6-AE8C4B1619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C36FB1F-261A-4AC6-96FD-8A25AC376D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A134C1C5-2F49-492F-9A88-D66E97F1ED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52164-3080-418E-A184-7ADD9D784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30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6AFC5C0-4972-48F0-A109-9E4A1207D2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DFBD24B-07B2-4DCD-AD9E-EFAFC2B642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3CAC456A-F122-4FFD-9083-58AB8FD350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956B5-3F4E-41BA-A6CB-A9A720E18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28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9CC0-6ABF-462D-96EA-7235282C23FE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16E-1559-4077-82F3-B215D244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8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9CC0-6ABF-462D-96EA-7235282C23FE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16E-1559-4077-82F3-B215D244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79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9CC0-6ABF-462D-96EA-7235282C23FE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16E-1559-4077-82F3-B215D244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37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9CC0-6ABF-462D-96EA-7235282C23FE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16E-1559-4077-82F3-B215D244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9CC0-6ABF-462D-96EA-7235282C23FE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16E-1559-4077-82F3-B215D244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90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25AD1-7D84-44D8-A666-C3428E93C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55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9CC0-6ABF-462D-96EA-7235282C23FE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16E-1559-4077-82F3-B215D244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17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9CC0-6ABF-462D-96EA-7235282C23FE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16E-1559-4077-82F3-B215D244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85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9CC0-6ABF-462D-96EA-7235282C23FE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16E-1559-4077-82F3-B215D244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29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9CC0-6ABF-462D-96EA-7235282C23FE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16E-1559-4077-82F3-B215D244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63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9CC0-6ABF-462D-96EA-7235282C23FE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16E-1559-4077-82F3-B215D244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87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9CC0-6ABF-462D-96EA-7235282C23FE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C16E-1559-4077-82F3-B215D244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87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98F54-663C-4045-B618-24EB18254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93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44626-56F0-457C-8F3F-81BC59825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52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3B161-F2AF-4DA1-AB3F-4BE587641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29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B7DB5-FA9E-4BCB-916E-694D41D0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07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864"/>
              <a:ext cx="5760" cy="3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white">
            <a:xfrm>
              <a:off x="0" y="-1"/>
              <a:ext cx="5760" cy="101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0" y="1014"/>
              <a:ext cx="5760" cy="261"/>
              <a:chOff x="0" y="115"/>
              <a:chExt cx="5760" cy="464"/>
            </a:xfrm>
          </p:grpSpPr>
          <p:sp>
            <p:nvSpPr>
              <p:cNvPr id="1036" name="Rectangle 7"/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ltGray">
              <a:xfrm>
                <a:off x="0" y="348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EFA5744D-137C-4B88-A1DD-1C9FF74F5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2056" name="Rectangle 3"/>
            <p:cNvSpPr>
              <a:spLocks noChangeArrowheads="1"/>
            </p:cNvSpPr>
            <p:nvPr/>
          </p:nvSpPr>
          <p:spPr bwMode="auto">
            <a:xfrm>
              <a:off x="0" y="864"/>
              <a:ext cx="5760" cy="3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057" name="Rectangle 4"/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058" name="Rectangle 5"/>
            <p:cNvSpPr>
              <a:spLocks noChangeArrowheads="1"/>
            </p:cNvSpPr>
            <p:nvPr/>
          </p:nvSpPr>
          <p:spPr bwMode="white">
            <a:xfrm>
              <a:off x="0" y="-1"/>
              <a:ext cx="5760" cy="101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0" y="1014"/>
              <a:ext cx="5760" cy="261"/>
              <a:chOff x="0" y="115"/>
              <a:chExt cx="5760" cy="464"/>
            </a:xfrm>
          </p:grpSpPr>
          <p:sp>
            <p:nvSpPr>
              <p:cNvPr id="2060" name="Rectangle 7"/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61" name="Rectangle 8"/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62" name="Rectangle 9"/>
              <p:cNvSpPr>
                <a:spLocks noChangeArrowheads="1"/>
              </p:cNvSpPr>
              <p:nvPr/>
            </p:nvSpPr>
            <p:spPr bwMode="ltGray">
              <a:xfrm>
                <a:off x="0" y="348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63" name="Rectangle 10"/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247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E4637AC4-3554-44D5-A1D4-14B414DE1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1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1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7B190E-B4B1-4999-96DB-293BC7D66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F3BBE70E-952E-4B09-B7D9-7B5E547B5FBE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2056" name="Rectangle 3">
              <a:extLst>
                <a:ext uri="{FF2B5EF4-FFF2-40B4-BE49-F238E27FC236}">
                  <a16:creationId xmlns:a16="http://schemas.microsoft.com/office/drawing/2014/main" id="{0931F211-B26A-4D4A-88AD-97AC440A0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64"/>
              <a:ext cx="5760" cy="3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057" name="Rectangle 4">
              <a:extLst>
                <a:ext uri="{FF2B5EF4-FFF2-40B4-BE49-F238E27FC236}">
                  <a16:creationId xmlns:a16="http://schemas.microsoft.com/office/drawing/2014/main" id="{59F65669-457F-41DF-9EE3-3D8428C44F7D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2058" name="Rectangle 5">
              <a:extLst>
                <a:ext uri="{FF2B5EF4-FFF2-40B4-BE49-F238E27FC236}">
                  <a16:creationId xmlns:a16="http://schemas.microsoft.com/office/drawing/2014/main" id="{039153AE-64E7-4DE6-B2B8-4117D6D7B1A6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-1"/>
              <a:ext cx="5760" cy="101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grpSp>
          <p:nvGrpSpPr>
            <p:cNvPr id="2059" name="Group 6">
              <a:extLst>
                <a:ext uri="{FF2B5EF4-FFF2-40B4-BE49-F238E27FC236}">
                  <a16:creationId xmlns:a16="http://schemas.microsoft.com/office/drawing/2014/main" id="{4AB18198-0FB9-43AE-8425-F8A68ED410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014"/>
              <a:ext cx="5760" cy="261"/>
              <a:chOff x="0" y="115"/>
              <a:chExt cx="5760" cy="464"/>
            </a:xfrm>
          </p:grpSpPr>
          <p:sp>
            <p:nvSpPr>
              <p:cNvPr id="2060" name="Rectangle 7">
                <a:extLst>
                  <a:ext uri="{FF2B5EF4-FFF2-40B4-BE49-F238E27FC236}">
                    <a16:creationId xmlns:a16="http://schemas.microsoft.com/office/drawing/2014/main" id="{FCB34EAC-A27E-4B12-A881-91E79DE241A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61" name="Rectangle 8">
                <a:extLst>
                  <a:ext uri="{FF2B5EF4-FFF2-40B4-BE49-F238E27FC236}">
                    <a16:creationId xmlns:a16="http://schemas.microsoft.com/office/drawing/2014/main" id="{A9761F5B-B7D8-4241-A8F9-173FA7EBA7D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62" name="Rectangle 9">
                <a:extLst>
                  <a:ext uri="{FF2B5EF4-FFF2-40B4-BE49-F238E27FC236}">
                    <a16:creationId xmlns:a16="http://schemas.microsoft.com/office/drawing/2014/main" id="{73E318BE-71E2-4DF8-A9C4-BC15E06311B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348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63" name="Rectangle 10">
                <a:extLst>
                  <a:ext uri="{FF2B5EF4-FFF2-40B4-BE49-F238E27FC236}">
                    <a16:creationId xmlns:a16="http://schemas.microsoft.com/office/drawing/2014/main" id="{C5E882D4-2056-46CB-869D-516F22E9BD0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051" name="Rectangle 11">
            <a:extLst>
              <a:ext uri="{FF2B5EF4-FFF2-40B4-BE49-F238E27FC236}">
                <a16:creationId xmlns:a16="http://schemas.microsoft.com/office/drawing/2014/main" id="{5BF456A5-D385-45EB-B420-D50F4AF5C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12">
            <a:extLst>
              <a:ext uri="{FF2B5EF4-FFF2-40B4-BE49-F238E27FC236}">
                <a16:creationId xmlns:a16="http://schemas.microsoft.com/office/drawing/2014/main" id="{8C94B359-B4BF-4341-A8FF-EBAF4144B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2477" name="Rectangle 13">
            <a:extLst>
              <a:ext uri="{FF2B5EF4-FFF2-40B4-BE49-F238E27FC236}">
                <a16:creationId xmlns:a16="http://schemas.microsoft.com/office/drawing/2014/main" id="{988FFF65-A4B5-4CAA-AF6F-60AB392DE5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8" name="Rectangle 14">
            <a:extLst>
              <a:ext uri="{FF2B5EF4-FFF2-40B4-BE49-F238E27FC236}">
                <a16:creationId xmlns:a16="http://schemas.microsoft.com/office/drawing/2014/main" id="{16A2D50C-7886-4004-AEA7-389227E0CB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9" name="Rectangle 15">
            <a:extLst>
              <a:ext uri="{FF2B5EF4-FFF2-40B4-BE49-F238E27FC236}">
                <a16:creationId xmlns:a16="http://schemas.microsoft.com/office/drawing/2014/main" id="{7D4FB8F9-D745-489F-8C41-F51DD6DE91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51DCB5A-A6AF-4E54-8504-73E38BBC2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l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99CC0-6ABF-462D-96EA-7235282C23FE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C16E-1559-4077-82F3-B215D244207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book&#10;&#10;Description automatically generated">
            <a:extLst>
              <a:ext uri="{FF2B5EF4-FFF2-40B4-BE49-F238E27FC236}">
                <a16:creationId xmlns:a16="http://schemas.microsoft.com/office/drawing/2014/main" id="{47FF2D97-ADDB-4478-B27E-18923F3C21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r="-2" b="-2"/>
          <a:stretch/>
        </p:blipFill>
        <p:spPr>
          <a:xfrm>
            <a:off x="-1" y="-1"/>
            <a:ext cx="924306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28600" y="3429000"/>
            <a:ext cx="8534400" cy="838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863850" y="0"/>
            <a:ext cx="3384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Romans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627313" y="1020763"/>
            <a:ext cx="38496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Times New Roman" panose="02020603050405020304" pitchFamily="18" charset="0"/>
              </a:rPr>
              <a:t>(Outline of the Book)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" y="2590800"/>
            <a:ext cx="94488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8575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28575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28575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28575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800" b="1">
                <a:latin typeface="Times New Roman" panose="02020603050405020304" pitchFamily="18" charset="0"/>
              </a:rPr>
              <a:t>I. </a:t>
            </a:r>
            <a:r>
              <a:rPr kumimoji="0" lang="en-US" altLang="en-US" sz="2800" b="1" u="sng">
                <a:latin typeface="Times New Roman" panose="02020603050405020304" pitchFamily="18" charset="0"/>
              </a:rPr>
              <a:t>Justification By Faith Apart From Law</a:t>
            </a:r>
            <a:r>
              <a:rPr kumimoji="0" lang="en-US" altLang="en-US" sz="2800" b="1">
                <a:latin typeface="Times New Roman" panose="02020603050405020304" pitchFamily="18" charset="0"/>
              </a:rPr>
              <a:t> (1-8)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800" b="1">
                <a:latin typeface="Times New Roman" panose="02020603050405020304" pitchFamily="18" charset="0"/>
              </a:rPr>
              <a:t>II. </a:t>
            </a:r>
            <a:r>
              <a:rPr kumimoji="0" lang="en-US" altLang="en-US" sz="2800" b="1" u="sng">
                <a:latin typeface="Times New Roman" panose="02020603050405020304" pitchFamily="18" charset="0"/>
              </a:rPr>
              <a:t>Rejection of the Jews &amp; Accepting Gentiles</a:t>
            </a:r>
            <a:r>
              <a:rPr kumimoji="0" lang="en-US" altLang="en-US" sz="2800" b="1">
                <a:latin typeface="Times New Roman" panose="02020603050405020304" pitchFamily="18" charset="0"/>
              </a:rPr>
              <a:t> (9-11)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800" b="1">
                <a:latin typeface="Times New Roman" panose="02020603050405020304" pitchFamily="18" charset="0"/>
              </a:rPr>
              <a:t>III. </a:t>
            </a:r>
            <a:r>
              <a:rPr kumimoji="0" lang="en-US" altLang="en-US" sz="2800" b="1" u="sng">
                <a:latin typeface="Times New Roman" panose="02020603050405020304" pitchFamily="18" charset="0"/>
              </a:rPr>
              <a:t>The Christian’s Relationships</a:t>
            </a:r>
            <a:r>
              <a:rPr kumimoji="0" lang="en-US" altLang="en-US" sz="2800" b="1">
                <a:latin typeface="Times New Roman" panose="02020603050405020304" pitchFamily="18" charset="0"/>
              </a:rPr>
              <a:t> (12-16)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1F148BB-D54E-4286-8FAF-299343BC3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"/>
            <a:ext cx="2286000" cy="5486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Potter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Clay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Making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Vessels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Honor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Dishonor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E1C41D09-E1E5-493C-A1FE-2E3886B64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209800"/>
            <a:ext cx="5715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 not told,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Just the 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FACT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of it!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8E525F62-318E-457E-AF8C-B28601938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76200"/>
            <a:ext cx="1481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Romans 9</a:t>
            </a:r>
          </a:p>
        </p:txBody>
      </p:sp>
      <p:sp>
        <p:nvSpPr>
          <p:cNvPr id="257027" name="AutoShape 3">
            <a:extLst>
              <a:ext uri="{FF2B5EF4-FFF2-40B4-BE49-F238E27FC236}">
                <a16:creationId xmlns:a16="http://schemas.microsoft.com/office/drawing/2014/main" id="{53D7DA76-E4FC-4041-ADCA-8790891A6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Paul’s Regret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1-5)</a:t>
            </a:r>
          </a:p>
        </p:txBody>
      </p:sp>
      <p:sp>
        <p:nvSpPr>
          <p:cNvPr id="20484" name="WordArt 4">
            <a:extLst>
              <a:ext uri="{FF2B5EF4-FFF2-40B4-BE49-F238E27FC236}">
                <a16:creationId xmlns:a16="http://schemas.microsoft.com/office/drawing/2014/main" id="{F5137C72-D3FD-4810-8AD2-B350C0CD0C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662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uLnTx/>
                <a:uFillTx/>
                <a:latin typeface="Charter Bd BT" panose="02040703050506020203"/>
                <a:ea typeface="+mn-ea"/>
                <a:cs typeface="+mn-cs"/>
              </a:rPr>
              <a:t>Jews Rejected &amp; Gentiles Accepted</a:t>
            </a:r>
          </a:p>
        </p:txBody>
      </p:sp>
      <p:sp>
        <p:nvSpPr>
          <p:cNvPr id="257029" name="AutoShape 5">
            <a:extLst>
              <a:ext uri="{FF2B5EF4-FFF2-40B4-BE49-F238E27FC236}">
                <a16:creationId xmlns:a16="http://schemas.microsoft.com/office/drawing/2014/main" id="{AD92FB26-C4C6-45A1-8F7C-6C7D29CCB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6705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 All Jews Accepted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6-13)</a:t>
            </a:r>
          </a:p>
        </p:txBody>
      </p:sp>
      <p:sp>
        <p:nvSpPr>
          <p:cNvPr id="257030" name="AutoShape 6">
            <a:extLst>
              <a:ext uri="{FF2B5EF4-FFF2-40B4-BE49-F238E27FC236}">
                <a16:creationId xmlns:a16="http://schemas.microsoft.com/office/drawing/2014/main" id="{32166EAE-CC43-43B7-889E-1EE1E0A62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243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God is Just in This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14-23)</a:t>
            </a:r>
          </a:p>
        </p:txBody>
      </p:sp>
      <p:sp>
        <p:nvSpPr>
          <p:cNvPr id="257031" name="AutoShape 7">
            <a:extLst>
              <a:ext uri="{FF2B5EF4-FFF2-40B4-BE49-F238E27FC236}">
                <a16:creationId xmlns:a16="http://schemas.microsoft.com/office/drawing/2014/main" id="{99051995-6568-4430-84D0-EF6F85E10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78155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Gentiles Called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24-29)</a:t>
            </a:r>
          </a:p>
        </p:txBody>
      </p:sp>
      <p:sp>
        <p:nvSpPr>
          <p:cNvPr id="257032" name="AutoShape 8">
            <a:extLst>
              <a:ext uri="{FF2B5EF4-FFF2-40B4-BE49-F238E27FC236}">
                <a16:creationId xmlns:a16="http://schemas.microsoft.com/office/drawing/2014/main" id="{E2254C58-9A0A-406A-BCA9-ACA850D72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6388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Why Reject One &amp; Accept the Other?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30-33)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8E68B-2A59-4089-A9EF-A4301445B79A}"/>
              </a:ext>
            </a:extLst>
          </p:cNvPr>
          <p:cNvSpPr txBox="1"/>
          <p:nvPr/>
        </p:nvSpPr>
        <p:spPr>
          <a:xfrm>
            <a:off x="4343400" y="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An Introduction to Chapter 10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AutoShape 2">
            <a:extLst>
              <a:ext uri="{FF2B5EF4-FFF2-40B4-BE49-F238E27FC236}">
                <a16:creationId xmlns:a16="http://schemas.microsoft.com/office/drawing/2014/main" id="{35C8EC0F-05E0-4128-BE38-BB8E5CB4E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Gentiles Called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24-29)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C3A33A78-6EE9-49DC-A0B2-8314C08BB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62200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342900">
              <a:spcBef>
                <a:spcPct val="20000"/>
              </a:spcBef>
              <a:buClr>
                <a:schemeClr val="hlink"/>
              </a:buClr>
              <a:buChar char="•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3429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342900">
              <a:spcBef>
                <a:spcPct val="20000"/>
              </a:spcBef>
              <a:buClr>
                <a:schemeClr val="tx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3429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457200" marR="0" lvl="0" indent="-45720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Hosea prophesied of Gentiles calling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(vv. 24-26)</a:t>
            </a:r>
          </a:p>
          <a:p>
            <a:pPr marL="457200" marR="0" lvl="0" indent="-45720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Isaiah prophesied of Jews rejection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(vv. 27-29)</a:t>
            </a:r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id="{ABFEC12F-2A64-4B8B-860C-FBE6805A8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886200"/>
            <a:ext cx="5791200" cy="685800"/>
          </a:xfrm>
          <a:prstGeom prst="star32">
            <a:avLst>
              <a:gd name="adj" fmla="val 48134"/>
            </a:avLst>
          </a:prstGeom>
          <a:solidFill>
            <a:srgbClr val="EAEAEA">
              <a:alpha val="7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Only a remnant will be saved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F8B1F72F-1C19-4656-80C7-60FECD81F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76200"/>
            <a:ext cx="1481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Romans 9</a:t>
            </a:r>
          </a:p>
        </p:txBody>
      </p:sp>
      <p:sp>
        <p:nvSpPr>
          <p:cNvPr id="259075" name="AutoShape 3">
            <a:extLst>
              <a:ext uri="{FF2B5EF4-FFF2-40B4-BE49-F238E27FC236}">
                <a16:creationId xmlns:a16="http://schemas.microsoft.com/office/drawing/2014/main" id="{F0C4EC39-D00F-45D1-98A0-EB038AA8C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Paul’s Regret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1-5)</a:t>
            </a:r>
          </a:p>
        </p:txBody>
      </p:sp>
      <p:sp>
        <p:nvSpPr>
          <p:cNvPr id="22532" name="WordArt 4">
            <a:extLst>
              <a:ext uri="{FF2B5EF4-FFF2-40B4-BE49-F238E27FC236}">
                <a16:creationId xmlns:a16="http://schemas.microsoft.com/office/drawing/2014/main" id="{8F69C4B5-E502-411D-8240-EDB4E9208F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662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uLnTx/>
                <a:uFillTx/>
                <a:latin typeface="Charter Bd BT" panose="02040703050506020203"/>
                <a:ea typeface="+mn-ea"/>
                <a:cs typeface="+mn-cs"/>
              </a:rPr>
              <a:t>Jews Rejected &amp; Gentiles Accepted</a:t>
            </a:r>
          </a:p>
        </p:txBody>
      </p:sp>
      <p:sp>
        <p:nvSpPr>
          <p:cNvPr id="259077" name="AutoShape 5">
            <a:extLst>
              <a:ext uri="{FF2B5EF4-FFF2-40B4-BE49-F238E27FC236}">
                <a16:creationId xmlns:a16="http://schemas.microsoft.com/office/drawing/2014/main" id="{7221A754-F96D-4CA0-AC49-F226E33A7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6705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 All Jews Accepted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6-13)</a:t>
            </a:r>
          </a:p>
        </p:txBody>
      </p:sp>
      <p:sp>
        <p:nvSpPr>
          <p:cNvPr id="259078" name="AutoShape 6">
            <a:extLst>
              <a:ext uri="{FF2B5EF4-FFF2-40B4-BE49-F238E27FC236}">
                <a16:creationId xmlns:a16="http://schemas.microsoft.com/office/drawing/2014/main" id="{C4EE038A-0192-4C6F-B506-E2CA0112B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243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God is Just in This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14-23)</a:t>
            </a:r>
          </a:p>
        </p:txBody>
      </p:sp>
      <p:sp>
        <p:nvSpPr>
          <p:cNvPr id="259079" name="AutoShape 7">
            <a:extLst>
              <a:ext uri="{FF2B5EF4-FFF2-40B4-BE49-F238E27FC236}">
                <a16:creationId xmlns:a16="http://schemas.microsoft.com/office/drawing/2014/main" id="{CD48132F-3C10-46CD-B178-32953EE85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78155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Gentiles Called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24-29)</a:t>
            </a:r>
          </a:p>
        </p:txBody>
      </p:sp>
      <p:sp>
        <p:nvSpPr>
          <p:cNvPr id="259080" name="AutoShape 8">
            <a:extLst>
              <a:ext uri="{FF2B5EF4-FFF2-40B4-BE49-F238E27FC236}">
                <a16:creationId xmlns:a16="http://schemas.microsoft.com/office/drawing/2014/main" id="{0EBF883E-2BCD-4C2E-BD9D-AC88AEDE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6388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Why Reject One &amp; Accept the Other?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30-33)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F3CF2-446E-4271-8F27-7677F45A3B29}"/>
              </a:ext>
            </a:extLst>
          </p:cNvPr>
          <p:cNvSpPr txBox="1"/>
          <p:nvPr/>
        </p:nvSpPr>
        <p:spPr>
          <a:xfrm>
            <a:off x="4343400" y="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An Introduction to Chapter 10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AutoShape 2">
            <a:extLst>
              <a:ext uri="{FF2B5EF4-FFF2-40B4-BE49-F238E27FC236}">
                <a16:creationId xmlns:a16="http://schemas.microsoft.com/office/drawing/2014/main" id="{3D46C6D4-F0FE-45D7-8054-C7FAE6A74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334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Why Reject One &amp; Accept the Other?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30-33)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1EB4B71D-5C2A-47F5-BF00-45D94811A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62200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342900">
              <a:spcBef>
                <a:spcPct val="20000"/>
              </a:spcBef>
              <a:buClr>
                <a:schemeClr val="hlink"/>
              </a:buClr>
              <a:buChar char="•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3429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342900">
              <a:spcBef>
                <a:spcPct val="20000"/>
              </a:spcBef>
              <a:buClr>
                <a:schemeClr val="tx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3429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457200" marR="0" lvl="0" indent="-45720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Gentiles accepted because had faith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(v. 30)</a:t>
            </a:r>
          </a:p>
          <a:p>
            <a:pPr marL="457200" marR="0" lvl="0" indent="-45720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Jews rejected because did not have faith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(vv. 31-33)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93" name="Text Box 9"/>
          <p:cNvSpPr txBox="1">
            <a:spLocks noChangeArrowheads="1"/>
          </p:cNvSpPr>
          <p:nvPr/>
        </p:nvSpPr>
        <p:spPr bwMode="auto">
          <a:xfrm>
            <a:off x="1295400" y="3688286"/>
            <a:ext cx="6925024" cy="31697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400" dirty="0">
                <a:latin typeface="Arial Rounded MT Bold" panose="020F0704030504030204" pitchFamily="34" charset="0"/>
              </a:rPr>
              <a:t> 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ClrTx/>
            </a:pPr>
            <a:r>
              <a:rPr kumimoji="0" lang="en-US" altLang="en-US" sz="2400" dirty="0">
                <a:latin typeface="Arial Rounded MT Bold" panose="020F0704030504030204" pitchFamily="34" charset="0"/>
              </a:rPr>
              <a:t> “You were unfair”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ClrTx/>
            </a:pPr>
            <a:r>
              <a:rPr kumimoji="0" lang="en-US" altLang="en-US" sz="2400" dirty="0">
                <a:latin typeface="Arial Rounded MT Bold" panose="020F0704030504030204" pitchFamily="34" charset="0"/>
              </a:rPr>
              <a:t> “We didn’t know”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ClrTx/>
            </a:pPr>
            <a:r>
              <a:rPr kumimoji="0" lang="en-US" altLang="en-US" sz="2400" dirty="0">
                <a:latin typeface="Arial Rounded MT Bold" panose="020F0704030504030204" pitchFamily="34" charset="0"/>
              </a:rPr>
              <a:t> “You didn’t give us a chance”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ClrTx/>
            </a:pPr>
            <a:r>
              <a:rPr kumimoji="0" lang="en-US" altLang="en-US" sz="2400" dirty="0">
                <a:latin typeface="Arial Rounded MT Bold" panose="020F0704030504030204" pitchFamily="34" charset="0"/>
              </a:rPr>
              <a:t> “You made it too hard”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ClrTx/>
            </a:pPr>
            <a:r>
              <a:rPr kumimoji="0" lang="en-US" altLang="en-US" sz="2400" dirty="0">
                <a:latin typeface="Arial Rounded MT Bold" panose="020F0704030504030204" pitchFamily="34" charset="0"/>
              </a:rPr>
              <a:t> “Why didn’t you warn us?”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ClrTx/>
            </a:pPr>
            <a:r>
              <a:rPr kumimoji="0" lang="en-US" altLang="en-US" sz="2400" dirty="0">
                <a:latin typeface="Arial Rounded MT Bold" panose="020F0704030504030204" pitchFamily="34" charset="0"/>
              </a:rPr>
              <a:t> “If only you had been more patient”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endParaRPr kumimoji="0" lang="en-US" alt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297988" name="AutoShape 4"/>
          <p:cNvSpPr>
            <a:spLocks noChangeArrowheads="1"/>
          </p:cNvSpPr>
          <p:nvPr/>
        </p:nvSpPr>
        <p:spPr bwMode="auto">
          <a:xfrm>
            <a:off x="533400" y="228600"/>
            <a:ext cx="8077200" cy="1524000"/>
          </a:xfrm>
          <a:prstGeom prst="ellipseRibbon2">
            <a:avLst>
              <a:gd name="adj1" fmla="val 30000"/>
              <a:gd name="adj2" fmla="val 72565"/>
              <a:gd name="adj3" fmla="val 1312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Who Is To Blame?</a:t>
            </a:r>
          </a:p>
        </p:txBody>
      </p:sp>
      <p:sp>
        <p:nvSpPr>
          <p:cNvPr id="297989" name="AutoShape 5"/>
          <p:cNvSpPr>
            <a:spLocks noChangeArrowheads="1"/>
          </p:cNvSpPr>
          <p:nvPr/>
        </p:nvSpPr>
        <p:spPr bwMode="auto">
          <a:xfrm>
            <a:off x="457200" y="1905000"/>
            <a:ext cx="3581400" cy="1905000"/>
          </a:xfrm>
          <a:prstGeom prst="star32">
            <a:avLst>
              <a:gd name="adj" fmla="val 47250"/>
            </a:avLst>
          </a:prstGeom>
          <a:solidFill>
            <a:srgbClr val="3333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4000">
                <a:solidFill>
                  <a:srgbClr val="FFFF00"/>
                </a:solidFill>
                <a:latin typeface="Arial Rounded MT Bold" panose="020F0704030504030204" pitchFamily="34" charset="0"/>
              </a:rPr>
              <a:t>God 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97363" y="1905000"/>
            <a:ext cx="4389437" cy="1905000"/>
            <a:chOff x="2707" y="2112"/>
            <a:chExt cx="2765" cy="12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4342" name="AutoShape 6"/>
            <p:cNvSpPr>
              <a:spLocks noChangeArrowheads="1"/>
            </p:cNvSpPr>
            <p:nvPr/>
          </p:nvSpPr>
          <p:spPr bwMode="auto">
            <a:xfrm>
              <a:off x="3216" y="2112"/>
              <a:ext cx="2256" cy="1200"/>
            </a:xfrm>
            <a:prstGeom prst="star32">
              <a:avLst>
                <a:gd name="adj" fmla="val 47250"/>
              </a:avLst>
            </a:prstGeom>
            <a:solidFill>
              <a:srgbClr val="3333FF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l"/>
                <a:defRPr kumimoji="1"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•"/>
                <a:defRPr kumimoji="1"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400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Self ?</a:t>
              </a: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 rot="-2900459">
              <a:off x="2602" y="2553"/>
              <a:ext cx="576" cy="36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l"/>
                <a:defRPr kumimoji="1"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•"/>
                <a:defRPr kumimoji="1"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>
                  <a:latin typeface="Arial Rounded MT Bold" panose="020F0704030504030204" pitchFamily="34" charset="0"/>
                </a:rPr>
                <a:t>Or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3" grpId="0" animBg="1"/>
      <p:bldP spid="2979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95263" y="76200"/>
            <a:ext cx="163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>
                <a:latin typeface="Times New Roman" panose="02020603050405020304" pitchFamily="18" charset="0"/>
              </a:rPr>
              <a:t>Romans 10</a:t>
            </a:r>
          </a:p>
        </p:txBody>
      </p:sp>
      <p:sp>
        <p:nvSpPr>
          <p:cNvPr id="13316" name="WordArt 9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Charter Bd BT" panose="02040703050506020203" pitchFamily="18" charset="0"/>
              </a:rPr>
              <a:t>Israel is Responsible for Their Rejection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2EDCEC-BB13-45AF-B8A4-2AF4D583380E}"/>
              </a:ext>
            </a:extLst>
          </p:cNvPr>
          <p:cNvSpPr txBox="1"/>
          <p:nvPr/>
        </p:nvSpPr>
        <p:spPr>
          <a:xfrm>
            <a:off x="0" y="2813447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Point &amp; Conclusion:</a:t>
            </a:r>
          </a:p>
          <a:p>
            <a:pPr algn="ctr"/>
            <a:endParaRPr lang="en-US" sz="1000" b="1" dirty="0"/>
          </a:p>
          <a:p>
            <a:pPr algn="ctr"/>
            <a:r>
              <a:rPr lang="en-US" sz="3000" dirty="0"/>
              <a:t>If you lose your soul – can blame no one, but yourself!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95263" y="76200"/>
            <a:ext cx="163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>
                <a:latin typeface="Times New Roman" panose="02020603050405020304" pitchFamily="18" charset="0"/>
              </a:rPr>
              <a:t>Romans 10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685800" y="3352800"/>
            <a:ext cx="7816850" cy="11969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 For they being ignorant of God's righteousness, and seeking to establish their own righteousness, have not submitted to the righteousness of God. </a:t>
            </a:r>
          </a:p>
        </p:txBody>
      </p:sp>
      <p:sp>
        <p:nvSpPr>
          <p:cNvPr id="13316" name="WordArt 9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Charter Bd BT" panose="02040703050506020203" pitchFamily="18" charset="0"/>
              </a:rPr>
              <a:t>Israel is Responsible for Their Rejection</a:t>
            </a:r>
          </a:p>
        </p:txBody>
      </p:sp>
    </p:spTree>
    <p:extLst>
      <p:ext uri="{BB962C8B-B14F-4D97-AF65-F5344CB8AC3E}">
        <p14:creationId xmlns:p14="http://schemas.microsoft.com/office/powerpoint/2010/main" val="3165748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95263" y="76200"/>
            <a:ext cx="163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>
                <a:latin typeface="Times New Roman" panose="02020603050405020304" pitchFamily="18" charset="0"/>
              </a:rPr>
              <a:t>Romans 10</a:t>
            </a:r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auto">
          <a:xfrm>
            <a:off x="685800" y="24384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I. 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Israel is Ignorant &amp; Seek Their Own Way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1-3)</a:t>
            </a:r>
          </a:p>
        </p:txBody>
      </p:sp>
      <p:sp>
        <p:nvSpPr>
          <p:cNvPr id="15364" name="WordArt 34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Charter Bd BT" panose="02040703050506020203" pitchFamily="18" charset="0"/>
              </a:rPr>
              <a:t>Israel is Responsible for Their Rejection</a:t>
            </a:r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>
            <a:off x="685800" y="33782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II. 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Righteousness is Available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4-10)</a:t>
            </a:r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>
            <a:off x="685800" y="43180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III. 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Any &amp; All Can be Saved by Faith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11-17)</a:t>
            </a:r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>
            <a:off x="685800" y="52578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IV. 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Israel Heard &amp; Was Warned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18-21)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5263" y="76200"/>
            <a:ext cx="163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>
                <a:latin typeface="Times New Roman" panose="02020603050405020304" pitchFamily="18" charset="0"/>
              </a:rPr>
              <a:t>Romans 10</a:t>
            </a:r>
          </a:p>
        </p:txBody>
      </p:sp>
      <p:sp>
        <p:nvSpPr>
          <p:cNvPr id="299011" name="AutoShape 3"/>
          <p:cNvSpPr>
            <a:spLocks noChangeArrowheads="1"/>
          </p:cNvSpPr>
          <p:nvPr/>
        </p:nvSpPr>
        <p:spPr bwMode="auto">
          <a:xfrm>
            <a:off x="685800" y="24384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I. 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Israel is Ignorant &amp; Seek Their Own Way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1-3)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Charter Bd BT" panose="02040703050506020203" pitchFamily="18" charset="0"/>
              </a:rPr>
              <a:t>Israel is Responsible for Their Rejection</a:t>
            </a:r>
          </a:p>
        </p:txBody>
      </p:sp>
      <p:sp>
        <p:nvSpPr>
          <p:cNvPr id="299013" name="AutoShape 5"/>
          <p:cNvSpPr>
            <a:spLocks noChangeArrowheads="1"/>
          </p:cNvSpPr>
          <p:nvPr/>
        </p:nvSpPr>
        <p:spPr bwMode="auto">
          <a:xfrm>
            <a:off x="685800" y="33782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II. </a:t>
            </a:r>
            <a:r>
              <a:rPr lang="en-US" b="1" u="sng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Righteousness is Available</a:t>
            </a:r>
            <a:r>
              <a:rPr lang="en-US" b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 (vv. 4-10)</a:t>
            </a:r>
          </a:p>
        </p:txBody>
      </p:sp>
      <p:sp>
        <p:nvSpPr>
          <p:cNvPr id="299014" name="AutoShape 6"/>
          <p:cNvSpPr>
            <a:spLocks noChangeArrowheads="1"/>
          </p:cNvSpPr>
          <p:nvPr/>
        </p:nvSpPr>
        <p:spPr bwMode="auto">
          <a:xfrm>
            <a:off x="685800" y="43180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III. </a:t>
            </a:r>
            <a:r>
              <a:rPr lang="en-US" b="1" u="sng" dirty="0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Any &amp; All Can be Saved by Faith</a:t>
            </a:r>
            <a:r>
              <a:rPr lang="en-US" b="1" dirty="0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 (vv. 11-17)</a:t>
            </a:r>
          </a:p>
        </p:txBody>
      </p:sp>
      <p:sp>
        <p:nvSpPr>
          <p:cNvPr id="299015" name="AutoShape 7"/>
          <p:cNvSpPr>
            <a:spLocks noChangeArrowheads="1"/>
          </p:cNvSpPr>
          <p:nvPr/>
        </p:nvSpPr>
        <p:spPr bwMode="auto">
          <a:xfrm>
            <a:off x="685800" y="52578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IV. </a:t>
            </a:r>
            <a:r>
              <a:rPr lang="en-US" b="1" u="sng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Israel Heard &amp; Was Warned</a:t>
            </a:r>
            <a:r>
              <a:rPr lang="en-US" b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 (vv. 18-21)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99060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143000" y="990600"/>
            <a:ext cx="90884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 dirty="0">
                <a:latin typeface="Times New Roman" panose="02020603050405020304" pitchFamily="18" charset="0"/>
              </a:rPr>
              <a:t>A. </a:t>
            </a:r>
            <a:r>
              <a:rPr kumimoji="0" lang="en-US" altLang="en-US" sz="2400" b="1" i="1" dirty="0">
                <a:latin typeface="Times New Roman" panose="02020603050405020304" pitchFamily="18" charset="0"/>
              </a:rPr>
              <a:t>Jews rejected &amp; Gentiles accepted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(9)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 dirty="0">
                <a:latin typeface="Times New Roman" panose="02020603050405020304" pitchFamily="18" charset="0"/>
              </a:rPr>
              <a:t>	</a:t>
            </a:r>
            <a:endParaRPr kumimoji="0"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 dirty="0">
                <a:latin typeface="Times New Roman" panose="02020603050405020304" pitchFamily="18" charset="0"/>
              </a:rPr>
              <a:t>B. </a:t>
            </a:r>
            <a:r>
              <a:rPr kumimoji="0" lang="en-US" altLang="en-US" sz="2400" b="1" i="1" dirty="0">
                <a:latin typeface="Times New Roman" panose="02020603050405020304" pitchFamily="18" charset="0"/>
              </a:rPr>
              <a:t>The Jews are responsible for their rejection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(10)</a:t>
            </a:r>
            <a:endParaRPr kumimoji="0"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dirty="0"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 dirty="0">
                <a:latin typeface="Times New Roman" panose="02020603050405020304" pitchFamily="18" charset="0"/>
              </a:rPr>
              <a:t>C. </a:t>
            </a:r>
            <a:r>
              <a:rPr kumimoji="0" lang="en-US" altLang="en-US" sz="2400" b="1" i="1" dirty="0">
                <a:latin typeface="Times New Roman" panose="02020603050405020304" pitchFamily="18" charset="0"/>
              </a:rPr>
              <a:t>There is hope for the Jews 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(11)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 dirty="0">
                <a:latin typeface="Times New Roman" panose="02020603050405020304" pitchFamily="18" charset="0"/>
              </a:rPr>
              <a:t>	</a:t>
            </a:r>
            <a:endParaRPr kumimoji="0"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04800" y="228600"/>
            <a:ext cx="8154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b="1">
                <a:latin typeface="Times New Roman" panose="02020603050405020304" pitchFamily="18" charset="0"/>
              </a:rPr>
              <a:t>II. </a:t>
            </a:r>
            <a:r>
              <a:rPr kumimoji="0" lang="en-US" altLang="en-US" sz="2800" b="1" u="sng">
                <a:latin typeface="Times New Roman" panose="02020603050405020304" pitchFamily="18" charset="0"/>
              </a:rPr>
              <a:t>Rejection of the Jews &amp; Accepting Gentiles</a:t>
            </a:r>
            <a:r>
              <a:rPr kumimoji="0" lang="en-US" altLang="en-US" sz="2800" b="1">
                <a:latin typeface="Times New Roman" panose="02020603050405020304" pitchFamily="18" charset="0"/>
              </a:rPr>
              <a:t> (9-11)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AutoShape 4"/>
          <p:cNvSpPr>
            <a:spLocks noChangeArrowheads="1"/>
          </p:cNvSpPr>
          <p:nvPr/>
        </p:nvSpPr>
        <p:spPr bwMode="auto">
          <a:xfrm>
            <a:off x="685800" y="4572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I. 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Israel is Ignorant &amp; Seek Their Own Way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1-3)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04800" y="2362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342900">
              <a:spcBef>
                <a:spcPct val="20000"/>
              </a:spcBef>
              <a:buClr>
                <a:schemeClr val="hlink"/>
              </a:buClr>
              <a:buChar char="•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3429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342900">
              <a:spcBef>
                <a:spcPct val="20000"/>
              </a:spcBef>
              <a:buClr>
                <a:schemeClr val="tx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3429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Paul’s desire is for them to be saved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(v. 1)</a:t>
            </a:r>
          </a:p>
        </p:txBody>
      </p:sp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1143000" y="3886200"/>
            <a:ext cx="6858000" cy="10048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0"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Israel is in a lost condition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0"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What Paul says – is with care &amp; concern – no delight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AutoShape 2"/>
          <p:cNvSpPr>
            <a:spLocks noChangeArrowheads="1"/>
          </p:cNvSpPr>
          <p:nvPr/>
        </p:nvSpPr>
        <p:spPr bwMode="auto">
          <a:xfrm>
            <a:off x="685800" y="4572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I. 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Israel is Ignorant &amp; Seek Their Own Way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1-3)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4800" y="2362200"/>
            <a:ext cx="822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342900">
              <a:spcBef>
                <a:spcPct val="20000"/>
              </a:spcBef>
              <a:buClr>
                <a:schemeClr val="hlink"/>
              </a:buClr>
              <a:buChar char="•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3429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342900">
              <a:spcBef>
                <a:spcPct val="20000"/>
              </a:spcBef>
              <a:buClr>
                <a:schemeClr val="tx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3429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Paul’s desire is for them to be saved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(v. 1)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endParaRPr kumimoji="0" lang="en-US" altLang="en-US" sz="2400" b="1" u="sng" dirty="0">
              <a:latin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They have zeal without knowledge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(v. 2)</a:t>
            </a:r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1143000" y="3886200"/>
            <a:ext cx="6858000" cy="10048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0"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Does not condemn their zeal – it is commendable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0"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Find some good point – even among the worst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52600" y="1524000"/>
            <a:ext cx="5715000" cy="411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Knowledge</a:t>
            </a:r>
          </a:p>
        </p:txBody>
      </p:sp>
      <p:sp>
        <p:nvSpPr>
          <p:cNvPr id="19459" name="Rectangle 3" descr="Parchment"/>
          <p:cNvSpPr>
            <a:spLocks noChangeArrowheads="1"/>
          </p:cNvSpPr>
          <p:nvPr/>
        </p:nvSpPr>
        <p:spPr bwMode="auto">
          <a:xfrm>
            <a:off x="2514600" y="1447800"/>
            <a:ext cx="4267200" cy="3429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43200" y="1295400"/>
            <a:ext cx="3886200" cy="3657600"/>
            <a:chOff x="3120" y="144"/>
            <a:chExt cx="2448" cy="2304"/>
          </a:xfrm>
        </p:grpSpPr>
        <p:graphicFrame>
          <p:nvGraphicFramePr>
            <p:cNvPr id="19461" name="Object 2"/>
            <p:cNvGraphicFramePr>
              <a:graphicFrameLocks noChangeAspect="1"/>
            </p:cNvGraphicFramePr>
            <p:nvPr/>
          </p:nvGraphicFramePr>
          <p:xfrm>
            <a:off x="3120" y="144"/>
            <a:ext cx="2448" cy="2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2" name="Clip" r:id="rId4" imgW="4579545" imgH="6124669" progId="MS_ClipArt_Gallery.2">
                    <p:embed/>
                  </p:oleObj>
                </mc:Choice>
                <mc:Fallback>
                  <p:oleObj name="Clip" r:id="rId4" imgW="4579545" imgH="6124669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144"/>
                          <a:ext cx="2448" cy="2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2325" name="Text Box 5"/>
            <p:cNvSpPr txBox="1">
              <a:spLocks noChangeArrowheads="1"/>
            </p:cNvSpPr>
            <p:nvPr/>
          </p:nvSpPr>
          <p:spPr bwMode="auto">
            <a:xfrm>
              <a:off x="4080" y="192"/>
              <a:ext cx="6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 u="sng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Zeal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52600" y="1524000"/>
            <a:ext cx="5715000" cy="411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Knowledge</a:t>
            </a:r>
          </a:p>
        </p:txBody>
      </p:sp>
      <p:sp>
        <p:nvSpPr>
          <p:cNvPr id="20483" name="Rectangle 3" descr="Parchment"/>
          <p:cNvSpPr>
            <a:spLocks noChangeArrowheads="1"/>
          </p:cNvSpPr>
          <p:nvPr/>
        </p:nvSpPr>
        <p:spPr bwMode="auto">
          <a:xfrm>
            <a:off x="2514600" y="1447800"/>
            <a:ext cx="4267200" cy="3429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2798763" y="1584325"/>
            <a:ext cx="35591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rgbClr val="CA0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Knowledge</a:t>
            </a:r>
          </a:p>
          <a:p>
            <a:pPr algn="ctr">
              <a:defRPr/>
            </a:pPr>
            <a:r>
              <a:rPr lang="en-US" sz="4000">
                <a:solidFill>
                  <a:srgbClr val="CA0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without Zeal</a:t>
            </a:r>
          </a:p>
          <a:p>
            <a:pPr algn="ctr">
              <a:defRPr/>
            </a:pPr>
            <a:r>
              <a:rPr lang="en-US" sz="4000">
                <a:solidFill>
                  <a:srgbClr val="CA0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is of no value!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Parchment"/>
          <p:cNvSpPr>
            <a:spLocks noChangeArrowheads="1"/>
          </p:cNvSpPr>
          <p:nvPr/>
        </p:nvSpPr>
        <p:spPr bwMode="auto">
          <a:xfrm>
            <a:off x="2514600" y="1447800"/>
            <a:ext cx="4267200" cy="3429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1507" name="Object 2"/>
          <p:cNvGraphicFramePr>
            <a:graphicFrameLocks noChangeAspect="1"/>
          </p:cNvGraphicFramePr>
          <p:nvPr/>
        </p:nvGraphicFramePr>
        <p:xfrm>
          <a:off x="2743200" y="1295400"/>
          <a:ext cx="38862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Clip" r:id="rId4" imgW="4579545" imgH="6124669" progId="MS_ClipArt_Gallery.2">
                  <p:embed/>
                </p:oleObj>
              </mc:Choice>
              <mc:Fallback>
                <p:oleObj name="Clip" r:id="rId4" imgW="4579545" imgH="6124669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95400"/>
                        <a:ext cx="38862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4110038" y="1325563"/>
            <a:ext cx="995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Zeal</a:t>
            </a: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1143000" y="152400"/>
            <a:ext cx="7270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rgbClr val="CA0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Zeal Without Knowledge</a:t>
            </a:r>
          </a:p>
          <a:p>
            <a:pPr algn="ctr">
              <a:defRPr/>
            </a:pPr>
            <a:r>
              <a:rPr lang="en-US" sz="3200">
                <a:solidFill>
                  <a:srgbClr val="CA0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Is Dangerous!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143000" y="936625"/>
          <a:ext cx="1676400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Clip" r:id="rId4" imgW="4579545" imgH="6124669" progId="MS_ClipArt_Gallery.2">
                  <p:embed/>
                </p:oleObj>
              </mc:Choice>
              <mc:Fallback>
                <p:oleObj name="Clip" r:id="rId4" imgW="4579545" imgH="6124669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36625"/>
                        <a:ext cx="1676400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1" name="Group 9"/>
          <p:cNvGrpSpPr>
            <a:grpSpLocks/>
          </p:cNvGrpSpPr>
          <p:nvPr/>
        </p:nvGrpSpPr>
        <p:grpSpPr bwMode="auto">
          <a:xfrm>
            <a:off x="990600" y="3581400"/>
            <a:ext cx="2057400" cy="1981200"/>
            <a:chOff x="336" y="1872"/>
            <a:chExt cx="1296" cy="1248"/>
          </a:xfrm>
        </p:grpSpPr>
        <p:sp>
          <p:nvSpPr>
            <p:cNvPr id="22536" name="Rectangle 6"/>
            <p:cNvSpPr>
              <a:spLocks noChangeArrowheads="1"/>
            </p:cNvSpPr>
            <p:nvPr/>
          </p:nvSpPr>
          <p:spPr bwMode="auto">
            <a:xfrm>
              <a:off x="336" y="1872"/>
              <a:ext cx="1296" cy="124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solidFill>
                  <a:srgbClr val="FFFF00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solidFill>
                  <a:srgbClr val="FFFF00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solidFill>
                  <a:srgbClr val="FFFF00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solidFill>
                  <a:srgbClr val="FFFF00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solidFill>
                  <a:srgbClr val="FFFF00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solidFill>
                  <a:srgbClr val="FFFF00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solidFill>
                  <a:srgbClr val="FFFF00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solidFill>
                  <a:srgbClr val="FFFF00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solidFill>
                  <a:srgbClr val="FFFF00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37" name="Rectangle 2" descr="Parchment"/>
            <p:cNvSpPr>
              <a:spLocks noChangeArrowheads="1"/>
            </p:cNvSpPr>
            <p:nvPr/>
          </p:nvSpPr>
          <p:spPr bwMode="auto">
            <a:xfrm>
              <a:off x="528" y="1872"/>
              <a:ext cx="960" cy="104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532" name="AutoShape 10"/>
          <p:cNvSpPr>
            <a:spLocks noChangeArrowheads="1"/>
          </p:cNvSpPr>
          <p:nvPr/>
        </p:nvSpPr>
        <p:spPr bwMode="auto">
          <a:xfrm>
            <a:off x="3276600" y="838200"/>
            <a:ext cx="5486400" cy="1600200"/>
          </a:xfrm>
          <a:prstGeom prst="roundRect">
            <a:avLst>
              <a:gd name="adj" fmla="val 4472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Many Denominationalist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Have </a:t>
            </a:r>
            <a:r>
              <a:rPr lang="en-US" altLang="en-US" sz="2400">
                <a:solidFill>
                  <a:srgbClr val="3333FF"/>
                </a:solidFill>
                <a:latin typeface="Comic Sans MS" panose="030F0702030302020204" pitchFamily="66" charset="0"/>
              </a:rPr>
              <a:t>Zeal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But </a:t>
            </a:r>
            <a:r>
              <a:rPr lang="en-US" altLang="en-US" sz="2400">
                <a:solidFill>
                  <a:srgbClr val="3333FF"/>
                </a:solidFill>
                <a:latin typeface="Comic Sans MS" panose="030F0702030302020204" pitchFamily="66" charset="0"/>
              </a:rPr>
              <a:t>Lacking Knowledge</a:t>
            </a:r>
            <a:r>
              <a:rPr lang="en-US" altLang="en-US" sz="2400">
                <a:latin typeface="Comic Sans MS" panose="030F0702030302020204" pitchFamily="66" charset="0"/>
              </a:rPr>
              <a:t> of Word </a:t>
            </a:r>
          </a:p>
        </p:txBody>
      </p:sp>
      <p:sp>
        <p:nvSpPr>
          <p:cNvPr id="322571" name="AutoShape 11"/>
          <p:cNvSpPr>
            <a:spLocks noChangeArrowheads="1"/>
          </p:cNvSpPr>
          <p:nvPr/>
        </p:nvSpPr>
        <p:spPr bwMode="auto">
          <a:xfrm>
            <a:off x="3352800" y="3810000"/>
            <a:ext cx="5486400" cy="1600200"/>
          </a:xfrm>
          <a:prstGeom prst="roundRect">
            <a:avLst>
              <a:gd name="adj" fmla="val 4472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We (Brethren)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Have </a:t>
            </a:r>
            <a:r>
              <a:rPr lang="en-US" altLang="en-US" sz="2400">
                <a:solidFill>
                  <a:srgbClr val="3333FF"/>
                </a:solidFill>
                <a:latin typeface="Comic Sans MS" panose="030F0702030302020204" pitchFamily="66" charset="0"/>
              </a:rPr>
              <a:t>Knowledge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But </a:t>
            </a:r>
            <a:r>
              <a:rPr lang="en-US" altLang="en-US" sz="2400">
                <a:solidFill>
                  <a:srgbClr val="3333FF"/>
                </a:solidFill>
                <a:latin typeface="Comic Sans MS" panose="030F0702030302020204" pitchFamily="66" charset="0"/>
              </a:rPr>
              <a:t>Lacking Zeal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322572" name="Rectangle 12"/>
          <p:cNvSpPr>
            <a:spLocks noChangeArrowheads="1"/>
          </p:cNvSpPr>
          <p:nvPr/>
        </p:nvSpPr>
        <p:spPr bwMode="auto">
          <a:xfrm rot="-984178">
            <a:off x="304800" y="1066800"/>
            <a:ext cx="8077200" cy="7620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Have Fire – Don’t Have the Fireplace</a:t>
            </a:r>
          </a:p>
        </p:txBody>
      </p:sp>
      <p:sp>
        <p:nvSpPr>
          <p:cNvPr id="322573" name="Rectangle 13"/>
          <p:cNvSpPr>
            <a:spLocks noChangeArrowheads="1"/>
          </p:cNvSpPr>
          <p:nvPr/>
        </p:nvSpPr>
        <p:spPr bwMode="auto">
          <a:xfrm rot="-984178">
            <a:off x="685800" y="4191000"/>
            <a:ext cx="8077200" cy="7620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Have Fireplace – But Don’t Have the Fire!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EA5B7A-F8FC-4C56-8B8F-44D912AE8B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3428706"/>
            <a:ext cx="1524000" cy="3937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71" grpId="0" animBg="1"/>
      <p:bldP spid="322572" grpId="0" animBg="1"/>
      <p:bldP spid="3225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AutoShape 2"/>
          <p:cNvSpPr>
            <a:spLocks noChangeArrowheads="1"/>
          </p:cNvSpPr>
          <p:nvPr/>
        </p:nvSpPr>
        <p:spPr bwMode="auto">
          <a:xfrm>
            <a:off x="685800" y="4572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I. 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Israel is Ignorant &amp; Seek Their Own Way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1-3)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2362200"/>
            <a:ext cx="8229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342900">
              <a:spcBef>
                <a:spcPct val="20000"/>
              </a:spcBef>
              <a:buClr>
                <a:schemeClr val="hlink"/>
              </a:buClr>
              <a:buChar char="•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3429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342900">
              <a:spcBef>
                <a:spcPct val="20000"/>
              </a:spcBef>
              <a:buClr>
                <a:schemeClr val="tx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3429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Paul’s desire is for them to be saved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(v. 1)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endParaRPr kumimoji="0" lang="en-US" altLang="en-US" sz="2400" b="1" dirty="0">
              <a:latin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They have zeal without knowledge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(v. 2)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endParaRPr kumimoji="0" lang="en-US" altLang="en-US" sz="2400" b="1" dirty="0">
              <a:latin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They ignore God’s plan &amp; establish their own (v. 3)</a:t>
            </a:r>
            <a:endParaRPr kumimoji="0"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514350" y="228600"/>
            <a:ext cx="8020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“The Righteousness of God”</a:t>
            </a:r>
          </a:p>
          <a:p>
            <a:pPr algn="ctr">
              <a:defRPr/>
            </a:pP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(God’s Plan For Making Men Righteous)</a:t>
            </a: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762000" y="2209800"/>
            <a:ext cx="7696200" cy="9144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1:17 - Reveal in the gospel</a:t>
            </a:r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762000" y="4343400"/>
            <a:ext cx="7696200" cy="9144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3:20-21 - Apart from law</a:t>
            </a:r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762000" y="5410200"/>
            <a:ext cx="7696200" cy="9144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10:3 - Must submit to it</a:t>
            </a:r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762000" y="3276600"/>
            <a:ext cx="7696200" cy="9144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3:20-21 – Now made known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animBg="1"/>
      <p:bldP spid="319492" grpId="0" animBg="1"/>
      <p:bldP spid="319493" grpId="0" animBg="1"/>
      <p:bldP spid="31949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8" name="AutoShape 4"/>
          <p:cNvSpPr>
            <a:spLocks noChangeArrowheads="1"/>
          </p:cNvSpPr>
          <p:nvPr/>
        </p:nvSpPr>
        <p:spPr bwMode="auto">
          <a:xfrm>
            <a:off x="533400" y="152400"/>
            <a:ext cx="8077200" cy="1524000"/>
          </a:xfrm>
          <a:prstGeom prst="ellipseRibbon2">
            <a:avLst>
              <a:gd name="adj1" fmla="val 30000"/>
              <a:gd name="adj2" fmla="val 72565"/>
              <a:gd name="adj3" fmla="val 1312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Who Is To Blame?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52400" y="3200400"/>
            <a:ext cx="4106863" cy="2093913"/>
            <a:chOff x="96" y="2016"/>
            <a:chExt cx="2587" cy="1319"/>
          </a:xfrm>
        </p:grpSpPr>
        <p:grpSp>
          <p:nvGrpSpPr>
            <p:cNvPr id="25610" name="Group 15"/>
            <p:cNvGrpSpPr>
              <a:grpSpLocks/>
            </p:cNvGrpSpPr>
            <p:nvPr/>
          </p:nvGrpSpPr>
          <p:grpSpPr bwMode="auto">
            <a:xfrm>
              <a:off x="576" y="2016"/>
              <a:ext cx="2107" cy="1319"/>
              <a:chOff x="2309" y="2149"/>
              <a:chExt cx="2107" cy="1319"/>
            </a:xfrm>
          </p:grpSpPr>
          <p:pic>
            <p:nvPicPr>
              <p:cNvPr id="25612" name="Picture 12" descr="hand-stop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160"/>
                <a:ext cx="2016" cy="1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3" name="Freeform 14"/>
              <p:cNvSpPr>
                <a:spLocks/>
              </p:cNvSpPr>
              <p:nvPr/>
            </p:nvSpPr>
            <p:spPr bwMode="auto">
              <a:xfrm>
                <a:off x="2309" y="2149"/>
                <a:ext cx="1339" cy="1316"/>
              </a:xfrm>
              <a:custGeom>
                <a:avLst/>
                <a:gdLst>
                  <a:gd name="T0" fmla="*/ 33 w 1339"/>
                  <a:gd name="T1" fmla="*/ 241 h 1316"/>
                  <a:gd name="T2" fmla="*/ 62 w 1339"/>
                  <a:gd name="T3" fmla="*/ 424 h 1316"/>
                  <a:gd name="T4" fmla="*/ 196 w 1339"/>
                  <a:gd name="T5" fmla="*/ 981 h 1316"/>
                  <a:gd name="T6" fmla="*/ 321 w 1339"/>
                  <a:gd name="T7" fmla="*/ 1096 h 1316"/>
                  <a:gd name="T8" fmla="*/ 513 w 1339"/>
                  <a:gd name="T9" fmla="*/ 1201 h 1316"/>
                  <a:gd name="T10" fmla="*/ 744 w 1339"/>
                  <a:gd name="T11" fmla="*/ 1230 h 1316"/>
                  <a:gd name="T12" fmla="*/ 1339 w 1339"/>
                  <a:gd name="T13" fmla="*/ 1153 h 1316"/>
                  <a:gd name="T14" fmla="*/ 1300 w 1339"/>
                  <a:gd name="T15" fmla="*/ 1029 h 1316"/>
                  <a:gd name="T16" fmla="*/ 1243 w 1339"/>
                  <a:gd name="T17" fmla="*/ 846 h 1316"/>
                  <a:gd name="T18" fmla="*/ 1291 w 1339"/>
                  <a:gd name="T19" fmla="*/ 587 h 1316"/>
                  <a:gd name="T20" fmla="*/ 1252 w 1339"/>
                  <a:gd name="T21" fmla="*/ 261 h 1316"/>
                  <a:gd name="T22" fmla="*/ 1243 w 1339"/>
                  <a:gd name="T23" fmla="*/ 78 h 1316"/>
                  <a:gd name="T24" fmla="*/ 1099 w 1339"/>
                  <a:gd name="T25" fmla="*/ 11 h 1316"/>
                  <a:gd name="T26" fmla="*/ 686 w 1339"/>
                  <a:gd name="T27" fmla="*/ 1 h 1316"/>
                  <a:gd name="T28" fmla="*/ 446 w 1339"/>
                  <a:gd name="T29" fmla="*/ 11 h 1316"/>
                  <a:gd name="T30" fmla="*/ 417 w 1339"/>
                  <a:gd name="T31" fmla="*/ 40 h 1316"/>
                  <a:gd name="T32" fmla="*/ 388 w 1339"/>
                  <a:gd name="T33" fmla="*/ 49 h 1316"/>
                  <a:gd name="T34" fmla="*/ 350 w 1339"/>
                  <a:gd name="T35" fmla="*/ 69 h 1316"/>
                  <a:gd name="T36" fmla="*/ 254 w 1339"/>
                  <a:gd name="T37" fmla="*/ 136 h 1316"/>
                  <a:gd name="T38" fmla="*/ 235 w 1339"/>
                  <a:gd name="T39" fmla="*/ 107 h 1316"/>
                  <a:gd name="T40" fmla="*/ 177 w 1339"/>
                  <a:gd name="T41" fmla="*/ 88 h 1316"/>
                  <a:gd name="T42" fmla="*/ 129 w 1339"/>
                  <a:gd name="T43" fmla="*/ 30 h 1316"/>
                  <a:gd name="T44" fmla="*/ 81 w 1339"/>
                  <a:gd name="T45" fmla="*/ 69 h 1316"/>
                  <a:gd name="T46" fmla="*/ 52 w 1339"/>
                  <a:gd name="T47" fmla="*/ 117 h 1316"/>
                  <a:gd name="T48" fmla="*/ 81 w 1339"/>
                  <a:gd name="T49" fmla="*/ 261 h 1316"/>
                  <a:gd name="T50" fmla="*/ 33 w 1339"/>
                  <a:gd name="T51" fmla="*/ 241 h 13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39"/>
                  <a:gd name="T79" fmla="*/ 0 h 1316"/>
                  <a:gd name="T80" fmla="*/ 1339 w 1339"/>
                  <a:gd name="T81" fmla="*/ 1316 h 13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39" h="1316">
                    <a:moveTo>
                      <a:pt x="33" y="241"/>
                    </a:moveTo>
                    <a:cubicBezTo>
                      <a:pt x="89" y="300"/>
                      <a:pt x="56" y="256"/>
                      <a:pt x="62" y="424"/>
                    </a:cubicBezTo>
                    <a:cubicBezTo>
                      <a:pt x="67" y="541"/>
                      <a:pt x="0" y="911"/>
                      <a:pt x="196" y="981"/>
                    </a:cubicBezTo>
                    <a:cubicBezTo>
                      <a:pt x="229" y="1027"/>
                      <a:pt x="274" y="1065"/>
                      <a:pt x="321" y="1096"/>
                    </a:cubicBezTo>
                    <a:cubicBezTo>
                      <a:pt x="373" y="1175"/>
                      <a:pt x="421" y="1189"/>
                      <a:pt x="513" y="1201"/>
                    </a:cubicBezTo>
                    <a:cubicBezTo>
                      <a:pt x="595" y="1229"/>
                      <a:pt x="642" y="1224"/>
                      <a:pt x="744" y="1230"/>
                    </a:cubicBezTo>
                    <a:cubicBezTo>
                      <a:pt x="994" y="1225"/>
                      <a:pt x="1184" y="1316"/>
                      <a:pt x="1339" y="1153"/>
                    </a:cubicBezTo>
                    <a:cubicBezTo>
                      <a:pt x="1331" y="1098"/>
                      <a:pt x="1331" y="1072"/>
                      <a:pt x="1300" y="1029"/>
                    </a:cubicBezTo>
                    <a:cubicBezTo>
                      <a:pt x="1280" y="968"/>
                      <a:pt x="1278" y="900"/>
                      <a:pt x="1243" y="846"/>
                    </a:cubicBezTo>
                    <a:cubicBezTo>
                      <a:pt x="1254" y="762"/>
                      <a:pt x="1263" y="667"/>
                      <a:pt x="1291" y="587"/>
                    </a:cubicBezTo>
                    <a:cubicBezTo>
                      <a:pt x="1285" y="505"/>
                      <a:pt x="1278" y="335"/>
                      <a:pt x="1252" y="261"/>
                    </a:cubicBezTo>
                    <a:cubicBezTo>
                      <a:pt x="1249" y="200"/>
                      <a:pt x="1261" y="136"/>
                      <a:pt x="1243" y="78"/>
                    </a:cubicBezTo>
                    <a:cubicBezTo>
                      <a:pt x="1234" y="50"/>
                      <a:pt x="1122" y="12"/>
                      <a:pt x="1099" y="11"/>
                    </a:cubicBezTo>
                    <a:cubicBezTo>
                      <a:pt x="961" y="8"/>
                      <a:pt x="824" y="4"/>
                      <a:pt x="686" y="1"/>
                    </a:cubicBezTo>
                    <a:cubicBezTo>
                      <a:pt x="606" y="4"/>
                      <a:pt x="525" y="0"/>
                      <a:pt x="446" y="11"/>
                    </a:cubicBezTo>
                    <a:cubicBezTo>
                      <a:pt x="432" y="13"/>
                      <a:pt x="428" y="33"/>
                      <a:pt x="417" y="40"/>
                    </a:cubicBezTo>
                    <a:cubicBezTo>
                      <a:pt x="409" y="46"/>
                      <a:pt x="397" y="45"/>
                      <a:pt x="388" y="49"/>
                    </a:cubicBezTo>
                    <a:cubicBezTo>
                      <a:pt x="375" y="55"/>
                      <a:pt x="362" y="61"/>
                      <a:pt x="350" y="69"/>
                    </a:cubicBezTo>
                    <a:cubicBezTo>
                      <a:pt x="318" y="92"/>
                      <a:pt x="288" y="114"/>
                      <a:pt x="254" y="136"/>
                    </a:cubicBezTo>
                    <a:cubicBezTo>
                      <a:pt x="248" y="126"/>
                      <a:pt x="245" y="113"/>
                      <a:pt x="235" y="107"/>
                    </a:cubicBezTo>
                    <a:cubicBezTo>
                      <a:pt x="218" y="96"/>
                      <a:pt x="177" y="88"/>
                      <a:pt x="177" y="88"/>
                    </a:cubicBezTo>
                    <a:cubicBezTo>
                      <a:pt x="194" y="38"/>
                      <a:pt x="172" y="45"/>
                      <a:pt x="129" y="30"/>
                    </a:cubicBezTo>
                    <a:cubicBezTo>
                      <a:pt x="113" y="40"/>
                      <a:pt x="91" y="52"/>
                      <a:pt x="81" y="69"/>
                    </a:cubicBezTo>
                    <a:cubicBezTo>
                      <a:pt x="46" y="129"/>
                      <a:pt x="101" y="68"/>
                      <a:pt x="52" y="117"/>
                    </a:cubicBezTo>
                    <a:cubicBezTo>
                      <a:pt x="67" y="159"/>
                      <a:pt x="92" y="224"/>
                      <a:pt x="81" y="261"/>
                    </a:cubicBezTo>
                    <a:cubicBezTo>
                      <a:pt x="76" y="278"/>
                      <a:pt x="49" y="248"/>
                      <a:pt x="33" y="2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5611" name="Picture 5" descr="open_bib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031"/>
              <a:ext cx="1776" cy="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990600" y="2286000"/>
            <a:ext cx="708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800" b="1" i="1">
                <a:latin typeface="Times New Roman" panose="02020603050405020304" pitchFamily="18" charset="0"/>
              </a:rPr>
              <a:t>Ignorant = Ignored God’s Plan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410200" y="3124200"/>
            <a:ext cx="3124200" cy="2162175"/>
            <a:chOff x="3408" y="1968"/>
            <a:chExt cx="1968" cy="1362"/>
          </a:xfrm>
        </p:grpSpPr>
        <p:pic>
          <p:nvPicPr>
            <p:cNvPr id="25608" name="Picture 17" descr="open%20ha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208"/>
              <a:ext cx="1452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Rectangle 19"/>
            <p:cNvSpPr>
              <a:spLocks noChangeArrowheads="1"/>
            </p:cNvSpPr>
            <p:nvPr/>
          </p:nvSpPr>
          <p:spPr bwMode="auto">
            <a:xfrm>
              <a:off x="4320" y="1968"/>
              <a:ext cx="1056" cy="96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l"/>
                <a:defRPr kumimoji="1"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•"/>
                <a:defRPr kumimoji="1"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•"/>
                <a:defRPr kumimoji="1"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>
                  <a:solidFill>
                    <a:schemeClr val="bg1"/>
                  </a:solidFill>
                  <a:latin typeface="Comic Sans MS" panose="030F0702030302020204" pitchFamily="66" charset="0"/>
                </a:rPr>
                <a:t>Own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>
                  <a:solidFill>
                    <a:schemeClr val="bg1"/>
                  </a:solidFill>
                  <a:latin typeface="Comic Sans MS" panose="030F0702030302020204" pitchFamily="66" charset="0"/>
                </a:rPr>
                <a:t>Plan</a:t>
              </a:r>
            </a:p>
          </p:txBody>
        </p:sp>
      </p:grpSp>
      <p:sp>
        <p:nvSpPr>
          <p:cNvPr id="323604" name="Oval 20"/>
          <p:cNvSpPr>
            <a:spLocks noChangeArrowheads="1"/>
          </p:cNvSpPr>
          <p:nvPr/>
        </p:nvSpPr>
        <p:spPr bwMode="auto">
          <a:xfrm>
            <a:off x="3733800" y="4343400"/>
            <a:ext cx="2133600" cy="17526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i="1">
                <a:solidFill>
                  <a:srgbClr val="3333FF"/>
                </a:solidFill>
                <a:latin typeface="Arial Rounded MT Bold" panose="020F0704030504030204" pitchFamily="34" charset="0"/>
              </a:rPr>
              <a:t>Jews</a:t>
            </a:r>
          </a:p>
        </p:txBody>
      </p:sp>
      <p:sp>
        <p:nvSpPr>
          <p:cNvPr id="323602" name="AutoShape 18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bevel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600">
                <a:solidFill>
                  <a:schemeClr val="bg1"/>
                </a:solidFill>
                <a:latin typeface="Arial Rounded MT Bold" panose="020F0704030504030204" pitchFamily="34" charset="0"/>
              </a:rPr>
              <a:t>Only Israel!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0" grpId="0"/>
      <p:bldP spid="323604" grpId="0" animBg="1"/>
      <p:bldP spid="3236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5263" y="76200"/>
            <a:ext cx="163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>
                <a:latin typeface="Times New Roman" panose="02020603050405020304" pitchFamily="18" charset="0"/>
              </a:rPr>
              <a:t>Romans 10</a:t>
            </a:r>
          </a:p>
        </p:txBody>
      </p:sp>
      <p:sp>
        <p:nvSpPr>
          <p:cNvPr id="300035" name="AutoShape 3"/>
          <p:cNvSpPr>
            <a:spLocks noChangeArrowheads="1"/>
          </p:cNvSpPr>
          <p:nvPr/>
        </p:nvSpPr>
        <p:spPr bwMode="auto">
          <a:xfrm>
            <a:off x="685800" y="24384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I. </a:t>
            </a:r>
            <a:r>
              <a:rPr lang="en-US" b="1" u="sng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Israel is Ignorant &amp; Seek Their Own Way</a:t>
            </a:r>
            <a:r>
              <a:rPr lang="en-US" b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 (vv. 1-3)</a:t>
            </a: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Charter Bd BT" panose="02040703050506020203" pitchFamily="18" charset="0"/>
              </a:rPr>
              <a:t>Israel is Responsible for Their Rejection</a:t>
            </a:r>
          </a:p>
        </p:txBody>
      </p:sp>
      <p:sp>
        <p:nvSpPr>
          <p:cNvPr id="300037" name="AutoShape 5"/>
          <p:cNvSpPr>
            <a:spLocks noChangeArrowheads="1"/>
          </p:cNvSpPr>
          <p:nvPr/>
        </p:nvSpPr>
        <p:spPr bwMode="auto">
          <a:xfrm>
            <a:off x="685800" y="33782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II. 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Righteousness is Available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4-10)</a:t>
            </a:r>
          </a:p>
        </p:txBody>
      </p:sp>
      <p:sp>
        <p:nvSpPr>
          <p:cNvPr id="300038" name="AutoShape 6"/>
          <p:cNvSpPr>
            <a:spLocks noChangeArrowheads="1"/>
          </p:cNvSpPr>
          <p:nvPr/>
        </p:nvSpPr>
        <p:spPr bwMode="auto">
          <a:xfrm>
            <a:off x="685800" y="43180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III. </a:t>
            </a:r>
            <a:r>
              <a:rPr lang="en-US" b="1" u="sng" dirty="0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Any &amp; All Can be Saved by Faith</a:t>
            </a:r>
            <a:r>
              <a:rPr lang="en-US" b="1" dirty="0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 (vv. 11-17)</a:t>
            </a:r>
          </a:p>
        </p:txBody>
      </p:sp>
      <p:sp>
        <p:nvSpPr>
          <p:cNvPr id="300039" name="AutoShape 7"/>
          <p:cNvSpPr>
            <a:spLocks noChangeArrowheads="1"/>
          </p:cNvSpPr>
          <p:nvPr/>
        </p:nvSpPr>
        <p:spPr bwMode="auto">
          <a:xfrm>
            <a:off x="685800" y="52578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IV. </a:t>
            </a:r>
            <a:r>
              <a:rPr lang="en-US" b="1" u="sng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Israel Heard &amp; Was Warned</a:t>
            </a:r>
            <a:r>
              <a:rPr lang="en-US" b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 (vv. 18-21)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D07AEA2D-BB77-4BA3-B818-8EA234929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76200"/>
            <a:ext cx="1481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Romans 9</a:t>
            </a:r>
          </a:p>
        </p:txBody>
      </p:sp>
      <p:sp>
        <p:nvSpPr>
          <p:cNvPr id="247811" name="AutoShape 3">
            <a:extLst>
              <a:ext uri="{FF2B5EF4-FFF2-40B4-BE49-F238E27FC236}">
                <a16:creationId xmlns:a16="http://schemas.microsoft.com/office/drawing/2014/main" id="{015CC696-E398-4A67-A2CD-376749E0C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Paul’s Regret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1-5)</a:t>
            </a:r>
          </a:p>
        </p:txBody>
      </p:sp>
      <p:sp>
        <p:nvSpPr>
          <p:cNvPr id="11268" name="WordArt 4">
            <a:extLst>
              <a:ext uri="{FF2B5EF4-FFF2-40B4-BE49-F238E27FC236}">
                <a16:creationId xmlns:a16="http://schemas.microsoft.com/office/drawing/2014/main" id="{BE2AFF54-8304-49D7-B2E3-72E4A51E21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662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uLnTx/>
                <a:uFillTx/>
                <a:latin typeface="Charter Bd BT" panose="02040703050506020203"/>
                <a:ea typeface="+mn-ea"/>
                <a:cs typeface="+mn-cs"/>
              </a:rPr>
              <a:t>Jews Rejected &amp; Gentiles Accepted</a:t>
            </a:r>
          </a:p>
        </p:txBody>
      </p:sp>
      <p:sp>
        <p:nvSpPr>
          <p:cNvPr id="247813" name="AutoShape 5">
            <a:extLst>
              <a:ext uri="{FF2B5EF4-FFF2-40B4-BE49-F238E27FC236}">
                <a16:creationId xmlns:a16="http://schemas.microsoft.com/office/drawing/2014/main" id="{1D7C88ED-DC0E-4318-9756-24F899F4E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6705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 All Jews Accepted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6-13)</a:t>
            </a:r>
          </a:p>
        </p:txBody>
      </p:sp>
      <p:sp>
        <p:nvSpPr>
          <p:cNvPr id="247814" name="AutoShape 6">
            <a:extLst>
              <a:ext uri="{FF2B5EF4-FFF2-40B4-BE49-F238E27FC236}">
                <a16:creationId xmlns:a16="http://schemas.microsoft.com/office/drawing/2014/main" id="{F630B13D-597C-4FA4-96E3-298469F41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243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God is Just in This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14-23)</a:t>
            </a:r>
          </a:p>
        </p:txBody>
      </p:sp>
      <p:sp>
        <p:nvSpPr>
          <p:cNvPr id="247815" name="AutoShape 7">
            <a:extLst>
              <a:ext uri="{FF2B5EF4-FFF2-40B4-BE49-F238E27FC236}">
                <a16:creationId xmlns:a16="http://schemas.microsoft.com/office/drawing/2014/main" id="{AF49AE33-4465-4686-ADB1-326F13553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78155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Gentiles Called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24-29)</a:t>
            </a:r>
          </a:p>
        </p:txBody>
      </p:sp>
      <p:sp>
        <p:nvSpPr>
          <p:cNvPr id="247816" name="AutoShape 8">
            <a:extLst>
              <a:ext uri="{FF2B5EF4-FFF2-40B4-BE49-F238E27FC236}">
                <a16:creationId xmlns:a16="http://schemas.microsoft.com/office/drawing/2014/main" id="{72ACCEF5-1279-473B-8FAE-D3098F187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6388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Why Reject One &amp; Accept the Other?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30-33)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1E8BD-27B8-432B-8A96-B7FE165FB655}"/>
              </a:ext>
            </a:extLst>
          </p:cNvPr>
          <p:cNvSpPr txBox="1"/>
          <p:nvPr/>
        </p:nvSpPr>
        <p:spPr>
          <a:xfrm>
            <a:off x="4343400" y="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An Introduction to Chapter 10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AutoShape 3"/>
          <p:cNvSpPr>
            <a:spLocks noChangeArrowheads="1"/>
          </p:cNvSpPr>
          <p:nvPr/>
        </p:nvSpPr>
        <p:spPr bwMode="auto">
          <a:xfrm>
            <a:off x="685800" y="4572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II. 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Righteousness is Available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4-10)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04800" y="2362200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342900">
              <a:spcBef>
                <a:spcPct val="20000"/>
              </a:spcBef>
              <a:buClr>
                <a:schemeClr val="hlink"/>
              </a:buClr>
              <a:buChar char="•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3429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342900">
              <a:spcBef>
                <a:spcPct val="20000"/>
              </a:spcBef>
              <a:buClr>
                <a:schemeClr val="tx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3429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Righteousness is available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(v. 4)</a:t>
            </a:r>
            <a:endParaRPr kumimoji="0" lang="en-US" altLang="en-US" sz="2400" b="1" i="1" dirty="0">
              <a:latin typeface="Times New Roman" panose="02020603050405020304" pitchFamily="18" charset="0"/>
            </a:endParaRPr>
          </a:p>
          <a:p>
            <a:pPr marL="120015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dirty="0">
                <a:latin typeface="Times New Roman" panose="02020603050405020304" pitchFamily="18" charset="0"/>
              </a:rPr>
              <a:t>Law pointed toward righteousness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dirty="0">
                <a:latin typeface="Times New Roman" panose="02020603050405020304" pitchFamily="18" charset="0"/>
              </a:rPr>
              <a:t>Accomplished in Christ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dirty="0">
                <a:latin typeface="Times New Roman" panose="02020603050405020304" pitchFamily="18" charset="0"/>
              </a:rPr>
              <a:t>To those who believe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AutoShape 2"/>
          <p:cNvSpPr>
            <a:spLocks noChangeArrowheads="1"/>
          </p:cNvSpPr>
          <p:nvPr/>
        </p:nvSpPr>
        <p:spPr bwMode="auto">
          <a:xfrm>
            <a:off x="685800" y="4572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II. 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Righteousness is Available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4-10)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" y="2362200"/>
            <a:ext cx="8763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342900">
              <a:spcBef>
                <a:spcPct val="20000"/>
              </a:spcBef>
              <a:buClr>
                <a:schemeClr val="hlink"/>
              </a:buClr>
              <a:buChar char="•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3429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342900">
              <a:spcBef>
                <a:spcPct val="20000"/>
              </a:spcBef>
              <a:buClr>
                <a:schemeClr val="tx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3429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Righteousness is available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(v. 4)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endParaRPr kumimoji="0" lang="en-US" altLang="en-US" sz="2400" b="1" i="1" dirty="0">
              <a:latin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Righteousness by the law is far away 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(v. 5)</a:t>
            </a:r>
            <a:endParaRPr kumimoji="0" lang="en-US" altLang="en-US" sz="2400" b="1" i="1" dirty="0">
              <a:latin typeface="Times New Roman" panose="02020603050405020304" pitchFamily="18" charset="0"/>
            </a:endParaRPr>
          </a:p>
          <a:p>
            <a:pPr marL="120015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dirty="0">
                <a:latin typeface="Times New Roman" panose="02020603050405020304" pitchFamily="18" charset="0"/>
              </a:rPr>
              <a:t>Lev. 18:5 – to be righteous BY the law – required perfect obedience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dirty="0">
                <a:latin typeface="Times New Roman" panose="02020603050405020304" pitchFamily="18" charset="0"/>
              </a:rPr>
              <a:t>Thus, “far away” – impossible.</a:t>
            </a:r>
            <a:endParaRPr kumimoji="0"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609600" y="685800"/>
            <a:ext cx="3657600" cy="5638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u="sng">
                <a:solidFill>
                  <a:schemeClr val="tx2"/>
                </a:solidFill>
                <a:latin typeface="Arial" panose="020B0604020202020204" pitchFamily="34" charset="0"/>
              </a:rPr>
              <a:t>Hard / Impossible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i="1">
                <a:solidFill>
                  <a:schemeClr val="tx2"/>
                </a:solidFill>
                <a:latin typeface="Arial" panose="020B0604020202020204" pitchFamily="34" charset="0"/>
              </a:rPr>
              <a:t>“Far Away”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i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Keeping Old Law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953000" y="685800"/>
            <a:ext cx="3657600" cy="5638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u="sng">
                <a:solidFill>
                  <a:schemeClr val="tx2"/>
                </a:solidFill>
                <a:latin typeface="Arial" panose="020B0604020202020204" pitchFamily="34" charset="0"/>
              </a:rPr>
              <a:t>Easy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i="1">
                <a:solidFill>
                  <a:schemeClr val="tx2"/>
                </a:solidFill>
                <a:latin typeface="Arial" panose="020B0604020202020204" pitchFamily="34" charset="0"/>
              </a:rPr>
              <a:t>“Near”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i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i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AutoShape 2"/>
          <p:cNvSpPr>
            <a:spLocks noChangeArrowheads="1"/>
          </p:cNvSpPr>
          <p:nvPr/>
        </p:nvSpPr>
        <p:spPr bwMode="auto">
          <a:xfrm>
            <a:off x="685800" y="4572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II. 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Righteousness is Available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4-10)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4800" y="2362200"/>
            <a:ext cx="822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342900">
              <a:spcBef>
                <a:spcPct val="20000"/>
              </a:spcBef>
              <a:buClr>
                <a:schemeClr val="hlink"/>
              </a:buClr>
              <a:buChar char="•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3429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342900">
              <a:spcBef>
                <a:spcPct val="20000"/>
              </a:spcBef>
              <a:buClr>
                <a:schemeClr val="tx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3429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Righteousness is available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(v. 4)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endParaRPr kumimoji="0" lang="en-US" altLang="en-US" sz="2400" b="1" i="1" dirty="0">
              <a:latin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Righteousness by the law is far away 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(v. 5)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endParaRPr kumimoji="0" lang="en-US" altLang="en-US" sz="2400" b="1" dirty="0">
              <a:latin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Righteousness by faith is near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(vv. 6-10)</a:t>
            </a:r>
            <a:endParaRPr kumimoji="0" lang="en-US" altLang="en-US" sz="2400" b="1" i="1" dirty="0">
              <a:latin typeface="Times New Roman" panose="02020603050405020304" pitchFamily="18" charset="0"/>
            </a:endParaRPr>
          </a:p>
          <a:p>
            <a:pPr marL="120015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dirty="0">
                <a:latin typeface="Times New Roman" panose="02020603050405020304" pitchFamily="18" charset="0"/>
              </a:rPr>
              <a:t>Doesn’t require the hard or impossible (vv. 6-7)</a:t>
            </a:r>
            <a:endParaRPr kumimoji="0"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09600" y="685800"/>
            <a:ext cx="3657600" cy="5638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u="sng">
                <a:solidFill>
                  <a:schemeClr val="tx2"/>
                </a:solidFill>
                <a:latin typeface="Arial" panose="020B0604020202020204" pitchFamily="34" charset="0"/>
              </a:rPr>
              <a:t>Hard / Impossible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i="1">
                <a:solidFill>
                  <a:schemeClr val="tx2"/>
                </a:solidFill>
                <a:latin typeface="Arial" panose="020B0604020202020204" pitchFamily="34" charset="0"/>
              </a:rPr>
              <a:t>“Far Away”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i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Keeping Old Law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Ascend into Heaven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Descend into Grave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953000" y="685800"/>
            <a:ext cx="3657600" cy="5638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u="sng">
                <a:solidFill>
                  <a:schemeClr val="tx2"/>
                </a:solidFill>
                <a:latin typeface="Arial" panose="020B0604020202020204" pitchFamily="34" charset="0"/>
              </a:rPr>
              <a:t>Easy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i="1">
                <a:solidFill>
                  <a:schemeClr val="tx2"/>
                </a:solidFill>
                <a:latin typeface="Arial" panose="020B0604020202020204" pitchFamily="34" charset="0"/>
              </a:rPr>
              <a:t>“Near”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i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i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i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i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i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i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AutoShape 2"/>
          <p:cNvSpPr>
            <a:spLocks noChangeArrowheads="1"/>
          </p:cNvSpPr>
          <p:nvPr/>
        </p:nvSpPr>
        <p:spPr bwMode="auto">
          <a:xfrm>
            <a:off x="685800" y="4572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II. 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Righteousness is Available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4-10)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04800" y="2362200"/>
            <a:ext cx="86106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342900">
              <a:spcBef>
                <a:spcPct val="20000"/>
              </a:spcBef>
              <a:buClr>
                <a:schemeClr val="hlink"/>
              </a:buClr>
              <a:buChar char="•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3429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342900">
              <a:spcBef>
                <a:spcPct val="20000"/>
              </a:spcBef>
              <a:buClr>
                <a:schemeClr val="tx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3429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Righteousness is available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(v. 4)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endParaRPr kumimoji="0" lang="en-US" altLang="en-US" sz="2000" b="1" i="1" dirty="0">
              <a:latin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Righteousness by the law is far away 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(v. 5)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endParaRPr kumimoji="0" lang="en-US" altLang="en-US" sz="2400" b="1" dirty="0">
              <a:latin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Righteousness by faith is near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(vv. 6-10)</a:t>
            </a:r>
            <a:endParaRPr kumimoji="0" lang="en-US" altLang="en-US" sz="2400" b="1" i="1" dirty="0">
              <a:latin typeface="Times New Roman" panose="02020603050405020304" pitchFamily="18" charset="0"/>
            </a:endParaRPr>
          </a:p>
          <a:p>
            <a:pPr marL="120015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dirty="0">
                <a:latin typeface="Times New Roman" panose="02020603050405020304" pitchFamily="18" charset="0"/>
              </a:rPr>
              <a:t>Doesn’t require the hard or impossible (vv. 6-7)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dirty="0">
                <a:latin typeface="Times New Roman" panose="02020603050405020304" pitchFamily="18" charset="0"/>
              </a:rPr>
              <a:t>As near as your mouth or heart (v. 8)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dirty="0">
                <a:latin typeface="Times New Roman" panose="02020603050405020304" pitchFamily="18" charset="0"/>
              </a:rPr>
              <a:t>Simple as believing in your heart &amp; confessing with your mouth (vv. 9-10)</a:t>
            </a:r>
            <a:endParaRPr kumimoji="0"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09600" y="685800"/>
            <a:ext cx="3657600" cy="5638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u="sng">
                <a:solidFill>
                  <a:schemeClr val="tx2"/>
                </a:solidFill>
                <a:latin typeface="Arial" panose="020B0604020202020204" pitchFamily="34" charset="0"/>
              </a:rPr>
              <a:t>Hard / Impossible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i="1">
                <a:solidFill>
                  <a:schemeClr val="tx2"/>
                </a:solidFill>
                <a:latin typeface="Arial" panose="020B0604020202020204" pitchFamily="34" charset="0"/>
              </a:rPr>
              <a:t>“Far Away”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i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Keeping Old Law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Ascend into Heaven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Descend into Grave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953000" y="685800"/>
            <a:ext cx="3657600" cy="56388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u="sng">
                <a:solidFill>
                  <a:schemeClr val="tx2"/>
                </a:solidFill>
                <a:latin typeface="Arial" panose="020B0604020202020204" pitchFamily="34" charset="0"/>
              </a:rPr>
              <a:t>Easy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i="1">
                <a:solidFill>
                  <a:schemeClr val="tx2"/>
                </a:solidFill>
                <a:latin typeface="Arial" panose="020B0604020202020204" pitchFamily="34" charset="0"/>
              </a:rPr>
              <a:t>“Near”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i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i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Heart – believe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Mouth - confess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AutoShape 2"/>
          <p:cNvSpPr>
            <a:spLocks noChangeArrowheads="1"/>
          </p:cNvSpPr>
          <p:nvPr/>
        </p:nvSpPr>
        <p:spPr bwMode="auto">
          <a:xfrm>
            <a:off x="533400" y="152400"/>
            <a:ext cx="8077200" cy="1524000"/>
          </a:xfrm>
          <a:prstGeom prst="ellipseRibbon2">
            <a:avLst>
              <a:gd name="adj1" fmla="val 30000"/>
              <a:gd name="adj2" fmla="val 72565"/>
              <a:gd name="adj3" fmla="val 1312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Who Is To Blame?</a:t>
            </a:r>
          </a:p>
        </p:txBody>
      </p:sp>
      <p:sp>
        <p:nvSpPr>
          <p:cNvPr id="359432" name="Text Box 8"/>
          <p:cNvSpPr txBox="1">
            <a:spLocks noChangeArrowheads="1"/>
          </p:cNvSpPr>
          <p:nvPr/>
        </p:nvSpPr>
        <p:spPr bwMode="auto">
          <a:xfrm>
            <a:off x="990600" y="2286000"/>
            <a:ext cx="708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800" b="1" i="1">
                <a:latin typeface="Times New Roman" panose="02020603050405020304" pitchFamily="18" charset="0"/>
              </a:rPr>
              <a:t>Salvation was at their fingertips</a:t>
            </a:r>
          </a:p>
        </p:txBody>
      </p:sp>
      <p:sp>
        <p:nvSpPr>
          <p:cNvPr id="359437" name="AutoShape 13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bevel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600">
                <a:solidFill>
                  <a:schemeClr val="bg1"/>
                </a:solidFill>
                <a:latin typeface="Arial Rounded MT Bold" panose="020F0704030504030204" pitchFamily="34" charset="0"/>
              </a:rPr>
              <a:t>Only Israel!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057400" y="2971800"/>
            <a:ext cx="4572000" cy="2590800"/>
            <a:chOff x="1296" y="1872"/>
            <a:chExt cx="2880" cy="1632"/>
          </a:xfrm>
        </p:grpSpPr>
        <p:pic>
          <p:nvPicPr>
            <p:cNvPr id="34822" name="Picture 14" descr="MCj0297935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071" y="1860"/>
              <a:ext cx="914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441" name="Rectangle 17"/>
            <p:cNvSpPr>
              <a:spLocks noChangeArrowheads="1"/>
            </p:cNvSpPr>
            <p:nvPr/>
          </p:nvSpPr>
          <p:spPr bwMode="auto">
            <a:xfrm>
              <a:off x="2592" y="1872"/>
              <a:ext cx="288" cy="16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70000"/>
                </a:lnSpc>
                <a:defRPr/>
              </a:pP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l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v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t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I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o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n</a:t>
              </a:r>
            </a:p>
          </p:txBody>
        </p:sp>
        <p:pic>
          <p:nvPicPr>
            <p:cNvPr id="34824" name="Picture 18" descr="MCj0297935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1487" y="1873"/>
              <a:ext cx="914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2" grpId="0"/>
      <p:bldP spid="3594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95263" y="76200"/>
            <a:ext cx="163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>
                <a:latin typeface="Times New Roman" panose="02020603050405020304" pitchFamily="18" charset="0"/>
              </a:rPr>
              <a:t>Romans 10</a:t>
            </a:r>
          </a:p>
        </p:txBody>
      </p:sp>
      <p:sp>
        <p:nvSpPr>
          <p:cNvPr id="301059" name="AutoShape 3"/>
          <p:cNvSpPr>
            <a:spLocks noChangeArrowheads="1"/>
          </p:cNvSpPr>
          <p:nvPr/>
        </p:nvSpPr>
        <p:spPr bwMode="auto">
          <a:xfrm>
            <a:off x="685800" y="24384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I. </a:t>
            </a:r>
            <a:r>
              <a:rPr lang="en-US" b="1" u="sng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Israel is Ignorant &amp; Seek Their Own Way</a:t>
            </a:r>
            <a:r>
              <a:rPr lang="en-US" b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 (vv. 1-3)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Charter Bd BT" panose="02040703050506020203" pitchFamily="18" charset="0"/>
              </a:rPr>
              <a:t>Israel is Responsible for Their Rejection</a:t>
            </a:r>
          </a:p>
        </p:txBody>
      </p:sp>
      <p:sp>
        <p:nvSpPr>
          <p:cNvPr id="301061" name="AutoShape 5"/>
          <p:cNvSpPr>
            <a:spLocks noChangeArrowheads="1"/>
          </p:cNvSpPr>
          <p:nvPr/>
        </p:nvSpPr>
        <p:spPr bwMode="auto">
          <a:xfrm>
            <a:off x="685800" y="33782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II. </a:t>
            </a:r>
            <a:r>
              <a:rPr lang="en-US" b="1" u="sng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Righteousness is Available</a:t>
            </a:r>
            <a:r>
              <a:rPr lang="en-US" b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 (vv. 4-10)</a:t>
            </a:r>
          </a:p>
        </p:txBody>
      </p:sp>
      <p:sp>
        <p:nvSpPr>
          <p:cNvPr id="301062" name="AutoShape 6"/>
          <p:cNvSpPr>
            <a:spLocks noChangeArrowheads="1"/>
          </p:cNvSpPr>
          <p:nvPr/>
        </p:nvSpPr>
        <p:spPr bwMode="auto">
          <a:xfrm>
            <a:off x="685800" y="43180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III. 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Any &amp; All Can be Saved by Faith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11-17)</a:t>
            </a:r>
          </a:p>
        </p:txBody>
      </p:sp>
      <p:sp>
        <p:nvSpPr>
          <p:cNvPr id="301063" name="AutoShape 7"/>
          <p:cNvSpPr>
            <a:spLocks noChangeArrowheads="1"/>
          </p:cNvSpPr>
          <p:nvPr/>
        </p:nvSpPr>
        <p:spPr bwMode="auto">
          <a:xfrm>
            <a:off x="685800" y="52578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IV. </a:t>
            </a:r>
            <a:r>
              <a:rPr lang="en-US" b="1" u="sng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Israel Heard &amp; Was Warned</a:t>
            </a:r>
            <a:r>
              <a:rPr lang="en-US" b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 (vv. 18-21)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AutoShape 4"/>
          <p:cNvSpPr>
            <a:spLocks noChangeArrowheads="1"/>
          </p:cNvSpPr>
          <p:nvPr/>
        </p:nvSpPr>
        <p:spPr bwMode="auto">
          <a:xfrm>
            <a:off x="685800" y="4572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III. 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Any &amp; All Can be Saved by Faith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11-17)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04800" y="2362200"/>
            <a:ext cx="8610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342900">
              <a:spcBef>
                <a:spcPct val="20000"/>
              </a:spcBef>
              <a:buClr>
                <a:schemeClr val="hlink"/>
              </a:buClr>
              <a:buChar char="•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3429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342900">
              <a:spcBef>
                <a:spcPct val="20000"/>
              </a:spcBef>
              <a:buClr>
                <a:schemeClr val="tx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3429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Offered to one and all alike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(vv. 11-13) </a:t>
            </a:r>
          </a:p>
          <a:p>
            <a:pPr marL="91440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dirty="0">
                <a:latin typeface="Times New Roman" panose="02020603050405020304" pitchFamily="18" charset="0"/>
              </a:rPr>
              <a:t>Isaiah said, “…whosoever…” (v. 11)</a:t>
            </a:r>
          </a:p>
          <a:p>
            <a:pPr marL="91440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dirty="0">
                <a:latin typeface="Times New Roman" panose="02020603050405020304" pitchFamily="18" charset="0"/>
              </a:rPr>
              <a:t>No difference in Jew and Greek (v. 12)</a:t>
            </a:r>
          </a:p>
          <a:p>
            <a:pPr marL="91440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dirty="0">
                <a:latin typeface="Times New Roman" panose="02020603050405020304" pitchFamily="18" charset="0"/>
              </a:rPr>
              <a:t>Joel said, “…whosoever…”  (v. 13)</a:t>
            </a:r>
            <a:endParaRPr kumimoji="0"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1DEC802B-A387-4F70-876E-2FC3A0A07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76200"/>
            <a:ext cx="1481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Romans 9</a:t>
            </a:r>
          </a:p>
        </p:txBody>
      </p:sp>
      <p:sp>
        <p:nvSpPr>
          <p:cNvPr id="248835" name="AutoShape 3">
            <a:extLst>
              <a:ext uri="{FF2B5EF4-FFF2-40B4-BE49-F238E27FC236}">
                <a16:creationId xmlns:a16="http://schemas.microsoft.com/office/drawing/2014/main" id="{6F4FE46A-CBB5-4B1F-ACA6-F687966B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Paul’s Regret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1-5)</a:t>
            </a:r>
          </a:p>
        </p:txBody>
      </p:sp>
      <p:sp>
        <p:nvSpPr>
          <p:cNvPr id="12292" name="WordArt 4">
            <a:extLst>
              <a:ext uri="{FF2B5EF4-FFF2-40B4-BE49-F238E27FC236}">
                <a16:creationId xmlns:a16="http://schemas.microsoft.com/office/drawing/2014/main" id="{BB2271E6-35BA-4E8F-8345-E75E2BE5AB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662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uLnTx/>
                <a:uFillTx/>
                <a:latin typeface="Charter Bd BT" panose="02040703050506020203"/>
                <a:ea typeface="+mn-ea"/>
                <a:cs typeface="+mn-cs"/>
              </a:rPr>
              <a:t>Jews Rejected &amp; Gentiles Accepted</a:t>
            </a:r>
          </a:p>
        </p:txBody>
      </p:sp>
      <p:sp>
        <p:nvSpPr>
          <p:cNvPr id="248837" name="AutoShape 5">
            <a:extLst>
              <a:ext uri="{FF2B5EF4-FFF2-40B4-BE49-F238E27FC236}">
                <a16:creationId xmlns:a16="http://schemas.microsoft.com/office/drawing/2014/main" id="{8FA6CD6D-0364-4DEE-873F-0062EBA64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6705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 All Jews Accepted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6-13)</a:t>
            </a:r>
          </a:p>
        </p:txBody>
      </p:sp>
      <p:sp>
        <p:nvSpPr>
          <p:cNvPr id="248838" name="AutoShape 6">
            <a:extLst>
              <a:ext uri="{FF2B5EF4-FFF2-40B4-BE49-F238E27FC236}">
                <a16:creationId xmlns:a16="http://schemas.microsoft.com/office/drawing/2014/main" id="{02FD4D99-E4AE-4379-AA59-D48E1553E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243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God is Just in This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14-23)</a:t>
            </a:r>
          </a:p>
        </p:txBody>
      </p:sp>
      <p:sp>
        <p:nvSpPr>
          <p:cNvPr id="248839" name="AutoShape 7">
            <a:extLst>
              <a:ext uri="{FF2B5EF4-FFF2-40B4-BE49-F238E27FC236}">
                <a16:creationId xmlns:a16="http://schemas.microsoft.com/office/drawing/2014/main" id="{D7531279-BD2A-4FB6-9185-A9B81CBF3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78155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Gentiles Called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24-29)</a:t>
            </a:r>
          </a:p>
        </p:txBody>
      </p:sp>
      <p:sp>
        <p:nvSpPr>
          <p:cNvPr id="248840" name="AutoShape 8">
            <a:extLst>
              <a:ext uri="{FF2B5EF4-FFF2-40B4-BE49-F238E27FC236}">
                <a16:creationId xmlns:a16="http://schemas.microsoft.com/office/drawing/2014/main" id="{6E39D62B-D3CC-4B4E-A9EF-37369AB5E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6388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Why Reject One &amp; Accept the Other?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30-33)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4E48FD-DD98-4ACF-A4D2-0C869293A159}"/>
              </a:ext>
            </a:extLst>
          </p:cNvPr>
          <p:cNvSpPr txBox="1"/>
          <p:nvPr/>
        </p:nvSpPr>
        <p:spPr>
          <a:xfrm>
            <a:off x="4343400" y="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An Introduction to Chapter 10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AutoShape 2"/>
          <p:cNvSpPr>
            <a:spLocks noChangeArrowheads="1"/>
          </p:cNvSpPr>
          <p:nvPr/>
        </p:nvSpPr>
        <p:spPr bwMode="auto">
          <a:xfrm>
            <a:off x="685800" y="4572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III. 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Any &amp; All Can be Saved by Faith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11-17)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04800" y="2362200"/>
            <a:ext cx="8610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342900">
              <a:spcBef>
                <a:spcPct val="20000"/>
              </a:spcBef>
              <a:buClr>
                <a:schemeClr val="hlink"/>
              </a:buClr>
              <a:buChar char="•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3429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342900">
              <a:spcBef>
                <a:spcPct val="20000"/>
              </a:spcBef>
              <a:buClr>
                <a:schemeClr val="tx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3429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Offered to one and all alike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(vv. 11-13)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endParaRPr kumimoji="0" lang="en-US" altLang="en-US" sz="2400" b="1" u="sng" dirty="0">
              <a:latin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Why all are not saved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(vv. 14-17)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dirty="0">
                <a:latin typeface="Times New Roman" panose="02020603050405020304" pitchFamily="18" charset="0"/>
              </a:rPr>
              <a:t>God’s plan for calling on his name (vv. 14-15)</a:t>
            </a:r>
            <a:endParaRPr kumimoji="0"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629400" y="4419600"/>
            <a:ext cx="1981200" cy="914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</a:rPr>
              <a:t>Call</a:t>
            </a: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3505200" y="4343400"/>
            <a:ext cx="2971800" cy="990600"/>
          </a:xfrm>
          <a:prstGeom prst="rightArrowCallout">
            <a:avLst>
              <a:gd name="adj1" fmla="val 25000"/>
              <a:gd name="adj2" fmla="val 25000"/>
              <a:gd name="adj3" fmla="val 50000"/>
              <a:gd name="adj4" fmla="val 6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</a:rPr>
              <a:t>Believe</a:t>
            </a: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609600" y="4343400"/>
            <a:ext cx="2590800" cy="990600"/>
          </a:xfrm>
          <a:prstGeom prst="rightArrowCallout">
            <a:avLst>
              <a:gd name="adj1" fmla="val 25000"/>
              <a:gd name="adj2" fmla="val 25000"/>
              <a:gd name="adj3" fmla="val 43590"/>
              <a:gd name="adj4" fmla="val 6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</a:rPr>
              <a:t>Hear</a:t>
            </a: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457200" y="1524000"/>
            <a:ext cx="2362200" cy="1981200"/>
          </a:xfrm>
          <a:prstGeom prst="downArrowCallout">
            <a:avLst>
              <a:gd name="adj1" fmla="val 29808"/>
              <a:gd name="adj2" fmla="val 29808"/>
              <a:gd name="adj3" fmla="val 16667"/>
              <a:gd name="adj4" fmla="val 6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Preacher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Sent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AutoShape 2"/>
          <p:cNvSpPr>
            <a:spLocks noChangeArrowheads="1"/>
          </p:cNvSpPr>
          <p:nvPr/>
        </p:nvSpPr>
        <p:spPr bwMode="auto">
          <a:xfrm>
            <a:off x="685800" y="4572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III. 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Any &amp; All Can be Saved by Faith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11-17)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4800" y="2362200"/>
            <a:ext cx="8610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342900">
              <a:spcBef>
                <a:spcPct val="20000"/>
              </a:spcBef>
              <a:buClr>
                <a:schemeClr val="hlink"/>
              </a:buClr>
              <a:buChar char="•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3429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342900">
              <a:spcBef>
                <a:spcPct val="20000"/>
              </a:spcBef>
              <a:buClr>
                <a:schemeClr val="tx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3429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Offered to one and all alike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(vv. 11-13)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endParaRPr kumimoji="0" lang="en-US" altLang="en-US" sz="2400" b="1" u="sng" dirty="0">
              <a:latin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Why all are not saved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(vv. 14-17)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dirty="0">
                <a:latin typeface="Times New Roman" panose="02020603050405020304" pitchFamily="18" charset="0"/>
              </a:rPr>
              <a:t>God’s plan for calling on his name (vv. 14-15)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dirty="0">
                <a:latin typeface="Times New Roman" panose="02020603050405020304" pitchFamily="18" charset="0"/>
              </a:rPr>
              <a:t>They did not obey (v. 16)</a:t>
            </a:r>
            <a:endParaRPr kumimoji="0"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2"/>
          <p:cNvSpPr>
            <a:spLocks noChangeArrowheads="1"/>
          </p:cNvSpPr>
          <p:nvPr/>
        </p:nvSpPr>
        <p:spPr bwMode="auto">
          <a:xfrm>
            <a:off x="914400" y="609600"/>
            <a:ext cx="2590800" cy="1676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Arial" panose="020B0604020202020204" pitchFamily="34" charset="0"/>
              </a:rPr>
              <a:t>Call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rgbClr val="FFFF00"/>
                </a:solidFill>
                <a:latin typeface="Arial" panose="020B0604020202020204" pitchFamily="34" charset="0"/>
              </a:rPr>
              <a:t>(v. 13)</a:t>
            </a:r>
          </a:p>
        </p:txBody>
      </p:sp>
      <p:sp>
        <p:nvSpPr>
          <p:cNvPr id="357379" name="Oval 3"/>
          <p:cNvSpPr>
            <a:spLocks noChangeArrowheads="1"/>
          </p:cNvSpPr>
          <p:nvPr/>
        </p:nvSpPr>
        <p:spPr bwMode="auto">
          <a:xfrm>
            <a:off x="3200400" y="2590800"/>
            <a:ext cx="2590800" cy="1676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Arial" panose="020B0604020202020204" pitchFamily="34" charset="0"/>
              </a:rPr>
              <a:t>Obey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rgbClr val="FFFF00"/>
                </a:solidFill>
                <a:latin typeface="Arial" panose="020B0604020202020204" pitchFamily="34" charset="0"/>
              </a:rPr>
              <a:t>(v. 16)</a:t>
            </a:r>
          </a:p>
        </p:txBody>
      </p:sp>
      <p:sp>
        <p:nvSpPr>
          <p:cNvPr id="357380" name="Oval 4"/>
          <p:cNvSpPr>
            <a:spLocks noChangeArrowheads="1"/>
          </p:cNvSpPr>
          <p:nvPr/>
        </p:nvSpPr>
        <p:spPr bwMode="auto">
          <a:xfrm>
            <a:off x="5867400" y="4267200"/>
            <a:ext cx="2590800" cy="1676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Arial" panose="020B0604020202020204" pitchFamily="34" charset="0"/>
              </a:rPr>
              <a:t>Believe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rgbClr val="FFFF00"/>
                </a:solidFill>
                <a:latin typeface="Arial" panose="020B0604020202020204" pitchFamily="34" charset="0"/>
              </a:rPr>
              <a:t>(v. 16)</a:t>
            </a:r>
          </a:p>
        </p:txBody>
      </p:sp>
      <p:sp>
        <p:nvSpPr>
          <p:cNvPr id="357381" name="AutoShape 5"/>
          <p:cNvSpPr>
            <a:spLocks noChangeArrowheads="1"/>
          </p:cNvSpPr>
          <p:nvPr/>
        </p:nvSpPr>
        <p:spPr bwMode="auto">
          <a:xfrm rot="2511620">
            <a:off x="3505200" y="914400"/>
            <a:ext cx="2819400" cy="1066800"/>
          </a:xfrm>
          <a:prstGeom prst="curvedDownArrow">
            <a:avLst>
              <a:gd name="adj1" fmla="val 52857"/>
              <a:gd name="adj2" fmla="val 10571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7382" name="AutoShape 6"/>
          <p:cNvSpPr>
            <a:spLocks noChangeArrowheads="1"/>
          </p:cNvSpPr>
          <p:nvPr/>
        </p:nvSpPr>
        <p:spPr bwMode="auto">
          <a:xfrm rot="2426550">
            <a:off x="3352800" y="5181600"/>
            <a:ext cx="2819400" cy="1066800"/>
          </a:xfrm>
          <a:prstGeom prst="curvedUpArrow">
            <a:avLst>
              <a:gd name="adj1" fmla="val 52857"/>
              <a:gd name="adj2" fmla="val 10571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animBg="1" autoUpdateAnimBg="0"/>
      <p:bldP spid="357380" grpId="0" animBg="1" autoUpdateAnimBg="0"/>
      <p:bldP spid="357381" grpId="0" animBg="1"/>
      <p:bldP spid="35738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AutoShape 2"/>
          <p:cNvSpPr>
            <a:spLocks noChangeArrowheads="1"/>
          </p:cNvSpPr>
          <p:nvPr/>
        </p:nvSpPr>
        <p:spPr bwMode="auto">
          <a:xfrm>
            <a:off x="685800" y="4572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III. 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Any &amp; All Can be Saved by Faith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11-17)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04800" y="2362200"/>
            <a:ext cx="8610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342900">
              <a:spcBef>
                <a:spcPct val="20000"/>
              </a:spcBef>
              <a:buClr>
                <a:schemeClr val="hlink"/>
              </a:buClr>
              <a:buChar char="•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3429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342900">
              <a:spcBef>
                <a:spcPct val="20000"/>
              </a:spcBef>
              <a:buClr>
                <a:schemeClr val="tx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3429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Offered to one and all alike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(vv. 11-13)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endParaRPr kumimoji="0" lang="en-US" altLang="en-US" sz="2400" b="1" u="sng" dirty="0">
              <a:latin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Why all are not saved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(vv. 14-17)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dirty="0">
                <a:latin typeface="Times New Roman" panose="02020603050405020304" pitchFamily="18" charset="0"/>
              </a:rPr>
              <a:t>God’s plan for calling on his name (vv. 14-15)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dirty="0">
                <a:latin typeface="Times New Roman" panose="02020603050405020304" pitchFamily="18" charset="0"/>
              </a:rPr>
              <a:t>They did not obey (v. 16)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dirty="0">
                <a:latin typeface="Times New Roman" panose="02020603050405020304" pitchFamily="18" charset="0"/>
              </a:rPr>
              <a:t>They did not listen (v. 17, cf. v. 3)</a:t>
            </a:r>
            <a:endParaRPr kumimoji="0"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05200" y="4038600"/>
            <a:ext cx="2971800" cy="1676400"/>
            <a:chOff x="2208" y="2544"/>
            <a:chExt cx="1872" cy="1056"/>
          </a:xfrm>
        </p:grpSpPr>
        <p:sp>
          <p:nvSpPr>
            <p:cNvPr id="43028" name="AutoShape 3"/>
            <p:cNvSpPr>
              <a:spLocks noChangeArrowheads="1"/>
            </p:cNvSpPr>
            <p:nvPr/>
          </p:nvSpPr>
          <p:spPr bwMode="auto">
            <a:xfrm>
              <a:off x="2208" y="2736"/>
              <a:ext cx="1872" cy="624"/>
            </a:xfrm>
            <a:prstGeom prst="rightArrowCallout">
              <a:avLst>
                <a:gd name="adj1" fmla="val 25000"/>
                <a:gd name="adj2" fmla="val 25000"/>
                <a:gd name="adj3" fmla="val 50000"/>
                <a:gd name="adj4" fmla="val 6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chemeClr val="bg1"/>
                  </a:solidFill>
                  <a:latin typeface="Arial" panose="020B0604020202020204" pitchFamily="34" charset="0"/>
                </a:rPr>
                <a:t>Believe</a:t>
              </a:r>
            </a:p>
          </p:txBody>
        </p:sp>
        <p:grpSp>
          <p:nvGrpSpPr>
            <p:cNvPr id="43029" name="Group 4"/>
            <p:cNvGrpSpPr>
              <a:grpSpLocks/>
            </p:cNvGrpSpPr>
            <p:nvPr/>
          </p:nvGrpSpPr>
          <p:grpSpPr bwMode="auto">
            <a:xfrm>
              <a:off x="2256" y="2544"/>
              <a:ext cx="1200" cy="1056"/>
              <a:chOff x="2112" y="1056"/>
              <a:chExt cx="1200" cy="1056"/>
            </a:xfrm>
          </p:grpSpPr>
          <p:sp>
            <p:nvSpPr>
              <p:cNvPr id="43030" name="Oval 5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1200" cy="1056"/>
              </a:xfrm>
              <a:prstGeom prst="ellipse">
                <a:avLst/>
              </a:prstGeom>
              <a:noFill/>
              <a:ln w="76200">
                <a:solidFill>
                  <a:srgbClr val="CA021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3031" name="Line 6"/>
              <p:cNvSpPr>
                <a:spLocks noChangeShapeType="1"/>
              </p:cNvSpPr>
              <p:nvPr/>
            </p:nvSpPr>
            <p:spPr bwMode="auto">
              <a:xfrm flipV="1">
                <a:off x="2304" y="1200"/>
                <a:ext cx="768" cy="768"/>
              </a:xfrm>
              <a:prstGeom prst="line">
                <a:avLst/>
              </a:prstGeom>
              <a:noFill/>
              <a:ln w="76200">
                <a:solidFill>
                  <a:srgbClr val="CA021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09600" y="4038600"/>
            <a:ext cx="2590800" cy="1676400"/>
            <a:chOff x="384" y="2544"/>
            <a:chExt cx="1632" cy="1056"/>
          </a:xfrm>
        </p:grpSpPr>
        <p:sp>
          <p:nvSpPr>
            <p:cNvPr id="43024" name="AutoShape 8"/>
            <p:cNvSpPr>
              <a:spLocks noChangeArrowheads="1"/>
            </p:cNvSpPr>
            <p:nvPr/>
          </p:nvSpPr>
          <p:spPr bwMode="auto">
            <a:xfrm>
              <a:off x="384" y="2736"/>
              <a:ext cx="1632" cy="624"/>
            </a:xfrm>
            <a:prstGeom prst="rightArrowCallout">
              <a:avLst>
                <a:gd name="adj1" fmla="val 25000"/>
                <a:gd name="adj2" fmla="val 25000"/>
                <a:gd name="adj3" fmla="val 43590"/>
                <a:gd name="adj4" fmla="val 6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chemeClr val="bg1"/>
                  </a:solidFill>
                  <a:latin typeface="Arial" panose="020B0604020202020204" pitchFamily="34" charset="0"/>
                </a:rPr>
                <a:t>Hear</a:t>
              </a:r>
            </a:p>
          </p:txBody>
        </p:sp>
        <p:grpSp>
          <p:nvGrpSpPr>
            <p:cNvPr id="43025" name="Group 9"/>
            <p:cNvGrpSpPr>
              <a:grpSpLocks/>
            </p:cNvGrpSpPr>
            <p:nvPr/>
          </p:nvGrpSpPr>
          <p:grpSpPr bwMode="auto">
            <a:xfrm>
              <a:off x="384" y="2544"/>
              <a:ext cx="1200" cy="1056"/>
              <a:chOff x="2112" y="1056"/>
              <a:chExt cx="1200" cy="1056"/>
            </a:xfrm>
          </p:grpSpPr>
          <p:sp>
            <p:nvSpPr>
              <p:cNvPr id="43026" name="Oval 10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1200" cy="1056"/>
              </a:xfrm>
              <a:prstGeom prst="ellipse">
                <a:avLst/>
              </a:prstGeom>
              <a:noFill/>
              <a:ln w="76200">
                <a:solidFill>
                  <a:srgbClr val="CA021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3027" name="Line 11"/>
              <p:cNvSpPr>
                <a:spLocks noChangeShapeType="1"/>
              </p:cNvSpPr>
              <p:nvPr/>
            </p:nvSpPr>
            <p:spPr bwMode="auto">
              <a:xfrm flipV="1">
                <a:off x="2304" y="1200"/>
                <a:ext cx="768" cy="768"/>
              </a:xfrm>
              <a:prstGeom prst="line">
                <a:avLst/>
              </a:prstGeom>
              <a:noFill/>
              <a:ln w="76200">
                <a:solidFill>
                  <a:srgbClr val="CA021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6629400" y="4114800"/>
            <a:ext cx="2133600" cy="1676400"/>
            <a:chOff x="4176" y="2592"/>
            <a:chExt cx="1344" cy="1056"/>
          </a:xfrm>
        </p:grpSpPr>
        <p:sp>
          <p:nvSpPr>
            <p:cNvPr id="43020" name="Rectangle 13"/>
            <p:cNvSpPr>
              <a:spLocks noChangeArrowheads="1"/>
            </p:cNvSpPr>
            <p:nvPr/>
          </p:nvSpPr>
          <p:spPr bwMode="auto">
            <a:xfrm>
              <a:off x="4176" y="2784"/>
              <a:ext cx="1248" cy="57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chemeClr val="bg1"/>
                  </a:solidFill>
                  <a:latin typeface="Arial" panose="020B0604020202020204" pitchFamily="34" charset="0"/>
                </a:rPr>
                <a:t>Call</a:t>
              </a:r>
            </a:p>
          </p:txBody>
        </p:sp>
        <p:grpSp>
          <p:nvGrpSpPr>
            <p:cNvPr id="43021" name="Group 14"/>
            <p:cNvGrpSpPr>
              <a:grpSpLocks/>
            </p:cNvGrpSpPr>
            <p:nvPr/>
          </p:nvGrpSpPr>
          <p:grpSpPr bwMode="auto">
            <a:xfrm>
              <a:off x="4320" y="2592"/>
              <a:ext cx="1200" cy="1056"/>
              <a:chOff x="2112" y="1056"/>
              <a:chExt cx="1200" cy="1056"/>
            </a:xfrm>
          </p:grpSpPr>
          <p:sp>
            <p:nvSpPr>
              <p:cNvPr id="43022" name="Oval 15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1200" cy="1056"/>
              </a:xfrm>
              <a:prstGeom prst="ellipse">
                <a:avLst/>
              </a:prstGeom>
              <a:noFill/>
              <a:ln w="76200">
                <a:solidFill>
                  <a:srgbClr val="CA021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3023" name="Line 16"/>
              <p:cNvSpPr>
                <a:spLocks noChangeShapeType="1"/>
              </p:cNvSpPr>
              <p:nvPr/>
            </p:nvSpPr>
            <p:spPr bwMode="auto">
              <a:xfrm flipV="1">
                <a:off x="2304" y="1200"/>
                <a:ext cx="768" cy="768"/>
              </a:xfrm>
              <a:prstGeom prst="line">
                <a:avLst/>
              </a:prstGeom>
              <a:noFill/>
              <a:ln w="76200">
                <a:solidFill>
                  <a:srgbClr val="CA021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609600" y="1828800"/>
            <a:ext cx="2133600" cy="1981200"/>
            <a:chOff x="384" y="1152"/>
            <a:chExt cx="1344" cy="1248"/>
          </a:xfrm>
        </p:grpSpPr>
        <p:sp>
          <p:nvSpPr>
            <p:cNvPr id="43016" name="AutoShape 18"/>
            <p:cNvSpPr>
              <a:spLocks noChangeArrowheads="1"/>
            </p:cNvSpPr>
            <p:nvPr/>
          </p:nvSpPr>
          <p:spPr bwMode="auto">
            <a:xfrm>
              <a:off x="384" y="1296"/>
              <a:ext cx="1344" cy="1104"/>
            </a:xfrm>
            <a:prstGeom prst="downArrowCallout">
              <a:avLst>
                <a:gd name="adj1" fmla="val 30435"/>
                <a:gd name="adj2" fmla="val 30435"/>
                <a:gd name="adj3" fmla="val 16667"/>
                <a:gd name="adj4" fmla="val 6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chemeClr val="bg1"/>
                  </a:solidFill>
                  <a:latin typeface="Arial" panose="020B0604020202020204" pitchFamily="34" charset="0"/>
                </a:rPr>
                <a:t>Listen</a:t>
              </a:r>
            </a:p>
          </p:txBody>
        </p:sp>
        <p:grpSp>
          <p:nvGrpSpPr>
            <p:cNvPr id="43017" name="Group 19"/>
            <p:cNvGrpSpPr>
              <a:grpSpLocks/>
            </p:cNvGrpSpPr>
            <p:nvPr/>
          </p:nvGrpSpPr>
          <p:grpSpPr bwMode="auto">
            <a:xfrm>
              <a:off x="480" y="1152"/>
              <a:ext cx="1200" cy="1056"/>
              <a:chOff x="2112" y="1056"/>
              <a:chExt cx="1200" cy="1056"/>
            </a:xfrm>
          </p:grpSpPr>
          <p:sp>
            <p:nvSpPr>
              <p:cNvPr id="43018" name="Oval 20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1200" cy="1056"/>
              </a:xfrm>
              <a:prstGeom prst="ellipse">
                <a:avLst/>
              </a:prstGeom>
              <a:noFill/>
              <a:ln w="76200">
                <a:solidFill>
                  <a:srgbClr val="CA021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3019" name="Line 21"/>
              <p:cNvSpPr>
                <a:spLocks noChangeShapeType="1"/>
              </p:cNvSpPr>
              <p:nvPr/>
            </p:nvSpPr>
            <p:spPr bwMode="auto">
              <a:xfrm flipV="1">
                <a:off x="2304" y="1200"/>
                <a:ext cx="768" cy="768"/>
              </a:xfrm>
              <a:prstGeom prst="line">
                <a:avLst/>
              </a:prstGeom>
              <a:noFill/>
              <a:ln w="76200">
                <a:solidFill>
                  <a:srgbClr val="CA021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014" name="Text Box 22"/>
          <p:cNvSpPr txBox="1">
            <a:spLocks noChangeArrowheads="1"/>
          </p:cNvSpPr>
          <p:nvPr/>
        </p:nvSpPr>
        <p:spPr bwMode="auto">
          <a:xfrm>
            <a:off x="3581400" y="1600200"/>
            <a:ext cx="4876800" cy="1563688"/>
          </a:xfrm>
          <a:prstGeom prst="rect">
            <a:avLst/>
          </a:prstGeom>
          <a:noFill/>
          <a:ln w="9525">
            <a:solidFill>
              <a:srgbClr val="CA02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“So then faith cometh by hearing and hearing by the word of God.”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5234508" y="510679"/>
            <a:ext cx="16663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0">
                  <a:solidFill>
                    <a:srgbClr val="3333FF"/>
                  </a:solidFill>
                </a:ln>
                <a:solidFill>
                  <a:srgbClr val="777777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V. 17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24200" y="3429000"/>
            <a:ext cx="2162175" cy="2862263"/>
            <a:chOff x="1968" y="2160"/>
            <a:chExt cx="1362" cy="1803"/>
          </a:xfrm>
        </p:grpSpPr>
        <p:pic>
          <p:nvPicPr>
            <p:cNvPr id="44038" name="Picture 10" descr="j028128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160"/>
              <a:ext cx="834" cy="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11" descr="MCj0233154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784"/>
              <a:ext cx="1175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6594" name="AutoShape 2"/>
          <p:cNvSpPr>
            <a:spLocks noChangeArrowheads="1"/>
          </p:cNvSpPr>
          <p:nvPr/>
        </p:nvSpPr>
        <p:spPr bwMode="auto">
          <a:xfrm>
            <a:off x="533400" y="152400"/>
            <a:ext cx="8077200" cy="1524000"/>
          </a:xfrm>
          <a:prstGeom prst="ellipseRibbon2">
            <a:avLst>
              <a:gd name="adj1" fmla="val 30000"/>
              <a:gd name="adj2" fmla="val 72565"/>
              <a:gd name="adj3" fmla="val 1312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Who Is To Blame?</a:t>
            </a:r>
          </a:p>
        </p:txBody>
      </p:sp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0866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800" b="1" i="1">
                <a:latin typeface="Times New Roman" panose="02020603050405020304" pitchFamily="18" charset="0"/>
              </a:rPr>
              <a:t>They had the same opportunity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800" b="1" i="1">
                <a:latin typeface="Times New Roman" panose="02020603050405020304" pitchFamily="18" charset="0"/>
              </a:rPr>
              <a:t>But did not listen</a:t>
            </a:r>
          </a:p>
        </p:txBody>
      </p:sp>
      <p:sp>
        <p:nvSpPr>
          <p:cNvPr id="366596" name="AutoShape 4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bevel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600">
                <a:solidFill>
                  <a:schemeClr val="bg1"/>
                </a:solidFill>
                <a:latin typeface="Arial Rounded MT Bold" panose="020F0704030504030204" pitchFamily="34" charset="0"/>
              </a:rPr>
              <a:t>Only Israel!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/>
      <p:bldP spid="36659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95263" y="76200"/>
            <a:ext cx="163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>
                <a:latin typeface="Times New Roman" panose="02020603050405020304" pitchFamily="18" charset="0"/>
              </a:rPr>
              <a:t>Romans 10</a:t>
            </a:r>
          </a:p>
        </p:txBody>
      </p:sp>
      <p:sp>
        <p:nvSpPr>
          <p:cNvPr id="302083" name="AutoShape 3"/>
          <p:cNvSpPr>
            <a:spLocks noChangeArrowheads="1"/>
          </p:cNvSpPr>
          <p:nvPr/>
        </p:nvSpPr>
        <p:spPr bwMode="auto">
          <a:xfrm>
            <a:off x="685800" y="24384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I. </a:t>
            </a:r>
            <a:r>
              <a:rPr lang="en-US" b="1" u="sng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Israel is Ignorant &amp; Seek Their Own Way</a:t>
            </a:r>
            <a:r>
              <a:rPr lang="en-US" b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 (vv. 1-3)</a:t>
            </a: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Charter Bd BT" panose="02040703050506020203" pitchFamily="18" charset="0"/>
              </a:rPr>
              <a:t>Israel is Responsible for Their Rejection</a:t>
            </a:r>
          </a:p>
        </p:txBody>
      </p:sp>
      <p:sp>
        <p:nvSpPr>
          <p:cNvPr id="302085" name="AutoShape 5"/>
          <p:cNvSpPr>
            <a:spLocks noChangeArrowheads="1"/>
          </p:cNvSpPr>
          <p:nvPr/>
        </p:nvSpPr>
        <p:spPr bwMode="auto">
          <a:xfrm>
            <a:off x="685800" y="33782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II. </a:t>
            </a:r>
            <a:r>
              <a:rPr lang="en-US" b="1" u="sng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Righteousness is Available</a:t>
            </a:r>
            <a:r>
              <a:rPr lang="en-US" b="1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 (vv. 4-10)</a:t>
            </a:r>
          </a:p>
        </p:txBody>
      </p:sp>
      <p:sp>
        <p:nvSpPr>
          <p:cNvPr id="302086" name="AutoShape 6"/>
          <p:cNvSpPr>
            <a:spLocks noChangeArrowheads="1"/>
          </p:cNvSpPr>
          <p:nvPr/>
        </p:nvSpPr>
        <p:spPr bwMode="auto">
          <a:xfrm>
            <a:off x="685800" y="43180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III. </a:t>
            </a:r>
            <a:r>
              <a:rPr lang="en-US" b="1" u="sng" dirty="0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Any &amp; All Can be Saved by Faith</a:t>
            </a:r>
            <a:r>
              <a:rPr lang="en-US" b="1" dirty="0">
                <a:solidFill>
                  <a:schemeClr val="fol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latin typeface="Arial" charset="0"/>
              </a:rPr>
              <a:t> (vv. 11-17)</a:t>
            </a:r>
          </a:p>
        </p:txBody>
      </p:sp>
      <p:sp>
        <p:nvSpPr>
          <p:cNvPr id="302087" name="AutoShape 7"/>
          <p:cNvSpPr>
            <a:spLocks noChangeArrowheads="1"/>
          </p:cNvSpPr>
          <p:nvPr/>
        </p:nvSpPr>
        <p:spPr bwMode="auto">
          <a:xfrm>
            <a:off x="685800" y="52578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IV. 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Israel Heard &amp; Was Warned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18-21)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7" name="AutoShape 5"/>
          <p:cNvSpPr>
            <a:spLocks noChangeArrowheads="1"/>
          </p:cNvSpPr>
          <p:nvPr/>
        </p:nvSpPr>
        <p:spPr bwMode="auto">
          <a:xfrm>
            <a:off x="609600" y="4572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IV. 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Israel Heard &amp; Was Warned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18-21)</a:t>
            </a: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304800" y="2362200"/>
            <a:ext cx="8610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342900">
              <a:spcBef>
                <a:spcPct val="20000"/>
              </a:spcBef>
              <a:buClr>
                <a:schemeClr val="hlink"/>
              </a:buClr>
              <a:buChar char="•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3429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342900">
              <a:spcBef>
                <a:spcPct val="20000"/>
              </a:spcBef>
              <a:buClr>
                <a:schemeClr val="tx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3429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Israel heard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(v. 18)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endParaRPr kumimoji="0" lang="en-US" altLang="en-US" sz="2400" b="1" u="sng" dirty="0">
              <a:latin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lphaUcPeriod"/>
            </a:pPr>
            <a:r>
              <a:rPr kumimoji="0" lang="en-US" altLang="en-US" sz="2400" b="1" u="sng" dirty="0">
                <a:latin typeface="Times New Roman" panose="02020603050405020304" pitchFamily="18" charset="0"/>
              </a:rPr>
              <a:t>Israel was warned</a:t>
            </a:r>
            <a:r>
              <a:rPr kumimoji="0" lang="en-US" altLang="en-US" sz="2400" b="1" dirty="0">
                <a:latin typeface="Times New Roman" panose="02020603050405020304" pitchFamily="18" charset="0"/>
              </a:rPr>
              <a:t> (vv. 19-21)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dirty="0">
                <a:latin typeface="Times New Roman" panose="02020603050405020304" pitchFamily="18" charset="0"/>
              </a:rPr>
              <a:t>Moses warned (v. 19)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dirty="0">
                <a:latin typeface="Times New Roman" panose="02020603050405020304" pitchFamily="18" charset="0"/>
              </a:rPr>
              <a:t>Isaiah warned (vv. 20-21)</a:t>
            </a:r>
          </a:p>
          <a:p>
            <a:pPr marL="1600200" lvl="2" indent="-457200" eaLnBrk="1" hangingPunct="1">
              <a:spcBef>
                <a:spcPct val="0"/>
              </a:spcBef>
              <a:buClrTx/>
              <a:buFont typeface="+mj-lt"/>
              <a:buAutoNum type="alphaLcPeriod"/>
            </a:pPr>
            <a:r>
              <a:rPr kumimoji="0" lang="en-US" altLang="en-US" b="1" dirty="0">
                <a:latin typeface="Times New Roman" panose="02020603050405020304" pitchFamily="18" charset="0"/>
              </a:rPr>
              <a:t>Gentiles would be accepted (v. 20)</a:t>
            </a:r>
          </a:p>
          <a:p>
            <a:pPr marL="1600200" lvl="2" indent="-457200" eaLnBrk="1" hangingPunct="1">
              <a:spcBef>
                <a:spcPct val="0"/>
              </a:spcBef>
              <a:buClrTx/>
              <a:buFont typeface="+mj-lt"/>
              <a:buAutoNum type="alphaLcPeriod"/>
            </a:pPr>
            <a:r>
              <a:rPr kumimoji="0" lang="en-US" altLang="en-US" b="1" dirty="0">
                <a:latin typeface="Times New Roman" panose="02020603050405020304" pitchFamily="18" charset="0"/>
              </a:rPr>
              <a:t>Jews would be rejected (v. 21)</a:t>
            </a:r>
            <a:endParaRPr kumimoji="0" lang="en-US" altLang="en-US" b="1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1353" y="394887"/>
            <a:ext cx="4290647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63953" y="1053042"/>
            <a:ext cx="3343818" cy="30683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33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“All day long I have stretched forth my hands unto a disobedient and gainsaying people.”</a:t>
            </a:r>
          </a:p>
        </p:txBody>
      </p:sp>
      <p:pic>
        <p:nvPicPr>
          <p:cNvPr id="47106" name="Picture 2" descr="openh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9421" y="784545"/>
            <a:ext cx="4042570" cy="185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6888134" y="2263140"/>
            <a:ext cx="0" cy="233172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506" y="4201833"/>
            <a:ext cx="2550319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sky, indoor, sitting, white&#10;&#10;Description automatically generated">
            <a:extLst>
              <a:ext uri="{FF2B5EF4-FFF2-40B4-BE49-F238E27FC236}">
                <a16:creationId xmlns:a16="http://schemas.microsoft.com/office/drawing/2014/main" id="{1B7F54A9-B40B-46CF-A162-9838167A8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31" y="3750733"/>
            <a:ext cx="2717949" cy="2794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AutoShape 2">
            <a:extLst>
              <a:ext uri="{FF2B5EF4-FFF2-40B4-BE49-F238E27FC236}">
                <a16:creationId xmlns:a16="http://schemas.microsoft.com/office/drawing/2014/main" id="{812B3311-CA70-4118-B7F2-D207B5B7A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Paul’s Regret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1-5)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2B6EAC51-1063-4875-ADCC-8BF39C8DB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62200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342900">
              <a:spcBef>
                <a:spcPct val="20000"/>
              </a:spcBef>
              <a:buClr>
                <a:schemeClr val="hlink"/>
              </a:buClr>
              <a:buChar char="•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3429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342900">
              <a:spcBef>
                <a:spcPct val="20000"/>
              </a:spcBef>
              <a:buClr>
                <a:schemeClr val="tx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3429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457200" marR="0" lvl="0" indent="-45720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Great sorrow &amp; continual grief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(vv.1-2)</a:t>
            </a:r>
          </a:p>
          <a:p>
            <a:pPr marL="457200" marR="0" lvl="0" indent="-45720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endParaRPr kumimoji="0" lang="en-US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marR="0" lvl="0" indent="-45720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Could wish myself accursed for my kinsmen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(vv. 3-5)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 descr="A picture containing sky, indoor, sitting, white&#10;&#10;Description automatically generated">
            <a:extLst>
              <a:ext uri="{FF2B5EF4-FFF2-40B4-BE49-F238E27FC236}">
                <a16:creationId xmlns:a16="http://schemas.microsoft.com/office/drawing/2014/main" id="{FDF65877-6B16-427E-8518-8F7CC502D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25" y="3657600"/>
            <a:ext cx="2717949" cy="2794807"/>
          </a:xfrm>
          <a:prstGeom prst="rect">
            <a:avLst/>
          </a:prstGeom>
        </p:spPr>
      </p:pic>
      <p:sp>
        <p:nvSpPr>
          <p:cNvPr id="368645" name="AutoShape 5"/>
          <p:cNvSpPr>
            <a:spLocks noChangeArrowheads="1"/>
          </p:cNvSpPr>
          <p:nvPr/>
        </p:nvSpPr>
        <p:spPr bwMode="auto">
          <a:xfrm>
            <a:off x="533400" y="152400"/>
            <a:ext cx="8077200" cy="1524000"/>
          </a:xfrm>
          <a:prstGeom prst="ellipseRibbon2">
            <a:avLst>
              <a:gd name="adj1" fmla="val 30000"/>
              <a:gd name="adj2" fmla="val 72565"/>
              <a:gd name="adj3" fmla="val 1312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Who Is To Blame?</a:t>
            </a:r>
          </a:p>
        </p:txBody>
      </p:sp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1066800" y="2165350"/>
            <a:ext cx="70866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800" b="1" i="1">
                <a:latin typeface="Times New Roman" panose="02020603050405020304" pitchFamily="18" charset="0"/>
              </a:rPr>
              <a:t>They heard &amp; were warned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800" b="1" i="1">
                <a:latin typeface="Times New Roman" panose="02020603050405020304" pitchFamily="18" charset="0"/>
              </a:rPr>
              <a:t>They were begged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800" b="1" i="1">
                <a:latin typeface="Times New Roman" panose="02020603050405020304" pitchFamily="18" charset="0"/>
              </a:rPr>
              <a:t>Yet,  they turned and walked away</a:t>
            </a:r>
          </a:p>
        </p:txBody>
      </p:sp>
      <p:sp>
        <p:nvSpPr>
          <p:cNvPr id="368647" name="AutoShape 7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bevel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600">
                <a:solidFill>
                  <a:schemeClr val="bg1"/>
                </a:solidFill>
                <a:latin typeface="Arial Rounded MT Bold" panose="020F0704030504030204" pitchFamily="34" charset="0"/>
              </a:rPr>
              <a:t>Only Israel!</a:t>
            </a:r>
          </a:p>
        </p:txBody>
      </p:sp>
      <p:pic>
        <p:nvPicPr>
          <p:cNvPr id="135" name="Picture 2" descr="openhand">
            <a:extLst>
              <a:ext uri="{FF2B5EF4-FFF2-40B4-BE49-F238E27FC236}">
                <a16:creationId xmlns:a16="http://schemas.microsoft.com/office/drawing/2014/main" id="{590A6097-E7E8-4774-8A9C-790158C25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3859381"/>
            <a:ext cx="3581400" cy="164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6" grpId="0"/>
      <p:bldP spid="36864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95263" y="76200"/>
            <a:ext cx="1633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>
                <a:latin typeface="Times New Roman" panose="02020603050405020304" pitchFamily="18" charset="0"/>
              </a:rPr>
              <a:t>Romans 10</a:t>
            </a:r>
          </a:p>
        </p:txBody>
      </p:sp>
      <p:sp>
        <p:nvSpPr>
          <p:cNvPr id="303107" name="AutoShape 3"/>
          <p:cNvSpPr>
            <a:spLocks noChangeArrowheads="1"/>
          </p:cNvSpPr>
          <p:nvPr/>
        </p:nvSpPr>
        <p:spPr bwMode="auto">
          <a:xfrm>
            <a:off x="685800" y="24384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I. 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Israel is Ignorant &amp; Seek Their Own Way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1-3)</a:t>
            </a: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Charter Bd BT" panose="02040703050506020203" pitchFamily="18" charset="0"/>
              </a:rPr>
              <a:t>Israel is Responsible for Their Rejection</a:t>
            </a:r>
          </a:p>
        </p:txBody>
      </p:sp>
      <p:sp>
        <p:nvSpPr>
          <p:cNvPr id="303109" name="AutoShape 5"/>
          <p:cNvSpPr>
            <a:spLocks noChangeArrowheads="1"/>
          </p:cNvSpPr>
          <p:nvPr/>
        </p:nvSpPr>
        <p:spPr bwMode="auto">
          <a:xfrm>
            <a:off x="685800" y="33782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II. 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Righteousness is Available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4-10)</a:t>
            </a:r>
          </a:p>
        </p:txBody>
      </p:sp>
      <p:sp>
        <p:nvSpPr>
          <p:cNvPr id="303110" name="AutoShape 6"/>
          <p:cNvSpPr>
            <a:spLocks noChangeArrowheads="1"/>
          </p:cNvSpPr>
          <p:nvPr/>
        </p:nvSpPr>
        <p:spPr bwMode="auto">
          <a:xfrm>
            <a:off x="685800" y="43180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III. 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Any &amp; All Can be Saved by Faith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11-17)</a:t>
            </a:r>
          </a:p>
        </p:txBody>
      </p:sp>
      <p:sp>
        <p:nvSpPr>
          <p:cNvPr id="303111" name="AutoShape 7"/>
          <p:cNvSpPr>
            <a:spLocks noChangeArrowheads="1"/>
          </p:cNvSpPr>
          <p:nvPr/>
        </p:nvSpPr>
        <p:spPr bwMode="auto">
          <a:xfrm>
            <a:off x="685800" y="5257800"/>
            <a:ext cx="7848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IV. </a:t>
            </a:r>
            <a:r>
              <a:rPr lang="en-U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Israel Heard &amp; Was Warned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(vv. 18-21)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263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2E71CE75-AA01-4ACC-B730-6662A42AF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76200"/>
            <a:ext cx="1481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Romans 9</a:t>
            </a:r>
          </a:p>
        </p:txBody>
      </p:sp>
      <p:sp>
        <p:nvSpPr>
          <p:cNvPr id="250883" name="AutoShape 3">
            <a:extLst>
              <a:ext uri="{FF2B5EF4-FFF2-40B4-BE49-F238E27FC236}">
                <a16:creationId xmlns:a16="http://schemas.microsoft.com/office/drawing/2014/main" id="{4924FBDC-EF50-42C2-8EEC-19D8633DA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Paul’s Regret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1-5)</a:t>
            </a:r>
          </a:p>
        </p:txBody>
      </p:sp>
      <p:sp>
        <p:nvSpPr>
          <p:cNvPr id="14340" name="WordArt 4">
            <a:extLst>
              <a:ext uri="{FF2B5EF4-FFF2-40B4-BE49-F238E27FC236}">
                <a16:creationId xmlns:a16="http://schemas.microsoft.com/office/drawing/2014/main" id="{E492B7BE-AAFC-4BE5-9A78-DEACEB0C42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662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uLnTx/>
                <a:uFillTx/>
                <a:latin typeface="Charter Bd BT" panose="02040703050506020203"/>
                <a:ea typeface="+mn-ea"/>
                <a:cs typeface="+mn-cs"/>
              </a:rPr>
              <a:t>Jews Rejected &amp; Gentiles Accepted</a:t>
            </a:r>
          </a:p>
        </p:txBody>
      </p:sp>
      <p:sp>
        <p:nvSpPr>
          <p:cNvPr id="250885" name="AutoShape 5">
            <a:extLst>
              <a:ext uri="{FF2B5EF4-FFF2-40B4-BE49-F238E27FC236}">
                <a16:creationId xmlns:a16="http://schemas.microsoft.com/office/drawing/2014/main" id="{8320C6DF-D6EA-453C-ACFB-4F6D4F259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6705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 All Jews Accepted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6-13)</a:t>
            </a:r>
          </a:p>
        </p:txBody>
      </p:sp>
      <p:sp>
        <p:nvSpPr>
          <p:cNvPr id="250886" name="AutoShape 6">
            <a:extLst>
              <a:ext uri="{FF2B5EF4-FFF2-40B4-BE49-F238E27FC236}">
                <a16:creationId xmlns:a16="http://schemas.microsoft.com/office/drawing/2014/main" id="{99B70286-E199-403D-BBD9-E74A0DB87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243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God is Just in This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14-23)</a:t>
            </a:r>
          </a:p>
        </p:txBody>
      </p:sp>
      <p:sp>
        <p:nvSpPr>
          <p:cNvPr id="250887" name="AutoShape 7">
            <a:extLst>
              <a:ext uri="{FF2B5EF4-FFF2-40B4-BE49-F238E27FC236}">
                <a16:creationId xmlns:a16="http://schemas.microsoft.com/office/drawing/2014/main" id="{AE0C1951-D042-4F24-BD8D-4B2266512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78155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Gentiles Called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24-29)</a:t>
            </a:r>
          </a:p>
        </p:txBody>
      </p:sp>
      <p:sp>
        <p:nvSpPr>
          <p:cNvPr id="250888" name="AutoShape 8">
            <a:extLst>
              <a:ext uri="{FF2B5EF4-FFF2-40B4-BE49-F238E27FC236}">
                <a16:creationId xmlns:a16="http://schemas.microsoft.com/office/drawing/2014/main" id="{4C216A1B-B762-422A-9A8D-375E9C8AE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6388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Why Reject One &amp; Accept the Other?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30-33)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790E2B-0125-4A07-9BF5-D9DDAE2C2604}"/>
              </a:ext>
            </a:extLst>
          </p:cNvPr>
          <p:cNvSpPr txBox="1"/>
          <p:nvPr/>
        </p:nvSpPr>
        <p:spPr>
          <a:xfrm>
            <a:off x="4343400" y="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An Introduction to Chapter 10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AutoShape 2">
            <a:extLst>
              <a:ext uri="{FF2B5EF4-FFF2-40B4-BE49-F238E27FC236}">
                <a16:creationId xmlns:a16="http://schemas.microsoft.com/office/drawing/2014/main" id="{30D6902F-E368-4D44-972C-1DBF72241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334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 All Jews Accepted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6-13)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A0E2989D-21DE-4063-AB07-0A676BE7A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62200"/>
            <a:ext cx="8229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342900">
              <a:spcBef>
                <a:spcPct val="20000"/>
              </a:spcBef>
              <a:buClr>
                <a:schemeClr val="hlink"/>
              </a:buClr>
              <a:buChar char="•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3429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342900">
              <a:spcBef>
                <a:spcPct val="20000"/>
              </a:spcBef>
              <a:buClr>
                <a:schemeClr val="tx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3429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457200" marR="0" lvl="0" indent="-45720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Not the children of God by flesh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(vv. 6-7a)</a:t>
            </a:r>
          </a:p>
          <a:p>
            <a:pPr marL="457200" marR="0" lvl="0" indent="-45720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endParaRPr kumimoji="0" lang="en-US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marR="0" lvl="0" indent="-45720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Are the children of God by promise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(vv. 7b-13)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God chose Isaac – Not Ishmael (vv. 7-9)</a:t>
            </a:r>
          </a:p>
          <a:p>
            <a:pPr marL="1200150" lvl="1" indent="-4572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God chose Jacob – Not Esau (vv. 10-13)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B6D59282-DC1F-4D24-A567-3E04392FB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76200"/>
            <a:ext cx="1481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Romans 9</a:t>
            </a:r>
          </a:p>
        </p:txBody>
      </p:sp>
      <p:sp>
        <p:nvSpPr>
          <p:cNvPr id="252931" name="AutoShape 3">
            <a:extLst>
              <a:ext uri="{FF2B5EF4-FFF2-40B4-BE49-F238E27FC236}">
                <a16:creationId xmlns:a16="http://schemas.microsoft.com/office/drawing/2014/main" id="{D6D87738-C4B0-438B-8487-93080A8C4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Paul’s Regret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1-5)</a:t>
            </a:r>
          </a:p>
        </p:txBody>
      </p:sp>
      <p:sp>
        <p:nvSpPr>
          <p:cNvPr id="16388" name="WordArt 4">
            <a:extLst>
              <a:ext uri="{FF2B5EF4-FFF2-40B4-BE49-F238E27FC236}">
                <a16:creationId xmlns:a16="http://schemas.microsoft.com/office/drawing/2014/main" id="{803CDA61-D1CC-400B-88B6-9EA7753716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662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uLnTx/>
                <a:uFillTx/>
                <a:latin typeface="Charter Bd BT" panose="02040703050506020203"/>
                <a:ea typeface="+mn-ea"/>
                <a:cs typeface="+mn-cs"/>
              </a:rPr>
              <a:t>Jews Rejected &amp; Gentiles Accepted</a:t>
            </a:r>
          </a:p>
        </p:txBody>
      </p:sp>
      <p:sp>
        <p:nvSpPr>
          <p:cNvPr id="252933" name="AutoShape 5">
            <a:extLst>
              <a:ext uri="{FF2B5EF4-FFF2-40B4-BE49-F238E27FC236}">
                <a16:creationId xmlns:a16="http://schemas.microsoft.com/office/drawing/2014/main" id="{E5DB6BA4-4022-4961-9F1A-5736BB51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6705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 All Jews Accepted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6-13)</a:t>
            </a:r>
          </a:p>
        </p:txBody>
      </p:sp>
      <p:sp>
        <p:nvSpPr>
          <p:cNvPr id="252934" name="AutoShape 6">
            <a:extLst>
              <a:ext uri="{FF2B5EF4-FFF2-40B4-BE49-F238E27FC236}">
                <a16:creationId xmlns:a16="http://schemas.microsoft.com/office/drawing/2014/main" id="{CBC64633-BC4F-4110-A5F9-48EFA9A2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243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God is Just in This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14-23)</a:t>
            </a:r>
          </a:p>
        </p:txBody>
      </p:sp>
      <p:sp>
        <p:nvSpPr>
          <p:cNvPr id="252935" name="AutoShape 7">
            <a:extLst>
              <a:ext uri="{FF2B5EF4-FFF2-40B4-BE49-F238E27FC236}">
                <a16:creationId xmlns:a16="http://schemas.microsoft.com/office/drawing/2014/main" id="{B351C800-C28E-47F1-85C9-0886B01C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78155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Gentiles Called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24-29)</a:t>
            </a:r>
          </a:p>
        </p:txBody>
      </p:sp>
      <p:sp>
        <p:nvSpPr>
          <p:cNvPr id="252936" name="AutoShape 8">
            <a:extLst>
              <a:ext uri="{FF2B5EF4-FFF2-40B4-BE49-F238E27FC236}">
                <a16:creationId xmlns:a16="http://schemas.microsoft.com/office/drawing/2014/main" id="{867BACA9-EA18-4C0F-8355-8B714895F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6388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Why Reject One &amp; Accept the Other?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5B24C"/>
                    </a:outerShdw>
                  </a:cont>
                  <a:cont type="tree" name="">
                    <a:effect ref="fillLine"/>
                    <a:outerShdw dist="38100" dir="2700000" algn="tl">
                      <a:srgbClr val="5B3D00"/>
                    </a:outerShdw>
                  </a:cont>
                  <a:effect ref="fillLine"/>
                </a:effectDag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30-33)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FD7AF-B3F8-4444-802A-8D3D60CF6319}"/>
              </a:ext>
            </a:extLst>
          </p:cNvPr>
          <p:cNvSpPr txBox="1"/>
          <p:nvPr/>
        </p:nvSpPr>
        <p:spPr>
          <a:xfrm>
            <a:off x="4343400" y="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An Introduction to Chapter 10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AutoShape 2">
            <a:extLst>
              <a:ext uri="{FF2B5EF4-FFF2-40B4-BE49-F238E27FC236}">
                <a16:creationId xmlns:a16="http://schemas.microsoft.com/office/drawing/2014/main" id="{4B10E428-B06A-4E51-A75D-3500A6F15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848600" cy="6858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III.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God is Just in This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(vv. 14-23)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E0B4D355-526B-4D4F-A193-77BBCB46D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62200"/>
            <a:ext cx="8229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342900">
              <a:spcBef>
                <a:spcPct val="20000"/>
              </a:spcBef>
              <a:buClr>
                <a:schemeClr val="hlink"/>
              </a:buClr>
              <a:buChar char="•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3429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342900">
              <a:spcBef>
                <a:spcPct val="20000"/>
              </a:spcBef>
              <a:buClr>
                <a:schemeClr val="tx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3429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457200" marR="0" lvl="0" indent="-45720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God is not unrighteous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(vv. 14)</a:t>
            </a:r>
          </a:p>
          <a:p>
            <a:pPr marL="457200" marR="0" lvl="0" indent="-45720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God will have mercy on whom he will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(vv. 15-18)</a:t>
            </a:r>
          </a:p>
          <a:p>
            <a:pPr marL="457200" marR="0" lvl="0" indent="-45720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God does what he wills as a potter with clay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(vv. 19-23)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Zesty">
  <a:themeElements>
    <a:clrScheme name="Zesty 9">
      <a:dk1>
        <a:srgbClr val="000000"/>
      </a:dk1>
      <a:lt1>
        <a:srgbClr val="FFFFFF"/>
      </a:lt1>
      <a:dk2>
        <a:srgbClr val="FFFFFF"/>
      </a:dk2>
      <a:lt2>
        <a:srgbClr val="FF9900"/>
      </a:lt2>
      <a:accent1>
        <a:srgbClr val="FF0000"/>
      </a:accent1>
      <a:accent2>
        <a:srgbClr val="800080"/>
      </a:accent2>
      <a:accent3>
        <a:srgbClr val="FFFFFF"/>
      </a:accent3>
      <a:accent4>
        <a:srgbClr val="000000"/>
      </a:accent4>
      <a:accent5>
        <a:srgbClr val="FFAAAA"/>
      </a:accent5>
      <a:accent6>
        <a:srgbClr val="730073"/>
      </a:accent6>
      <a:hlink>
        <a:srgbClr val="A50021"/>
      </a:hlink>
      <a:folHlink>
        <a:srgbClr val="996600"/>
      </a:folHlink>
    </a:clrScheme>
    <a:fontScheme name="Zesty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Zesty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C3399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CA"/>
        </a:accent5>
        <a:accent6>
          <a:srgbClr val="00005C"/>
        </a:accent6>
        <a:hlink>
          <a:srgbClr val="CC66F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3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B9"/>
        </a:accent6>
        <a:hlink>
          <a:srgbClr val="CC00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7300"/>
        </a:accent6>
        <a:hlink>
          <a:srgbClr val="FFFFFF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5">
        <a:dk1>
          <a:srgbClr val="000000"/>
        </a:dk1>
        <a:lt1>
          <a:srgbClr val="FFFFCC"/>
        </a:lt1>
        <a:dk2>
          <a:srgbClr val="FFFFFF"/>
        </a:dk2>
        <a:lt2>
          <a:srgbClr val="C58051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FF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6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8F8F8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E7"/>
        </a:accent6>
        <a:hlink>
          <a:srgbClr val="FF003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7">
        <a:dk1>
          <a:srgbClr val="0000CC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005C"/>
        </a:accent6>
        <a:hlink>
          <a:srgbClr val="3333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sty 8">
        <a:dk1>
          <a:srgbClr val="000000"/>
        </a:dk1>
        <a:lt1>
          <a:srgbClr val="FF990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800080"/>
        </a:accent2>
        <a:accent3>
          <a:srgbClr val="FFCAAA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9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Zesty">
  <a:themeElements>
    <a:clrScheme name="1_Zesty 9">
      <a:dk1>
        <a:srgbClr val="000000"/>
      </a:dk1>
      <a:lt1>
        <a:srgbClr val="FFFFFF"/>
      </a:lt1>
      <a:dk2>
        <a:srgbClr val="FFFFFF"/>
      </a:dk2>
      <a:lt2>
        <a:srgbClr val="FF9900"/>
      </a:lt2>
      <a:accent1>
        <a:srgbClr val="FF0000"/>
      </a:accent1>
      <a:accent2>
        <a:srgbClr val="800080"/>
      </a:accent2>
      <a:accent3>
        <a:srgbClr val="FFFFFF"/>
      </a:accent3>
      <a:accent4>
        <a:srgbClr val="000000"/>
      </a:accent4>
      <a:accent5>
        <a:srgbClr val="FFAAAA"/>
      </a:accent5>
      <a:accent6>
        <a:srgbClr val="730073"/>
      </a:accent6>
      <a:hlink>
        <a:srgbClr val="A50021"/>
      </a:hlink>
      <a:folHlink>
        <a:srgbClr val="996600"/>
      </a:folHlink>
    </a:clrScheme>
    <a:fontScheme name="1_Zesty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Zesty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esty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C3399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CA"/>
        </a:accent5>
        <a:accent6>
          <a:srgbClr val="00005C"/>
        </a:accent6>
        <a:hlink>
          <a:srgbClr val="CC66F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esty 3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B9"/>
        </a:accent6>
        <a:hlink>
          <a:srgbClr val="CC00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esty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7300"/>
        </a:accent6>
        <a:hlink>
          <a:srgbClr val="FFFFFF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esty 5">
        <a:dk1>
          <a:srgbClr val="000000"/>
        </a:dk1>
        <a:lt1>
          <a:srgbClr val="FFFFCC"/>
        </a:lt1>
        <a:dk2>
          <a:srgbClr val="FFFFFF"/>
        </a:dk2>
        <a:lt2>
          <a:srgbClr val="C58051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FF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esty 6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8F8F8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E7"/>
        </a:accent6>
        <a:hlink>
          <a:srgbClr val="FF003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esty 7">
        <a:dk1>
          <a:srgbClr val="0000CC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005C"/>
        </a:accent6>
        <a:hlink>
          <a:srgbClr val="3333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esty 8">
        <a:dk1>
          <a:srgbClr val="000000"/>
        </a:dk1>
        <a:lt1>
          <a:srgbClr val="FF990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800080"/>
        </a:accent2>
        <a:accent3>
          <a:srgbClr val="FFCAAA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esty 9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Zesty">
  <a:themeElements>
    <a:clrScheme name="1_Zesty 9">
      <a:dk1>
        <a:srgbClr val="000000"/>
      </a:dk1>
      <a:lt1>
        <a:srgbClr val="FFFFFF"/>
      </a:lt1>
      <a:dk2>
        <a:srgbClr val="FFFFFF"/>
      </a:dk2>
      <a:lt2>
        <a:srgbClr val="FF9900"/>
      </a:lt2>
      <a:accent1>
        <a:srgbClr val="FF0000"/>
      </a:accent1>
      <a:accent2>
        <a:srgbClr val="800080"/>
      </a:accent2>
      <a:accent3>
        <a:srgbClr val="FFFFFF"/>
      </a:accent3>
      <a:accent4>
        <a:srgbClr val="000000"/>
      </a:accent4>
      <a:accent5>
        <a:srgbClr val="FFAAAA"/>
      </a:accent5>
      <a:accent6>
        <a:srgbClr val="730073"/>
      </a:accent6>
      <a:hlink>
        <a:srgbClr val="A50021"/>
      </a:hlink>
      <a:folHlink>
        <a:srgbClr val="996600"/>
      </a:folHlink>
    </a:clrScheme>
    <a:fontScheme name="1_Zesty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Zesty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esty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C3399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CA"/>
        </a:accent5>
        <a:accent6>
          <a:srgbClr val="00005C"/>
        </a:accent6>
        <a:hlink>
          <a:srgbClr val="CC66F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esty 3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B9"/>
        </a:accent6>
        <a:hlink>
          <a:srgbClr val="CC00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esty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7300"/>
        </a:accent6>
        <a:hlink>
          <a:srgbClr val="FFFFFF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esty 5">
        <a:dk1>
          <a:srgbClr val="000000"/>
        </a:dk1>
        <a:lt1>
          <a:srgbClr val="FFFFCC"/>
        </a:lt1>
        <a:dk2>
          <a:srgbClr val="FFFFFF"/>
        </a:dk2>
        <a:lt2>
          <a:srgbClr val="C58051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FF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esty 6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8F8F8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E7"/>
        </a:accent6>
        <a:hlink>
          <a:srgbClr val="FF003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esty 7">
        <a:dk1>
          <a:srgbClr val="0000CC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005C"/>
        </a:accent6>
        <a:hlink>
          <a:srgbClr val="3333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esty 8">
        <a:dk1>
          <a:srgbClr val="000000"/>
        </a:dk1>
        <a:lt1>
          <a:srgbClr val="FF990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800080"/>
        </a:accent2>
        <a:accent3>
          <a:srgbClr val="FFCAAA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esty 9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2128</Words>
  <Application>Microsoft Office PowerPoint</Application>
  <PresentationFormat>On-screen Show (4:3)</PresentationFormat>
  <Paragraphs>362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7" baseType="lpstr">
      <vt:lpstr>Arial Rounded MT Bold</vt:lpstr>
      <vt:lpstr>Monotype Sorts</vt:lpstr>
      <vt:lpstr>Comic Sans MS</vt:lpstr>
      <vt:lpstr>Arial Black</vt:lpstr>
      <vt:lpstr>Calibri</vt:lpstr>
      <vt:lpstr>Times New Roman</vt:lpstr>
      <vt:lpstr>Calibri Light</vt:lpstr>
      <vt:lpstr>Charter Bd BT</vt:lpstr>
      <vt:lpstr>Arial</vt:lpstr>
      <vt:lpstr>Zesty</vt:lpstr>
      <vt:lpstr>1_Zesty</vt:lpstr>
      <vt:lpstr>Default Design</vt:lpstr>
      <vt:lpstr>3_Zesty</vt:lpstr>
      <vt:lpstr>5_Office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84th Street Church Of Christ</cp:lastModifiedBy>
  <cp:revision>5</cp:revision>
  <dcterms:created xsi:type="dcterms:W3CDTF">2019-06-02T12:26:44Z</dcterms:created>
  <dcterms:modified xsi:type="dcterms:W3CDTF">2019-07-25T22:15:08Z</dcterms:modified>
</cp:coreProperties>
</file>