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0" r:id="rId9"/>
    <p:sldId id="269" r:id="rId10"/>
    <p:sldId id="261" r:id="rId11"/>
    <p:sldId id="262" r:id="rId12"/>
    <p:sldId id="270" r:id="rId13"/>
    <p:sldId id="263" r:id="rId14"/>
    <p:sldId id="271" r:id="rId15"/>
    <p:sldId id="272" r:id="rId16"/>
    <p:sldId id="273" r:id="rId17"/>
    <p:sldId id="274" r:id="rId18"/>
    <p:sldId id="264" r:id="rId19"/>
    <p:sldId id="275" r:id="rId20"/>
    <p:sldId id="276" r:id="rId21"/>
    <p:sldId id="277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4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4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5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1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6EACF-CA5D-413F-AD2E-673CDC4FAA4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EA11-2BF2-4B54-A2B0-AC5852455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6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6184-21DB-4F58-9051-14FDCA4B6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D7155-26BA-4846-AA26-BB92B3A1E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4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85123" y="0"/>
            <a:ext cx="48174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What has happened?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28600" y="13906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431416" y="1037886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Sin finds occasion through the law (commandments given for holy living)…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2076449" y="2645015"/>
            <a:ext cx="673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Beguiles me and slays me…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2819399" y="3849451"/>
            <a:ext cx="656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Showing sin to be exceedingly sinful!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003D287-420F-4B2B-8F2D-0646DDF6E53C}"/>
              </a:ext>
            </a:extLst>
          </p:cNvPr>
          <p:cNvSpPr/>
          <p:nvPr/>
        </p:nvSpPr>
        <p:spPr>
          <a:xfrm>
            <a:off x="1098040" y="27272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74FDABC-AF21-4DA6-885F-F473FB0A6D62}"/>
              </a:ext>
            </a:extLst>
          </p:cNvPr>
          <p:cNvSpPr/>
          <p:nvPr/>
        </p:nvSpPr>
        <p:spPr>
          <a:xfrm>
            <a:off x="1840990" y="39034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5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102600" y="0"/>
            <a:ext cx="47824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…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28600" y="13906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43025" y="1298222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Gives thanks to God </a:t>
            </a:r>
            <a:r>
              <a:rPr lang="en-US" sz="2800" b="1" dirty="0">
                <a:solidFill>
                  <a:srgbClr val="C00000"/>
                </a:solidFill>
              </a:rPr>
              <a:t>(Rom. 7:25)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840990" y="1987156"/>
            <a:ext cx="673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His Grace! </a:t>
            </a:r>
            <a:r>
              <a:rPr lang="en-US" sz="2800" b="1" dirty="0">
                <a:solidFill>
                  <a:srgbClr val="C00000"/>
                </a:solidFill>
              </a:rPr>
              <a:t>(Eph. 2:1, 4, 5) </a:t>
            </a:r>
          </a:p>
        </p:txBody>
      </p:sp>
    </p:spTree>
    <p:extLst>
      <p:ext uri="{BB962C8B-B14F-4D97-AF65-F5344CB8AC3E}">
        <p14:creationId xmlns:p14="http://schemas.microsoft.com/office/powerpoint/2010/main" val="204453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102600" y="0"/>
            <a:ext cx="47824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…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28600" y="13906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43025" y="1298222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Gives thanks to God </a:t>
            </a:r>
            <a:r>
              <a:rPr lang="en-US" sz="2800" b="1" dirty="0">
                <a:solidFill>
                  <a:srgbClr val="C00000"/>
                </a:solidFill>
              </a:rPr>
              <a:t>(Rom. 7:25)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840990" y="1987156"/>
            <a:ext cx="673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His Grace! </a:t>
            </a:r>
            <a:r>
              <a:rPr lang="en-US" sz="2800" b="1" dirty="0">
                <a:solidFill>
                  <a:srgbClr val="C00000"/>
                </a:solidFill>
              </a:rPr>
              <a:t>(Eph. 2:1, 4, 5)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840990" y="2676090"/>
            <a:ext cx="6562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His Love – Sacrifice of Jesus!</a:t>
            </a:r>
          </a:p>
        </p:txBody>
      </p:sp>
    </p:spTree>
    <p:extLst>
      <p:ext uri="{BB962C8B-B14F-4D97-AF65-F5344CB8AC3E}">
        <p14:creationId xmlns:p14="http://schemas.microsoft.com/office/powerpoint/2010/main" val="7602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F8AA82-54AF-4762-A45C-0981392EBE54}"/>
              </a:ext>
            </a:extLst>
          </p:cNvPr>
          <p:cNvSpPr/>
          <p:nvPr/>
        </p:nvSpPr>
        <p:spPr>
          <a:xfrm>
            <a:off x="404242" y="273393"/>
            <a:ext cx="2314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1"/>
                </a:solidFill>
                <a:effectLst/>
              </a:rPr>
              <a:t>But NOW…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0FB0B3-312E-4CD0-872C-36ADFAACD174}"/>
              </a:ext>
            </a:extLst>
          </p:cNvPr>
          <p:cNvSpPr/>
          <p:nvPr/>
        </p:nvSpPr>
        <p:spPr>
          <a:xfrm>
            <a:off x="883572" y="10798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3EC2F-0117-4845-87EF-2350730B4F2B}"/>
              </a:ext>
            </a:extLst>
          </p:cNvPr>
          <p:cNvSpPr txBox="1"/>
          <p:nvPr/>
        </p:nvSpPr>
        <p:spPr>
          <a:xfrm>
            <a:off x="1843950" y="845159"/>
            <a:ext cx="545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no condemnation to those in Christ Jesus (Romans 8:1-4)</a:t>
            </a:r>
          </a:p>
        </p:txBody>
      </p:sp>
    </p:spTree>
    <p:extLst>
      <p:ext uri="{BB962C8B-B14F-4D97-AF65-F5344CB8AC3E}">
        <p14:creationId xmlns:p14="http://schemas.microsoft.com/office/powerpoint/2010/main" val="112248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F8AA82-54AF-4762-A45C-0981392EBE54}"/>
              </a:ext>
            </a:extLst>
          </p:cNvPr>
          <p:cNvSpPr/>
          <p:nvPr/>
        </p:nvSpPr>
        <p:spPr>
          <a:xfrm>
            <a:off x="404242" y="273393"/>
            <a:ext cx="2314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1"/>
                </a:solidFill>
                <a:effectLst/>
              </a:rPr>
              <a:t>But NOW…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0FB0B3-312E-4CD0-872C-36ADFAACD174}"/>
              </a:ext>
            </a:extLst>
          </p:cNvPr>
          <p:cNvSpPr/>
          <p:nvPr/>
        </p:nvSpPr>
        <p:spPr>
          <a:xfrm>
            <a:off x="883572" y="10798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3EC2F-0117-4845-87EF-2350730B4F2B}"/>
              </a:ext>
            </a:extLst>
          </p:cNvPr>
          <p:cNvSpPr txBox="1"/>
          <p:nvPr/>
        </p:nvSpPr>
        <p:spPr>
          <a:xfrm>
            <a:off x="1843950" y="845159"/>
            <a:ext cx="545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no condemnation to those in Christ Jesus (Romans 8:1-4)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5273C-6948-4D47-A7B9-027E6E83060E}"/>
              </a:ext>
            </a:extLst>
          </p:cNvPr>
          <p:cNvSpPr txBox="1"/>
          <p:nvPr/>
        </p:nvSpPr>
        <p:spPr>
          <a:xfrm>
            <a:off x="404242" y="1931861"/>
            <a:ext cx="829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God’s Grace and Jesus’ Sacrifice has been brought together in the Law of the Spirit of Life. </a:t>
            </a:r>
          </a:p>
        </p:txBody>
      </p:sp>
    </p:spTree>
    <p:extLst>
      <p:ext uri="{BB962C8B-B14F-4D97-AF65-F5344CB8AC3E}">
        <p14:creationId xmlns:p14="http://schemas.microsoft.com/office/powerpoint/2010/main" val="221035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F8AA82-54AF-4762-A45C-0981392EBE54}"/>
              </a:ext>
            </a:extLst>
          </p:cNvPr>
          <p:cNvSpPr/>
          <p:nvPr/>
        </p:nvSpPr>
        <p:spPr>
          <a:xfrm>
            <a:off x="404242" y="273393"/>
            <a:ext cx="2314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1"/>
                </a:solidFill>
                <a:effectLst/>
              </a:rPr>
              <a:t>But NOW…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0FB0B3-312E-4CD0-872C-36ADFAACD174}"/>
              </a:ext>
            </a:extLst>
          </p:cNvPr>
          <p:cNvSpPr/>
          <p:nvPr/>
        </p:nvSpPr>
        <p:spPr>
          <a:xfrm>
            <a:off x="883572" y="10798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3EC2F-0117-4845-87EF-2350730B4F2B}"/>
              </a:ext>
            </a:extLst>
          </p:cNvPr>
          <p:cNvSpPr txBox="1"/>
          <p:nvPr/>
        </p:nvSpPr>
        <p:spPr>
          <a:xfrm>
            <a:off x="1843950" y="845159"/>
            <a:ext cx="545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no condemnation to those in Christ Jesus (Romans 8:1-4)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5273C-6948-4D47-A7B9-027E6E83060E}"/>
              </a:ext>
            </a:extLst>
          </p:cNvPr>
          <p:cNvSpPr txBox="1"/>
          <p:nvPr/>
        </p:nvSpPr>
        <p:spPr>
          <a:xfrm>
            <a:off x="404242" y="1931861"/>
            <a:ext cx="829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God’s Grace and Jesus’ Sacrifice has been brought together in the Law of the Spirit of Life.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22DE4-5ED3-4492-A6D7-8EFC98259DAD}"/>
              </a:ext>
            </a:extLst>
          </p:cNvPr>
          <p:cNvSpPr txBox="1"/>
          <p:nvPr/>
        </p:nvSpPr>
        <p:spPr>
          <a:xfrm>
            <a:off x="1089763" y="3018563"/>
            <a:ext cx="7966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Law (of Moses) could not make men righteous – but only wretched men – due to weakness of the flesh.</a:t>
            </a:r>
          </a:p>
        </p:txBody>
      </p:sp>
    </p:spTree>
    <p:extLst>
      <p:ext uri="{BB962C8B-B14F-4D97-AF65-F5344CB8AC3E}">
        <p14:creationId xmlns:p14="http://schemas.microsoft.com/office/powerpoint/2010/main" val="391881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F8AA82-54AF-4762-A45C-0981392EBE54}"/>
              </a:ext>
            </a:extLst>
          </p:cNvPr>
          <p:cNvSpPr/>
          <p:nvPr/>
        </p:nvSpPr>
        <p:spPr>
          <a:xfrm>
            <a:off x="404242" y="273393"/>
            <a:ext cx="2314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1"/>
                </a:solidFill>
                <a:effectLst/>
              </a:rPr>
              <a:t>But NOW…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0FB0B3-312E-4CD0-872C-36ADFAACD174}"/>
              </a:ext>
            </a:extLst>
          </p:cNvPr>
          <p:cNvSpPr/>
          <p:nvPr/>
        </p:nvSpPr>
        <p:spPr>
          <a:xfrm>
            <a:off x="883572" y="10798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3EC2F-0117-4845-87EF-2350730B4F2B}"/>
              </a:ext>
            </a:extLst>
          </p:cNvPr>
          <p:cNvSpPr txBox="1"/>
          <p:nvPr/>
        </p:nvSpPr>
        <p:spPr>
          <a:xfrm>
            <a:off x="1843950" y="845159"/>
            <a:ext cx="545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no condemnation to those in Christ Jesus (Romans 8:1-4)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5273C-6948-4D47-A7B9-027E6E83060E}"/>
              </a:ext>
            </a:extLst>
          </p:cNvPr>
          <p:cNvSpPr txBox="1"/>
          <p:nvPr/>
        </p:nvSpPr>
        <p:spPr>
          <a:xfrm>
            <a:off x="404242" y="1931861"/>
            <a:ext cx="829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God’s Grace and Jesus’ Sacrifice has been brought together in the Law of the Spirit of Life.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22DE4-5ED3-4492-A6D7-8EFC98259DAD}"/>
              </a:ext>
            </a:extLst>
          </p:cNvPr>
          <p:cNvSpPr txBox="1"/>
          <p:nvPr/>
        </p:nvSpPr>
        <p:spPr>
          <a:xfrm>
            <a:off x="1089763" y="3018563"/>
            <a:ext cx="7966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Law (of Moses) could not make men righteous – but only wretched men – due to weakness of the flesh.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6537E0-F22D-4D98-8FE8-BCD8AE65D9C2}"/>
              </a:ext>
            </a:extLst>
          </p:cNvPr>
          <p:cNvSpPr txBox="1"/>
          <p:nvPr/>
        </p:nvSpPr>
        <p:spPr>
          <a:xfrm>
            <a:off x="404242" y="4536153"/>
            <a:ext cx="8404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Jesus is God’s remedy for man’s wretched state – condemned sin in the flesh – through His flesh – dying on the cross.</a:t>
            </a:r>
          </a:p>
        </p:txBody>
      </p:sp>
    </p:spTree>
    <p:extLst>
      <p:ext uri="{BB962C8B-B14F-4D97-AF65-F5344CB8AC3E}">
        <p14:creationId xmlns:p14="http://schemas.microsoft.com/office/powerpoint/2010/main" val="43592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F8AA82-54AF-4762-A45C-0981392EBE54}"/>
              </a:ext>
            </a:extLst>
          </p:cNvPr>
          <p:cNvSpPr/>
          <p:nvPr/>
        </p:nvSpPr>
        <p:spPr>
          <a:xfrm>
            <a:off x="404242" y="273393"/>
            <a:ext cx="23142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1"/>
                </a:solidFill>
                <a:effectLst/>
              </a:rPr>
              <a:t>But NOW…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0FB0B3-312E-4CD0-872C-36ADFAACD174}"/>
              </a:ext>
            </a:extLst>
          </p:cNvPr>
          <p:cNvSpPr/>
          <p:nvPr/>
        </p:nvSpPr>
        <p:spPr>
          <a:xfrm>
            <a:off x="883572" y="10798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3EC2F-0117-4845-87EF-2350730B4F2B}"/>
              </a:ext>
            </a:extLst>
          </p:cNvPr>
          <p:cNvSpPr txBox="1"/>
          <p:nvPr/>
        </p:nvSpPr>
        <p:spPr>
          <a:xfrm>
            <a:off x="1843950" y="845159"/>
            <a:ext cx="545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no condemnation to those in Christ Jesus (Romans 8:1-4)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5273C-6948-4D47-A7B9-027E6E83060E}"/>
              </a:ext>
            </a:extLst>
          </p:cNvPr>
          <p:cNvSpPr txBox="1"/>
          <p:nvPr/>
        </p:nvSpPr>
        <p:spPr>
          <a:xfrm>
            <a:off x="404242" y="1931861"/>
            <a:ext cx="829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God’s Grace and Jesus’ Sacrifice has been brought together in the Law of the Spirit of Life.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22DE4-5ED3-4492-A6D7-8EFC98259DAD}"/>
              </a:ext>
            </a:extLst>
          </p:cNvPr>
          <p:cNvSpPr txBox="1"/>
          <p:nvPr/>
        </p:nvSpPr>
        <p:spPr>
          <a:xfrm>
            <a:off x="1089763" y="3018563"/>
            <a:ext cx="79665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Law (of Moses) could not make men righteous – but only wretched men – due to weakness of the flesh.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6537E0-F22D-4D98-8FE8-BCD8AE65D9C2}"/>
              </a:ext>
            </a:extLst>
          </p:cNvPr>
          <p:cNvSpPr txBox="1"/>
          <p:nvPr/>
        </p:nvSpPr>
        <p:spPr>
          <a:xfrm>
            <a:off x="404242" y="4536153"/>
            <a:ext cx="8404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Jesus is God’s remedy for man’s wretched state – condemned sin in the flesh – through His flesh – dying on the cross.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136FC-F679-4EC3-8507-31073986720A}"/>
              </a:ext>
            </a:extLst>
          </p:cNvPr>
          <p:cNvSpPr txBox="1"/>
          <p:nvPr/>
        </p:nvSpPr>
        <p:spPr>
          <a:xfrm>
            <a:off x="366665" y="5778103"/>
            <a:ext cx="84425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Now…</a:t>
            </a:r>
            <a:r>
              <a:rPr lang="en-US" sz="2800" b="1" dirty="0"/>
              <a:t>Jesus accomplished righteousness for those who walk according to the Spirit – not according to the flesh!</a:t>
            </a:r>
          </a:p>
        </p:txBody>
      </p:sp>
    </p:spTree>
    <p:extLst>
      <p:ext uri="{BB962C8B-B14F-4D97-AF65-F5344CB8AC3E}">
        <p14:creationId xmlns:p14="http://schemas.microsoft.com/office/powerpoint/2010/main" val="2744616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5461" y="7078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6164" y="473139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Until you see yourself the “WRETCHED MAN,” you will not appreciate fully the grace of God </a:t>
            </a:r>
          </a:p>
        </p:txBody>
      </p:sp>
    </p:spTree>
    <p:extLst>
      <p:ext uri="{BB962C8B-B14F-4D97-AF65-F5344CB8AC3E}">
        <p14:creationId xmlns:p14="http://schemas.microsoft.com/office/powerpoint/2010/main" val="2137497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5461" y="707886"/>
            <a:ext cx="978408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6164" y="473139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Until you see yourself the “WRETCHED MAN,” you will not appreciate fully the grace of God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336164" y="1583123"/>
            <a:ext cx="7432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WRETCHED MAN is not the totally depraved man – he willed to do good </a:t>
            </a:r>
            <a:r>
              <a:rPr lang="en-US" sz="2800" b="1" dirty="0">
                <a:solidFill>
                  <a:srgbClr val="C00000"/>
                </a:solidFill>
              </a:rPr>
              <a:t>(Rom. 7:16, 18-19, 20)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47B8C95-48E0-4E9A-9601-079FD7FC913D}"/>
              </a:ext>
            </a:extLst>
          </p:cNvPr>
          <p:cNvSpPr/>
          <p:nvPr/>
        </p:nvSpPr>
        <p:spPr>
          <a:xfrm>
            <a:off x="312229" y="2033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1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3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A587EACD-6CB0-4609-B82C-BD5CBD2ED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95" y="643467"/>
            <a:ext cx="7403409" cy="55710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B33098-E4CD-4286-8571-163B6EA92F26}"/>
              </a:ext>
            </a:extLst>
          </p:cNvPr>
          <p:cNvSpPr/>
          <p:nvPr/>
        </p:nvSpPr>
        <p:spPr>
          <a:xfrm>
            <a:off x="1309686" y="624416"/>
            <a:ext cx="65246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Who is the Wretched Man?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15C21-7CD4-4083-83AE-0E20373C4E11}"/>
              </a:ext>
            </a:extLst>
          </p:cNvPr>
          <p:cNvSpPr txBox="1"/>
          <p:nvPr/>
        </p:nvSpPr>
        <p:spPr>
          <a:xfrm>
            <a:off x="4772025" y="5511407"/>
            <a:ext cx="261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Romans 7: 24</a:t>
            </a:r>
          </a:p>
        </p:txBody>
      </p:sp>
    </p:spTree>
    <p:extLst>
      <p:ext uri="{BB962C8B-B14F-4D97-AF65-F5344CB8AC3E}">
        <p14:creationId xmlns:p14="http://schemas.microsoft.com/office/powerpoint/2010/main" val="1730886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5461" y="707886"/>
            <a:ext cx="978408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6164" y="473139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Until you see yourself the “WRETCHED MAN,” you will not appreciate fully the grace of God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336164" y="1583123"/>
            <a:ext cx="7432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WRETCHED MAN is not the totally depraved man – he willed to do good (Rom. 7:16, 18-19, 20)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336164" y="3197385"/>
            <a:ext cx="6562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Christian is not the WRETCHED MAN! </a:t>
            </a:r>
            <a:r>
              <a:rPr lang="en-US" sz="2800" b="1" dirty="0">
                <a:solidFill>
                  <a:srgbClr val="C00000"/>
                </a:solidFill>
              </a:rPr>
              <a:t>(Rom. 6:6, Gal. 5:24, Rom. 6:13-14, Rom. 8:1, 5-6)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47B8C95-48E0-4E9A-9601-079FD7FC913D}"/>
              </a:ext>
            </a:extLst>
          </p:cNvPr>
          <p:cNvSpPr/>
          <p:nvPr/>
        </p:nvSpPr>
        <p:spPr>
          <a:xfrm>
            <a:off x="312229" y="2033304"/>
            <a:ext cx="978408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3E03ADE-0959-483E-B90A-33DBDCBCD2F1}"/>
              </a:ext>
            </a:extLst>
          </p:cNvPr>
          <p:cNvSpPr/>
          <p:nvPr/>
        </p:nvSpPr>
        <p:spPr>
          <a:xfrm>
            <a:off x="235461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03F02-E303-4233-A931-AE33216CCA39}"/>
              </a:ext>
            </a:extLst>
          </p:cNvPr>
          <p:cNvSpPr txBox="1"/>
          <p:nvPr/>
        </p:nvSpPr>
        <p:spPr>
          <a:xfrm>
            <a:off x="2044100" y="4491954"/>
            <a:ext cx="6655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Should no longer be in bondage to sin – crucified old man!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FFC03F-3033-46CF-860F-7BFBE8BD9530}"/>
              </a:ext>
            </a:extLst>
          </p:cNvPr>
          <p:cNvSpPr txBox="1"/>
          <p:nvPr/>
        </p:nvSpPr>
        <p:spPr>
          <a:xfrm>
            <a:off x="2014151" y="5316868"/>
            <a:ext cx="6655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Sin shall not have dominion over you – not under law – but under grace!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370240-E072-445D-86B9-FEFD6684DCCF}"/>
              </a:ext>
            </a:extLst>
          </p:cNvPr>
          <p:cNvSpPr txBox="1"/>
          <p:nvPr/>
        </p:nvSpPr>
        <p:spPr>
          <a:xfrm>
            <a:off x="2014151" y="6274225"/>
            <a:ext cx="533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Mind of Spirit is life and peace!</a:t>
            </a:r>
          </a:p>
        </p:txBody>
      </p:sp>
    </p:spTree>
    <p:extLst>
      <p:ext uri="{BB962C8B-B14F-4D97-AF65-F5344CB8AC3E}">
        <p14:creationId xmlns:p14="http://schemas.microsoft.com/office/powerpoint/2010/main" val="3074041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3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A587EACD-6CB0-4609-B82C-BD5CBD2ED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93" y="662518"/>
            <a:ext cx="7403409" cy="55710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B33098-E4CD-4286-8571-163B6EA92F26}"/>
              </a:ext>
            </a:extLst>
          </p:cNvPr>
          <p:cNvSpPr/>
          <p:nvPr/>
        </p:nvSpPr>
        <p:spPr>
          <a:xfrm>
            <a:off x="1309686" y="624416"/>
            <a:ext cx="65246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Who is the Wretched Man?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15C21-7CD4-4083-83AE-0E20373C4E11}"/>
              </a:ext>
            </a:extLst>
          </p:cNvPr>
          <p:cNvSpPr txBox="1"/>
          <p:nvPr/>
        </p:nvSpPr>
        <p:spPr>
          <a:xfrm>
            <a:off x="3562350" y="2095552"/>
            <a:ext cx="2619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Romans 7: 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47C918-3979-4A20-8312-FF3D266C6A24}"/>
              </a:ext>
            </a:extLst>
          </p:cNvPr>
          <p:cNvSpPr/>
          <p:nvPr/>
        </p:nvSpPr>
        <p:spPr>
          <a:xfrm>
            <a:off x="1513431" y="3720439"/>
            <a:ext cx="611713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F0"/>
                </a:solidFill>
                <a:effectLst/>
              </a:rPr>
              <a:t>Now…You can </a:t>
            </a:r>
            <a:r>
              <a:rPr lang="en-US" sz="5400" b="1" cap="none" spc="0">
                <a:ln/>
                <a:solidFill>
                  <a:srgbClr val="00B0F0"/>
                </a:solidFill>
                <a:effectLst/>
              </a:rPr>
              <a:t>have No </a:t>
            </a:r>
            <a:r>
              <a:rPr lang="en-US" sz="5400" b="1" cap="none" spc="0" dirty="0">
                <a:ln/>
                <a:solidFill>
                  <a:srgbClr val="00B0F0"/>
                </a:solidFill>
                <a:effectLst/>
              </a:rPr>
              <a:t>Condemnation in Christ!</a:t>
            </a:r>
          </a:p>
        </p:txBody>
      </p:sp>
    </p:spTree>
    <p:extLst>
      <p:ext uri="{BB962C8B-B14F-4D97-AF65-F5344CB8AC3E}">
        <p14:creationId xmlns:p14="http://schemas.microsoft.com/office/powerpoint/2010/main" val="4290599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6184-21DB-4F58-9051-14FDCA4B6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D7155-26BA-4846-AA26-BB92B3A1E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5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8125" y="1581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3500" y="1504950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in CAPTIVITY to the Law of Sin (Rom. 7:19-23)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100" y="2065782"/>
            <a:ext cx="584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War in his members – battle lost</a:t>
            </a:r>
          </a:p>
        </p:txBody>
      </p:sp>
    </p:spTree>
    <p:extLst>
      <p:ext uri="{BB962C8B-B14F-4D97-AF65-F5344CB8AC3E}">
        <p14:creationId xmlns:p14="http://schemas.microsoft.com/office/powerpoint/2010/main" val="155759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8125" y="1581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3500" y="1504950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in CAPTIVITY to the Law of Sin (Rom. 7:19-23)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100" y="2065782"/>
            <a:ext cx="584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War in his members – battle lost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993391" y="2579013"/>
            <a:ext cx="6562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lies not with the Law of Moses </a:t>
            </a:r>
            <a:r>
              <a:rPr lang="en-US" sz="2800" b="1" dirty="0">
                <a:solidFill>
                  <a:srgbClr val="C00000"/>
                </a:solidFill>
              </a:rPr>
              <a:t>(v. 13-16)</a:t>
            </a:r>
          </a:p>
        </p:txBody>
      </p:sp>
    </p:spTree>
    <p:extLst>
      <p:ext uri="{BB962C8B-B14F-4D97-AF65-F5344CB8AC3E}">
        <p14:creationId xmlns:p14="http://schemas.microsoft.com/office/powerpoint/2010/main" val="113209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8125" y="1581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3500" y="1504950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in CAPTIVITY to the Law of Sin (Rom. 7:19-23)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100" y="2065782"/>
            <a:ext cx="584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War in his members – battle lost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993391" y="2579013"/>
            <a:ext cx="6562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lies not with the Law of Moses (v. 13-16)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15138-E017-4995-A85F-A2A2D29B7F9F}"/>
              </a:ext>
            </a:extLst>
          </p:cNvPr>
          <p:cNvSpPr txBox="1"/>
          <p:nvPr/>
        </p:nvSpPr>
        <p:spPr>
          <a:xfrm>
            <a:off x="2024062" y="3533120"/>
            <a:ext cx="6191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is Paul: carnal – giving in to the flesh </a:t>
            </a:r>
            <a:r>
              <a:rPr lang="en-US" sz="2800" b="1" dirty="0">
                <a:solidFill>
                  <a:srgbClr val="C00000"/>
                </a:solidFill>
              </a:rPr>
              <a:t>(v.14) </a:t>
            </a:r>
          </a:p>
        </p:txBody>
      </p:sp>
    </p:spTree>
    <p:extLst>
      <p:ext uri="{BB962C8B-B14F-4D97-AF65-F5344CB8AC3E}">
        <p14:creationId xmlns:p14="http://schemas.microsoft.com/office/powerpoint/2010/main" val="197744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8125" y="1581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3500" y="1504950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in CAPTIVITY to the Law of Sin (Rom. 7:19-23)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100" y="2065782"/>
            <a:ext cx="584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War in his members – battle lost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993391" y="2579013"/>
            <a:ext cx="6562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lies not with the Law of Moses (v. 13-16)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15138-E017-4995-A85F-A2A2D29B7F9F}"/>
              </a:ext>
            </a:extLst>
          </p:cNvPr>
          <p:cNvSpPr txBox="1"/>
          <p:nvPr/>
        </p:nvSpPr>
        <p:spPr>
          <a:xfrm>
            <a:off x="2024062" y="3533120"/>
            <a:ext cx="6191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is Paul: carnal – giving in to the flesh (v.14)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4672E1-DBF1-4418-935B-B499D67E50A7}"/>
              </a:ext>
            </a:extLst>
          </p:cNvPr>
          <p:cNvSpPr txBox="1"/>
          <p:nvPr/>
        </p:nvSpPr>
        <p:spPr>
          <a:xfrm>
            <a:off x="2024061" y="4477238"/>
            <a:ext cx="673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Sin is allowed to dwell – “in my flesh” – where nothing good abides </a:t>
            </a:r>
            <a:r>
              <a:rPr lang="en-US" sz="2800" b="1" dirty="0">
                <a:solidFill>
                  <a:srgbClr val="C00000"/>
                </a:solidFill>
              </a:rPr>
              <a:t>(v.17-19)</a:t>
            </a:r>
          </a:p>
        </p:txBody>
      </p:sp>
    </p:spTree>
    <p:extLst>
      <p:ext uri="{BB962C8B-B14F-4D97-AF65-F5344CB8AC3E}">
        <p14:creationId xmlns:p14="http://schemas.microsoft.com/office/powerpoint/2010/main" val="375041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0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38125" y="1581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333500" y="1504950"/>
            <a:ext cx="757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in CAPTIVITY to the Law of Sin (Rom. 7:19-23)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100" y="2065782"/>
            <a:ext cx="5848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War in his members – battle lost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993391" y="2579013"/>
            <a:ext cx="6562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lies not with the Law of Moses (v. 13-16)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15138-E017-4995-A85F-A2A2D29B7F9F}"/>
              </a:ext>
            </a:extLst>
          </p:cNvPr>
          <p:cNvSpPr txBox="1"/>
          <p:nvPr/>
        </p:nvSpPr>
        <p:spPr>
          <a:xfrm>
            <a:off x="2024062" y="3533120"/>
            <a:ext cx="6191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 Problem is Paul: carnal – giving in to the flesh (v.14)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4672E1-DBF1-4418-935B-B499D67E50A7}"/>
              </a:ext>
            </a:extLst>
          </p:cNvPr>
          <p:cNvSpPr txBox="1"/>
          <p:nvPr/>
        </p:nvSpPr>
        <p:spPr>
          <a:xfrm>
            <a:off x="2024061" y="4477238"/>
            <a:ext cx="673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Sin is allowed to dwell – “in my flesh” – where nothing good abides (v.17-19)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458826-BF0F-4185-9C1E-2022786BB5C0}"/>
              </a:ext>
            </a:extLst>
          </p:cNvPr>
          <p:cNvSpPr txBox="1"/>
          <p:nvPr/>
        </p:nvSpPr>
        <p:spPr>
          <a:xfrm>
            <a:off x="2028825" y="5505134"/>
            <a:ext cx="6877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Sin is “exceedingly sinful” – uses good to produce death in men </a:t>
            </a:r>
            <a:r>
              <a:rPr lang="en-US" sz="2800" b="1" dirty="0">
                <a:solidFill>
                  <a:srgbClr val="C00000"/>
                </a:solidFill>
              </a:rPr>
              <a:t>(v. 11, 13)</a:t>
            </a:r>
          </a:p>
        </p:txBody>
      </p:sp>
    </p:spTree>
    <p:extLst>
      <p:ext uri="{BB962C8B-B14F-4D97-AF65-F5344CB8AC3E}">
        <p14:creationId xmlns:p14="http://schemas.microsoft.com/office/powerpoint/2010/main" val="345799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-30861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28600" y="13906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431416" y="1037886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 need of deliverance from “this body of death” </a:t>
            </a:r>
            <a:r>
              <a:rPr lang="en-US" sz="2800" b="1" dirty="0">
                <a:solidFill>
                  <a:srgbClr val="C00000"/>
                </a:solidFill>
              </a:rPr>
              <a:t>(7:24)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099" y="2065782"/>
            <a:ext cx="673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Was “alive apart from the law once” </a:t>
            </a:r>
            <a:r>
              <a:rPr lang="en-US" sz="2800" b="1" dirty="0">
                <a:solidFill>
                  <a:srgbClr val="C00000"/>
                </a:solidFill>
              </a:rPr>
              <a:t>(v.9)</a:t>
            </a:r>
          </a:p>
        </p:txBody>
      </p:sp>
    </p:spTree>
    <p:extLst>
      <p:ext uri="{BB962C8B-B14F-4D97-AF65-F5344CB8AC3E}">
        <p14:creationId xmlns:p14="http://schemas.microsoft.com/office/powerpoint/2010/main" val="19184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3EF78E-145F-44A5-82D3-57F788125B1B}"/>
              </a:ext>
            </a:extLst>
          </p:cNvPr>
          <p:cNvSpPr/>
          <p:nvPr/>
        </p:nvSpPr>
        <p:spPr>
          <a:xfrm>
            <a:off x="-142875" y="0"/>
            <a:ext cx="928687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person&#10;&#10;Description automatically generated">
            <a:extLst>
              <a:ext uri="{FF2B5EF4-FFF2-40B4-BE49-F238E27FC236}">
                <a16:creationId xmlns:a16="http://schemas.microsoft.com/office/drawing/2014/main" id="{E7D9426F-5F85-468D-969A-7F02EFAA0A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6" y="-30861"/>
            <a:ext cx="928687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4A47BFE-184B-4D67-A2A5-0D88F3424866}"/>
              </a:ext>
            </a:extLst>
          </p:cNvPr>
          <p:cNvSpPr/>
          <p:nvPr/>
        </p:nvSpPr>
        <p:spPr>
          <a:xfrm>
            <a:off x="0" y="0"/>
            <a:ext cx="49876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effectLst/>
              </a:rPr>
              <a:t>The Wretched Man Is..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C02A67-FD76-4CA7-9367-F9B2F82CFC79}"/>
              </a:ext>
            </a:extLst>
          </p:cNvPr>
          <p:cNvSpPr/>
          <p:nvPr/>
        </p:nvSpPr>
        <p:spPr>
          <a:xfrm>
            <a:off x="228600" y="13906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2F8AE-E531-4D5E-9D19-80E8191DF734}"/>
              </a:ext>
            </a:extLst>
          </p:cNvPr>
          <p:cNvSpPr txBox="1"/>
          <p:nvPr/>
        </p:nvSpPr>
        <p:spPr>
          <a:xfrm>
            <a:off x="1431416" y="1037886"/>
            <a:ext cx="7572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 need of deliverance from “this body of death” </a:t>
            </a:r>
            <a:r>
              <a:rPr lang="en-US" sz="2800" b="1" dirty="0">
                <a:solidFill>
                  <a:srgbClr val="C00000"/>
                </a:solidFill>
              </a:rPr>
              <a:t>(7:24)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14195B-8AEF-4D40-BA95-964990128722}"/>
              </a:ext>
            </a:extLst>
          </p:cNvPr>
          <p:cNvSpPr txBox="1"/>
          <p:nvPr/>
        </p:nvSpPr>
        <p:spPr>
          <a:xfrm>
            <a:off x="1943099" y="2065782"/>
            <a:ext cx="673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Was “alive apart from the law once” </a:t>
            </a:r>
            <a:r>
              <a:rPr lang="en-US" sz="2800" b="1" dirty="0">
                <a:solidFill>
                  <a:srgbClr val="C00000"/>
                </a:solidFill>
              </a:rPr>
              <a:t>(v.9)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5BAE-9CA6-4F5F-9058-BB2322B166E5}"/>
              </a:ext>
            </a:extLst>
          </p:cNvPr>
          <p:cNvSpPr txBox="1"/>
          <p:nvPr/>
        </p:nvSpPr>
        <p:spPr>
          <a:xfrm>
            <a:off x="1993391" y="2579013"/>
            <a:ext cx="6562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“Commandment came” – “sin revived” – “I died” spiritually </a:t>
            </a:r>
          </a:p>
        </p:txBody>
      </p:sp>
    </p:spTree>
    <p:extLst>
      <p:ext uri="{BB962C8B-B14F-4D97-AF65-F5344CB8AC3E}">
        <p14:creationId xmlns:p14="http://schemas.microsoft.com/office/powerpoint/2010/main" val="147773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970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84th Street Church Of Christ</cp:lastModifiedBy>
  <cp:revision>14</cp:revision>
  <dcterms:created xsi:type="dcterms:W3CDTF">2019-07-20T00:11:46Z</dcterms:created>
  <dcterms:modified xsi:type="dcterms:W3CDTF">2019-07-22T15:14:56Z</dcterms:modified>
</cp:coreProperties>
</file>