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6" r:id="rId3"/>
    <p:sldId id="260" r:id="rId4"/>
    <p:sldId id="264" r:id="rId5"/>
    <p:sldId id="265"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66FFFF"/>
    <a:srgbClr val="460000"/>
    <a:srgbClr val="800000"/>
    <a:srgbClr val="1F3E00"/>
    <a:srgbClr val="336600"/>
    <a:srgbClr val="002600"/>
    <a:srgbClr val="003300"/>
    <a:srgbClr val="381850"/>
    <a:srgbClr val="0916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9457" autoAdjust="0"/>
  </p:normalViewPr>
  <p:slideViewPr>
    <p:cSldViewPr>
      <p:cViewPr varScale="1">
        <p:scale>
          <a:sx n="77" d="100"/>
          <a:sy n="77" d="100"/>
        </p:scale>
        <p:origin x="102" y="720"/>
      </p:cViewPr>
      <p:guideLst>
        <p:guide orient="horz" pos="2160"/>
        <p:guide pos="2880"/>
      </p:guideLst>
    </p:cSldViewPr>
  </p:slideViewPr>
  <p:outlineViewPr>
    <p:cViewPr>
      <p:scale>
        <a:sx n="33" d="100"/>
        <a:sy n="33" d="100"/>
      </p:scale>
      <p:origin x="0" y="18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8/28/2019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8/28/2019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8/28/2019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00000"/>
            </a:gs>
            <a:gs pos="50000">
              <a:srgbClr val="460000"/>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8/28/2019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2743199"/>
          </a:xfrm>
        </p:spPr>
        <p:txBody>
          <a:bodyPr>
            <a:noAutofit/>
          </a:bodyPr>
          <a:lstStyle/>
          <a:p>
            <a:r>
              <a:rPr lang="en-US" sz="6400" b="1" dirty="0">
                <a:solidFill>
                  <a:srgbClr val="FFFF00"/>
                </a:solidFill>
                <a:effectLst>
                  <a:outerShdw blurRad="50800" dist="38100" dir="2700000" algn="tl" rotWithShape="0">
                    <a:schemeClr val="tx1">
                      <a:alpha val="43000"/>
                    </a:schemeClr>
                  </a:outerShdw>
                </a:effectLst>
              </a:rPr>
              <a:t>Facing the Nature of Sin: </a:t>
            </a:r>
            <a:r>
              <a:rPr lang="en-US" sz="5400" b="1" i="1" dirty="0">
                <a:solidFill>
                  <a:srgbClr val="FFFF66"/>
                </a:solidFill>
                <a:effectLst>
                  <a:outerShdw blurRad="50800" dist="38100" dir="2700000" algn="tl" rotWithShape="0">
                    <a:schemeClr val="tx1">
                      <a:alpha val="43000"/>
                    </a:schemeClr>
                  </a:outerShdw>
                </a:effectLst>
              </a:rPr>
              <a:t>“Why Have You Despised the Commandment of the Lord?”</a:t>
            </a:r>
          </a:p>
        </p:txBody>
      </p:sp>
      <p:sp>
        <p:nvSpPr>
          <p:cNvPr id="3" name="Subtitle 2"/>
          <p:cNvSpPr>
            <a:spLocks noGrp="1"/>
          </p:cNvSpPr>
          <p:nvPr>
            <p:ph type="subTitle" idx="1"/>
          </p:nvPr>
        </p:nvSpPr>
        <p:spPr>
          <a:xfrm>
            <a:off x="76200" y="2743200"/>
            <a:ext cx="5257800" cy="1447800"/>
          </a:xfrm>
        </p:spPr>
        <p:txBody>
          <a:bodyPr anchor="ctr">
            <a:normAutofit/>
          </a:bodyPr>
          <a:lstStyle/>
          <a:p>
            <a:pPr>
              <a:lnSpc>
                <a:spcPct val="120000"/>
              </a:lnSpc>
            </a:pPr>
            <a:r>
              <a:rPr lang="en-US" sz="4800" b="1" i="1" dirty="0">
                <a:solidFill>
                  <a:schemeClr val="bg1"/>
                </a:solidFill>
                <a:effectLst>
                  <a:outerShdw blurRad="50800" dist="38100" dir="2700000" algn="tl" rotWithShape="0">
                    <a:schemeClr val="tx1">
                      <a:alpha val="43000"/>
                    </a:schemeClr>
                  </a:outerShdw>
                </a:effectLst>
              </a:rPr>
              <a:t>2 Samuel 12:1-15</a:t>
            </a:r>
          </a:p>
        </p:txBody>
      </p:sp>
      <p:pic>
        <p:nvPicPr>
          <p:cNvPr id="5" name="Picture 4" descr="Nathan confronts Davi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4019" y="2727036"/>
            <a:ext cx="3408045" cy="4130964"/>
          </a:xfrm>
          <a:prstGeom prst="rect">
            <a:avLst/>
          </a:prstGeom>
        </p:spPr>
      </p:pic>
    </p:spTree>
    <p:extLst>
      <p:ext uri="{BB962C8B-B14F-4D97-AF65-F5344CB8AC3E}">
        <p14:creationId xmlns:p14="http://schemas.microsoft.com/office/powerpoint/2010/main" val="1051304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sz="4800" b="1" dirty="0">
                <a:solidFill>
                  <a:srgbClr val="FFFF00"/>
                </a:solidFill>
                <a:effectLst>
                  <a:outerShdw blurRad="50800" dist="38100" dir="2700000" algn="tl" rotWithShape="0">
                    <a:schemeClr val="tx1">
                      <a:alpha val="43000"/>
                    </a:schemeClr>
                  </a:outerShdw>
                </a:effectLst>
              </a:rPr>
              <a:t>Setting the Context</a:t>
            </a:r>
          </a:p>
        </p:txBody>
      </p:sp>
      <p:sp>
        <p:nvSpPr>
          <p:cNvPr id="5" name="Content Placeholder 4"/>
          <p:cNvSpPr>
            <a:spLocks noGrp="1"/>
          </p:cNvSpPr>
          <p:nvPr>
            <p:ph idx="1"/>
          </p:nvPr>
        </p:nvSpPr>
        <p:spPr>
          <a:xfrm>
            <a:off x="152400" y="1066800"/>
            <a:ext cx="8991600" cy="5715000"/>
          </a:xfrm>
        </p:spPr>
        <p:txBody>
          <a:bodyPr>
            <a:normAutofit/>
          </a:bodyPr>
          <a:lstStyle/>
          <a:p>
            <a:pPr>
              <a:buClr>
                <a:srgbClr val="FFFF00"/>
              </a:buClr>
            </a:pPr>
            <a:r>
              <a:rPr lang="en-US" dirty="0">
                <a:solidFill>
                  <a:schemeClr val="bg1"/>
                </a:solidFill>
                <a:effectLst>
                  <a:outerShdw blurRad="50800" dist="38100" dir="2700000" algn="tl" rotWithShape="0">
                    <a:schemeClr val="tx1">
                      <a:alpha val="43000"/>
                    </a:schemeClr>
                  </a:outerShdw>
                </a:effectLst>
              </a:rPr>
              <a:t>David had sinned in adultery with Bathsheba</a:t>
            </a:r>
          </a:p>
          <a:p>
            <a:pPr>
              <a:buClr>
                <a:srgbClr val="FFFF00"/>
              </a:buClr>
            </a:pPr>
            <a:r>
              <a:rPr lang="en-US" dirty="0">
                <a:solidFill>
                  <a:schemeClr val="bg1"/>
                </a:solidFill>
                <a:effectLst>
                  <a:outerShdw blurRad="50800" dist="38100" dir="2700000" algn="tl" rotWithShape="0">
                    <a:schemeClr val="tx1">
                      <a:alpha val="43000"/>
                    </a:schemeClr>
                  </a:outerShdw>
                </a:effectLst>
              </a:rPr>
              <a:t>Bathsheba told David a child had been conceived</a:t>
            </a:r>
          </a:p>
          <a:p>
            <a:pPr>
              <a:buClr>
                <a:srgbClr val="FFFF00"/>
              </a:buClr>
            </a:pPr>
            <a:r>
              <a:rPr lang="en-US" dirty="0">
                <a:solidFill>
                  <a:schemeClr val="bg1"/>
                </a:solidFill>
                <a:effectLst>
                  <a:outerShdw blurRad="50800" dist="38100" dir="2700000" algn="tl" rotWithShape="0">
                    <a:schemeClr val="tx1">
                      <a:alpha val="43000"/>
                    </a:schemeClr>
                  </a:outerShdw>
                </a:effectLst>
              </a:rPr>
              <a:t>David tried to have Uriah go in to her and cover the sin, but Uriah refused to do so</a:t>
            </a:r>
          </a:p>
          <a:p>
            <a:pPr>
              <a:buClr>
                <a:srgbClr val="FFFF00"/>
              </a:buClr>
            </a:pPr>
            <a:r>
              <a:rPr lang="en-US" dirty="0">
                <a:solidFill>
                  <a:schemeClr val="bg1"/>
                </a:solidFill>
                <a:effectLst>
                  <a:outerShdw blurRad="50800" dist="38100" dir="2700000" algn="tl" rotWithShape="0">
                    <a:schemeClr val="tx1">
                      <a:alpha val="43000"/>
                    </a:schemeClr>
                  </a:outerShdw>
                </a:effectLst>
              </a:rPr>
              <a:t>David had </a:t>
            </a:r>
            <a:r>
              <a:rPr lang="en-US" dirty="0" err="1">
                <a:solidFill>
                  <a:schemeClr val="bg1"/>
                </a:solidFill>
                <a:effectLst>
                  <a:outerShdw blurRad="50800" dist="38100" dir="2700000" algn="tl" rotWithShape="0">
                    <a:schemeClr val="tx1">
                      <a:alpha val="43000"/>
                    </a:schemeClr>
                  </a:outerShdw>
                </a:effectLst>
              </a:rPr>
              <a:t>Joab</a:t>
            </a:r>
            <a:r>
              <a:rPr lang="en-US" dirty="0">
                <a:solidFill>
                  <a:schemeClr val="bg1"/>
                </a:solidFill>
                <a:effectLst>
                  <a:outerShdw blurRad="50800" dist="38100" dir="2700000" algn="tl" rotWithShape="0">
                    <a:schemeClr val="tx1">
                      <a:alpha val="43000"/>
                    </a:schemeClr>
                  </a:outerShdw>
                </a:effectLst>
              </a:rPr>
              <a:t> assign Uriah to the hottest part of the battle so that he would be killed by Ammonites</a:t>
            </a:r>
          </a:p>
          <a:p>
            <a:pPr>
              <a:buClr>
                <a:srgbClr val="FFFF00"/>
              </a:buClr>
            </a:pPr>
            <a:r>
              <a:rPr lang="en-US" dirty="0">
                <a:solidFill>
                  <a:schemeClr val="bg1"/>
                </a:solidFill>
                <a:effectLst>
                  <a:outerShdw blurRad="50800" dist="38100" dir="2700000" algn="tl" rotWithShape="0">
                    <a:schemeClr val="tx1">
                      <a:alpha val="43000"/>
                    </a:schemeClr>
                  </a:outerShdw>
                </a:effectLst>
              </a:rPr>
              <a:t>After Bathsheba had finish the time of mourning for Uriah, David took her as his wife</a:t>
            </a:r>
          </a:p>
          <a:p>
            <a:pPr>
              <a:buClr>
                <a:srgbClr val="FFFF00"/>
              </a:buClr>
            </a:pPr>
            <a:r>
              <a:rPr lang="en-US" dirty="0">
                <a:solidFill>
                  <a:schemeClr val="bg1"/>
                </a:solidFill>
                <a:effectLst>
                  <a:outerShdw blurRad="50800" dist="38100" dir="2700000" algn="tl" rotWithShape="0">
                    <a:schemeClr val="tx1">
                      <a:alpha val="43000"/>
                    </a:schemeClr>
                  </a:outerShdw>
                </a:effectLst>
              </a:rPr>
              <a:t>Psalm 32 tells us David was still troubled by his sin</a:t>
            </a:r>
          </a:p>
          <a:p>
            <a:pPr>
              <a:buClr>
                <a:srgbClr val="FFFF00"/>
              </a:buClr>
            </a:pPr>
            <a:r>
              <a:rPr lang="en-US" dirty="0">
                <a:solidFill>
                  <a:schemeClr val="bg1"/>
                </a:solidFill>
                <a:effectLst>
                  <a:outerShdw blurRad="50800" dist="38100" dir="2700000" algn="tl" rotWithShape="0">
                    <a:schemeClr val="tx1">
                      <a:alpha val="43000"/>
                    </a:schemeClr>
                  </a:outerShdw>
                </a:effectLst>
              </a:rPr>
              <a:t>God knew all about David’s sin &amp; was displeased</a:t>
            </a:r>
          </a:p>
        </p:txBody>
      </p:sp>
    </p:spTree>
    <p:extLst>
      <p:ext uri="{BB962C8B-B14F-4D97-AF65-F5344CB8AC3E}">
        <p14:creationId xmlns:p14="http://schemas.microsoft.com/office/powerpoint/2010/main" val="90824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left)">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left)">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b="1" dirty="0">
                <a:solidFill>
                  <a:srgbClr val="FFFF00"/>
                </a:solidFill>
                <a:effectLst>
                  <a:outerShdw blurRad="38100" dist="38100" dir="2700000" algn="tl">
                    <a:srgbClr val="000000">
                      <a:alpha val="43137"/>
                    </a:srgbClr>
                  </a:outerShdw>
                </a:effectLst>
              </a:rPr>
              <a:t>2 Samuel 12:1-6</a:t>
            </a:r>
            <a:endParaRPr lang="en-US" b="1" i="1" dirty="0">
              <a:solidFill>
                <a:srgbClr val="FFFF00"/>
              </a:solidFill>
              <a:effectLst>
                <a:outerShdw blurRad="38100" dist="38100" dir="2700000" algn="tl">
                  <a:srgbClr val="000000">
                    <a:alpha val="43137"/>
                  </a:srgbClr>
                </a:outerShdw>
              </a:effectLst>
            </a:endParaRPr>
          </a:p>
        </p:txBody>
      </p:sp>
      <p:sp>
        <p:nvSpPr>
          <p:cNvPr id="2" name="TextBox 1"/>
          <p:cNvSpPr txBox="1"/>
          <p:nvPr/>
        </p:nvSpPr>
        <p:spPr>
          <a:xfrm>
            <a:off x="76200" y="762000"/>
            <a:ext cx="9067800" cy="6093977"/>
          </a:xfrm>
          <a:prstGeom prst="rect">
            <a:avLst/>
          </a:prstGeom>
          <a:noFill/>
        </p:spPr>
        <p:txBody>
          <a:bodyPr wrap="square" rtlCol="0">
            <a:spAutoFit/>
          </a:bodyPr>
          <a:lstStyle/>
          <a:p>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1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Then the Lord sent Nathan to David. And he came to him, and said to him: “There were two men in one city, one rich and the other poor. </a:t>
            </a:r>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2 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The rich man had exceedingly many flocks and herds. </a:t>
            </a:r>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3 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But the poor man had nothing, except one little ewe lamb which he had bought and nourished; and it grew up together with him and with his children. It ate of his own food and drank from his own cup and lay in his bosom; and it was like a daughter to him. </a:t>
            </a:r>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4 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And a traveler came to the rich man, who refused to take from his own flock and from his own herd to prepare one for the wayfaring man who had come to him; but he took the poor man’s lamb and prepared it for the man who had come to him.” </a:t>
            </a:r>
            <a:r>
              <a:rPr lang="en-US" sz="2600" b="1" baseline="30000" dirty="0">
                <a:solidFill>
                  <a:srgbClr val="FFFFFF"/>
                </a:solidFill>
                <a:effectLst>
                  <a:outerShdw blurRad="50800" dist="50800" dir="5400000" algn="tl" rotWithShape="0">
                    <a:schemeClr val="tx1">
                      <a:alpha val="0"/>
                    </a:schemeClr>
                  </a:outerShdw>
                </a:effectLst>
                <a:latin typeface="Times New Roman"/>
                <a:cs typeface="Times New Roman"/>
              </a:rPr>
              <a:t>5 </a:t>
            </a:r>
            <a:r>
              <a:rPr lang="en-US" sz="2600" dirty="0">
                <a:solidFill>
                  <a:srgbClr val="FFFFFF"/>
                </a:solidFill>
                <a:effectLst>
                  <a:outerShdw blurRad="50800" dist="50800" dir="5400000" algn="tl" rotWithShape="0">
                    <a:schemeClr val="tx1">
                      <a:alpha val="0"/>
                    </a:schemeClr>
                  </a:outerShdw>
                </a:effectLst>
                <a:latin typeface="Times New Roman"/>
                <a:cs typeface="Times New Roman"/>
              </a:rPr>
              <a:t>So David’s anger was greatly aroused against the man, and he said to Nathan, “As the Lord lives, the man who has done this shall surely die! </a:t>
            </a:r>
            <a:r>
              <a:rPr lang="en-US" sz="2600" b="1" baseline="30000" dirty="0">
                <a:solidFill>
                  <a:srgbClr val="FFFFFF"/>
                </a:solidFill>
                <a:effectLst>
                  <a:outerShdw blurRad="50800" dist="50800" dir="5400000" algn="tl" rotWithShape="0">
                    <a:schemeClr val="tx1">
                      <a:alpha val="0"/>
                    </a:schemeClr>
                  </a:outerShdw>
                </a:effectLst>
                <a:latin typeface="Times New Roman"/>
                <a:cs typeface="Times New Roman"/>
              </a:rPr>
              <a:t>6 </a:t>
            </a:r>
            <a:r>
              <a:rPr lang="en-US" sz="2600" dirty="0">
                <a:solidFill>
                  <a:srgbClr val="FFFFFF"/>
                </a:solidFill>
                <a:effectLst>
                  <a:outerShdw blurRad="50800" dist="50800" dir="5400000" algn="tl" rotWithShape="0">
                    <a:schemeClr val="tx1">
                      <a:alpha val="0"/>
                    </a:schemeClr>
                  </a:outerShdw>
                </a:effectLst>
                <a:latin typeface="Times New Roman"/>
                <a:cs typeface="Times New Roman"/>
              </a:rPr>
              <a:t>And he shall restore fourfold for the lamb, because he did this thing and because he had no pity.” </a:t>
            </a:r>
          </a:p>
        </p:txBody>
      </p:sp>
    </p:spTree>
    <p:extLst>
      <p:ext uri="{BB962C8B-B14F-4D97-AF65-F5344CB8AC3E}">
        <p14:creationId xmlns:p14="http://schemas.microsoft.com/office/powerpoint/2010/main" val="3088708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b="1" dirty="0">
                <a:solidFill>
                  <a:srgbClr val="FFFF00"/>
                </a:solidFill>
                <a:effectLst>
                  <a:outerShdw blurRad="38100" dist="38100" dir="2700000" algn="tl">
                    <a:srgbClr val="000000">
                      <a:alpha val="43137"/>
                    </a:srgbClr>
                  </a:outerShdw>
                </a:effectLst>
              </a:rPr>
              <a:t>2 Samuel 12:7-12</a:t>
            </a:r>
            <a:endParaRPr lang="en-US" b="1" i="1" dirty="0">
              <a:solidFill>
                <a:srgbClr val="FFFF00"/>
              </a:solidFill>
              <a:effectLst>
                <a:outerShdw blurRad="38100" dist="38100" dir="2700000" algn="tl">
                  <a:srgbClr val="000000">
                    <a:alpha val="43137"/>
                  </a:srgbClr>
                </a:outerShdw>
              </a:effectLst>
            </a:endParaRPr>
          </a:p>
        </p:txBody>
      </p:sp>
      <p:sp>
        <p:nvSpPr>
          <p:cNvPr id="2" name="TextBox 1"/>
          <p:cNvSpPr txBox="1"/>
          <p:nvPr/>
        </p:nvSpPr>
        <p:spPr>
          <a:xfrm>
            <a:off x="76200" y="762000"/>
            <a:ext cx="9067800" cy="6113982"/>
          </a:xfrm>
          <a:prstGeom prst="rect">
            <a:avLst/>
          </a:prstGeom>
          <a:noFill/>
        </p:spPr>
        <p:txBody>
          <a:bodyPr wrap="square" rtlCol="0">
            <a:spAutoFit/>
          </a:bodyPr>
          <a:lstStyle/>
          <a:p>
            <a:pPr>
              <a:lnSpc>
                <a:spcPct val="94000"/>
              </a:lnSpc>
            </a:pPr>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7 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Then</a:t>
            </a:r>
            <a:r>
              <a:rPr lang="en-US" sz="20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Nathan</a:t>
            </a:r>
            <a:r>
              <a:rPr lang="en-US" sz="20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said</a:t>
            </a:r>
            <a:r>
              <a:rPr lang="en-US" sz="20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to</a:t>
            </a:r>
            <a:r>
              <a:rPr lang="en-US" sz="20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David,</a:t>
            </a:r>
            <a:r>
              <a:rPr lang="en-US" sz="20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“You</a:t>
            </a:r>
            <a:r>
              <a:rPr lang="en-US" sz="20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are</a:t>
            </a:r>
            <a:r>
              <a:rPr lang="en-US" sz="20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the</a:t>
            </a:r>
            <a:r>
              <a:rPr lang="en-US" sz="20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man! Thus says the Lord God of Israel: ‘I anointed you king over Israel, and I delivered you from the hand of Saul. </a:t>
            </a:r>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8 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I gave you your master’s house and your master’s wives into your keeping, and gave you the house of Israel and Judah. And if that had been too little, I also would have given you much more! </a:t>
            </a:r>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9 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Why have you despised the commandment of the Lord, to do evil in His sight? You have killed Uriah the Hittite with the sword; you have taken his wife to be your wife, and have killed him with the sword of the people of Ammon. </a:t>
            </a:r>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10 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Now therefore, the sword shall never depart from your house, because you have despised Me, and have taken the wife of Uriah the Hittite to be your wife.’ </a:t>
            </a:r>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11 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Thus says the Lord: ‘Behold, I will raise up adversity against you from your own house; and I will take your wives before your eyes and give them to your neighbor, and he shall lie with your wives in the sight of this sun. </a:t>
            </a:r>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12 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For you did it secretly, but I will do this thing before all Israel, before the sun.’ ” </a:t>
            </a:r>
          </a:p>
        </p:txBody>
      </p:sp>
    </p:spTree>
    <p:extLst>
      <p:ext uri="{BB962C8B-B14F-4D97-AF65-F5344CB8AC3E}">
        <p14:creationId xmlns:p14="http://schemas.microsoft.com/office/powerpoint/2010/main" val="1984217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90600"/>
          </a:xfrm>
        </p:spPr>
        <p:txBody>
          <a:bodyPr>
            <a:normAutofit/>
          </a:bodyPr>
          <a:lstStyle/>
          <a:p>
            <a:r>
              <a:rPr lang="en-US" b="1" dirty="0">
                <a:solidFill>
                  <a:srgbClr val="FFFF00"/>
                </a:solidFill>
                <a:effectLst>
                  <a:outerShdw blurRad="38100" dist="38100" dir="2700000" algn="tl">
                    <a:srgbClr val="000000">
                      <a:alpha val="43137"/>
                    </a:srgbClr>
                  </a:outerShdw>
                </a:effectLst>
              </a:rPr>
              <a:t>2 Samuel 12:13-15</a:t>
            </a:r>
            <a:endParaRPr lang="en-US" b="1" i="1" dirty="0">
              <a:solidFill>
                <a:srgbClr val="FFFF00"/>
              </a:solidFill>
              <a:effectLst>
                <a:outerShdw blurRad="38100" dist="38100" dir="2700000" algn="tl">
                  <a:srgbClr val="000000">
                    <a:alpha val="43137"/>
                  </a:srgbClr>
                </a:outerShdw>
              </a:effectLst>
            </a:endParaRPr>
          </a:p>
        </p:txBody>
      </p:sp>
      <p:sp>
        <p:nvSpPr>
          <p:cNvPr id="2" name="TextBox 1"/>
          <p:cNvSpPr txBox="1"/>
          <p:nvPr/>
        </p:nvSpPr>
        <p:spPr>
          <a:xfrm>
            <a:off x="76200" y="979944"/>
            <a:ext cx="9067800" cy="2677656"/>
          </a:xfrm>
          <a:prstGeom prst="rect">
            <a:avLst/>
          </a:prstGeom>
          <a:noFill/>
        </p:spPr>
        <p:txBody>
          <a:bodyPr wrap="square" rtlCol="0">
            <a:spAutoFit/>
          </a:bodyPr>
          <a:lstStyle/>
          <a:p>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13 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So David said to Nathan, “I have sinned against the Lord.” And Nathan said to David, “The Lord also has put away your sin; you shall not die. </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14 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However, because by this deed you have given great occasion to the enemies of the Lord to blaspheme, the child also who is born to you shall surely die.” </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15 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Then Nathan departed to his house. </a:t>
            </a:r>
            <a:endParaRPr lang="en-US" sz="26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423930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76200"/>
            <a:ext cx="9296400" cy="762000"/>
          </a:xfrm>
        </p:spPr>
        <p:txBody>
          <a:bodyPr>
            <a:normAutofit/>
          </a:bodyPr>
          <a:lstStyle/>
          <a:p>
            <a:r>
              <a:rPr lang="en-US" sz="4200" b="1" dirty="0">
                <a:solidFill>
                  <a:srgbClr val="FFFF00"/>
                </a:solidFill>
                <a:effectLst>
                  <a:outerShdw blurRad="50800" dist="38100" dir="2700000" algn="tl" rotWithShape="0">
                    <a:schemeClr val="tx1">
                      <a:alpha val="43000"/>
                    </a:schemeClr>
                  </a:outerShdw>
                </a:effectLst>
              </a:rPr>
              <a:t>Sinner Must Face Nature of Sins in…</a:t>
            </a:r>
          </a:p>
        </p:txBody>
      </p:sp>
      <p:sp>
        <p:nvSpPr>
          <p:cNvPr id="4" name="Content Placeholder 3"/>
          <p:cNvSpPr>
            <a:spLocks noGrp="1"/>
          </p:cNvSpPr>
          <p:nvPr>
            <p:ph idx="1"/>
          </p:nvPr>
        </p:nvSpPr>
        <p:spPr>
          <a:xfrm>
            <a:off x="0" y="609600"/>
            <a:ext cx="9296400" cy="6324600"/>
          </a:xfrm>
        </p:spPr>
        <p:txBody>
          <a:bodyPr>
            <a:normAutofit fontScale="92500" lnSpcReduction="20000"/>
          </a:bodyPr>
          <a:lstStyle/>
          <a:p>
            <a:pPr>
              <a:buClr>
                <a:srgbClr val="FFFF00"/>
              </a:buClr>
            </a:pPr>
            <a:r>
              <a:rPr lang="en-US" b="1" dirty="0">
                <a:solidFill>
                  <a:schemeClr val="bg1"/>
                </a:solidFill>
                <a:effectLst>
                  <a:outerShdw blurRad="50800" dist="38100" dir="2700000" algn="tl" rotWithShape="0">
                    <a:schemeClr val="tx1">
                      <a:alpha val="43000"/>
                    </a:schemeClr>
                  </a:outerShdw>
                </a:effectLst>
              </a:rPr>
              <a:t>Essence</a:t>
            </a:r>
            <a:r>
              <a:rPr lang="en-US" dirty="0">
                <a:solidFill>
                  <a:schemeClr val="bg1"/>
                </a:solidFill>
                <a:effectLst>
                  <a:outerShdw blurRad="50800" dist="38100" dir="2700000" algn="tl" rotWithShape="0">
                    <a:schemeClr val="tx1">
                      <a:alpha val="43000"/>
                    </a:schemeClr>
                  </a:outerShdw>
                </a:effectLst>
              </a:rPr>
              <a:t> as a Contempt for God’s Commandments</a:t>
            </a:r>
          </a:p>
          <a:p>
            <a:pPr lvl="1">
              <a:buClr>
                <a:schemeClr val="bg1"/>
              </a:buClr>
            </a:pPr>
            <a:r>
              <a:rPr lang="en-US" b="1" i="1" dirty="0">
                <a:solidFill>
                  <a:srgbClr val="FFFF66"/>
                </a:solidFill>
                <a:effectLst>
                  <a:outerShdw blurRad="50800" dist="38100" dir="2700000" algn="tl" rotWithShape="0">
                    <a:schemeClr val="tx1">
                      <a:alpha val="43000"/>
                    </a:schemeClr>
                  </a:outerShdw>
                </a:effectLst>
              </a:rPr>
              <a:t>1 Sam. 15:23</a:t>
            </a:r>
            <a:r>
              <a:rPr lang="en-US" dirty="0">
                <a:solidFill>
                  <a:srgbClr val="66FFFF"/>
                </a:solidFill>
                <a:effectLst>
                  <a:outerShdw blurRad="50800" dist="38100" dir="2700000" algn="tl" rotWithShape="0">
                    <a:schemeClr val="tx1">
                      <a:alpha val="43000"/>
                    </a:schemeClr>
                  </a:outerShdw>
                </a:effectLst>
              </a:rPr>
              <a:t>  </a:t>
            </a:r>
            <a:r>
              <a:rPr lang="en-US" dirty="0">
                <a:solidFill>
                  <a:schemeClr val="accent1">
                    <a:lumMod val="20000"/>
                    <a:lumOff val="80000"/>
                  </a:schemeClr>
                </a:solidFill>
                <a:effectLst>
                  <a:outerShdw blurRad="50800" dist="38100" dir="2700000" algn="tl" rotWithShape="0">
                    <a:schemeClr val="tx1">
                      <a:alpha val="43000"/>
                    </a:schemeClr>
                  </a:outerShdw>
                </a:effectLst>
              </a:rPr>
              <a:t>Same word used for rebellion of Saul</a:t>
            </a:r>
          </a:p>
          <a:p>
            <a:pPr lvl="1">
              <a:buClr>
                <a:schemeClr val="bg1"/>
              </a:buClr>
            </a:pPr>
            <a:r>
              <a:rPr lang="en-US" b="1" i="1" dirty="0">
                <a:solidFill>
                  <a:srgbClr val="FFFF66"/>
                </a:solidFill>
                <a:effectLst>
                  <a:outerShdw blurRad="50800" dist="38100" dir="2700000" algn="tl" rotWithShape="0">
                    <a:schemeClr val="tx1">
                      <a:alpha val="43000"/>
                    </a:schemeClr>
                  </a:outerShdw>
                </a:effectLst>
              </a:rPr>
              <a:t>Psa. 50:16-23</a:t>
            </a:r>
            <a:r>
              <a:rPr lang="en-US" dirty="0">
                <a:solidFill>
                  <a:srgbClr val="66FFFF"/>
                </a:solidFill>
                <a:effectLst>
                  <a:outerShdw blurRad="50800" dist="38100" dir="2700000" algn="tl" rotWithShape="0">
                    <a:schemeClr val="tx1">
                      <a:alpha val="43000"/>
                    </a:schemeClr>
                  </a:outerShdw>
                </a:effectLst>
              </a:rPr>
              <a:t>  </a:t>
            </a:r>
            <a:r>
              <a:rPr lang="en-US" dirty="0">
                <a:solidFill>
                  <a:schemeClr val="accent1">
                    <a:lumMod val="20000"/>
                    <a:lumOff val="80000"/>
                  </a:schemeClr>
                </a:solidFill>
                <a:effectLst>
                  <a:outerShdw blurRad="50800" dist="38100" dir="2700000" algn="tl" rotWithShape="0">
                    <a:schemeClr val="tx1">
                      <a:alpha val="43000"/>
                    </a:schemeClr>
                  </a:outerShdw>
                </a:effectLst>
              </a:rPr>
              <a:t>Wicked “hate” word &amp; identify with sinners</a:t>
            </a:r>
          </a:p>
          <a:p>
            <a:pPr lvl="1">
              <a:buClr>
                <a:schemeClr val="bg1"/>
              </a:buClr>
            </a:pPr>
            <a:r>
              <a:rPr lang="en-US" b="1" i="1" dirty="0">
                <a:solidFill>
                  <a:srgbClr val="FFFF66"/>
                </a:solidFill>
                <a:effectLst>
                  <a:outerShdw blurRad="50800" dist="38100" dir="2700000" algn="tl" rotWithShape="0">
                    <a:schemeClr val="tx1">
                      <a:alpha val="43000"/>
                    </a:schemeClr>
                  </a:outerShdw>
                </a:effectLst>
              </a:rPr>
              <a:t>Jer. 6:10-15</a:t>
            </a:r>
            <a:r>
              <a:rPr lang="en-US" dirty="0">
                <a:solidFill>
                  <a:srgbClr val="66FFFF"/>
                </a:solidFill>
                <a:effectLst>
                  <a:outerShdw blurRad="50800" dist="38100" dir="2700000" algn="tl" rotWithShape="0">
                    <a:schemeClr val="tx1">
                      <a:alpha val="43000"/>
                    </a:schemeClr>
                  </a:outerShdw>
                </a:effectLst>
              </a:rPr>
              <a:t>  </a:t>
            </a:r>
            <a:r>
              <a:rPr lang="en-US" dirty="0">
                <a:solidFill>
                  <a:srgbClr val="DCE6F2"/>
                </a:solidFill>
                <a:effectLst>
                  <a:outerShdw blurRad="50800" dist="38100" dir="2700000" algn="tl" rotWithShape="0">
                    <a:schemeClr val="tx1">
                      <a:alpha val="43000"/>
                    </a:schemeClr>
                  </a:outerShdw>
                </a:effectLst>
              </a:rPr>
              <a:t>Judah destroyed because word was reproach</a:t>
            </a:r>
          </a:p>
          <a:p>
            <a:pPr lvl="1">
              <a:buClr>
                <a:schemeClr val="bg1"/>
              </a:buClr>
            </a:pPr>
            <a:r>
              <a:rPr lang="en-US" b="1" i="1" dirty="0">
                <a:solidFill>
                  <a:srgbClr val="FFFF66"/>
                </a:solidFill>
                <a:effectLst>
                  <a:outerShdw blurRad="50800" dist="38100" dir="2700000" algn="tl" rotWithShape="0">
                    <a:schemeClr val="tx1">
                      <a:alpha val="43000"/>
                    </a:schemeClr>
                  </a:outerShdw>
                </a:effectLst>
              </a:rPr>
              <a:t>Mark 7:8-9</a:t>
            </a:r>
            <a:r>
              <a:rPr lang="en-US" dirty="0">
                <a:solidFill>
                  <a:srgbClr val="66FFFF"/>
                </a:solidFill>
                <a:effectLst>
                  <a:outerShdw blurRad="50800" dist="38100" dir="2700000" algn="tl" rotWithShape="0">
                    <a:schemeClr val="tx1">
                      <a:alpha val="43000"/>
                    </a:schemeClr>
                  </a:outerShdw>
                </a:effectLst>
              </a:rPr>
              <a:t>  </a:t>
            </a:r>
            <a:r>
              <a:rPr lang="en-US" dirty="0">
                <a:solidFill>
                  <a:srgbClr val="DCE6F2"/>
                </a:solidFill>
                <a:effectLst>
                  <a:outerShdw blurRad="50800" dist="38100" dir="2700000" algn="tl" rotWithShape="0">
                    <a:schemeClr val="tx1">
                      <a:alpha val="43000"/>
                    </a:schemeClr>
                  </a:outerShdw>
                </a:effectLst>
              </a:rPr>
              <a:t>“Reject” (</a:t>
            </a:r>
            <a:r>
              <a:rPr lang="en-US" b="1" i="1" dirty="0" err="1">
                <a:solidFill>
                  <a:srgbClr val="95B3D7"/>
                </a:solidFill>
                <a:effectLst>
                  <a:outerShdw blurRad="50800" dist="38100" dir="2700000" algn="tl" rotWithShape="0">
                    <a:schemeClr val="tx1">
                      <a:alpha val="43000"/>
                    </a:schemeClr>
                  </a:outerShdw>
                </a:effectLst>
              </a:rPr>
              <a:t>atheteo</a:t>
            </a:r>
            <a:r>
              <a:rPr lang="en-US" dirty="0">
                <a:solidFill>
                  <a:srgbClr val="DCE6F2"/>
                </a:solidFill>
                <a:effectLst>
                  <a:outerShdw blurRad="50800" dist="38100" dir="2700000" algn="tl" rotWithShape="0">
                    <a:schemeClr val="tx1">
                      <a:alpha val="43000"/>
                    </a:schemeClr>
                  </a:outerShdw>
                </a:effectLst>
              </a:rPr>
              <a:t>) = to despise or disesteem</a:t>
            </a:r>
          </a:p>
          <a:p>
            <a:pPr>
              <a:buClr>
                <a:srgbClr val="FFFF00"/>
              </a:buClr>
            </a:pPr>
            <a:r>
              <a:rPr lang="en-US" b="1" dirty="0">
                <a:solidFill>
                  <a:schemeClr val="bg1"/>
                </a:solidFill>
                <a:effectLst>
                  <a:outerShdw blurRad="50800" dist="38100" dir="2700000" algn="tl" rotWithShape="0">
                    <a:schemeClr val="tx1">
                      <a:alpha val="43000"/>
                    </a:schemeClr>
                  </a:outerShdw>
                </a:effectLst>
              </a:rPr>
              <a:t>Action</a:t>
            </a:r>
            <a:r>
              <a:rPr lang="en-US" dirty="0">
                <a:solidFill>
                  <a:schemeClr val="bg1"/>
                </a:solidFill>
                <a:effectLst>
                  <a:outerShdw blurRad="50800" dist="38100" dir="2700000" algn="tl" rotWithShape="0">
                    <a:schemeClr val="tx1">
                      <a:alpha val="43000"/>
                    </a:schemeClr>
                  </a:outerShdw>
                </a:effectLst>
              </a:rPr>
              <a:t> as an Affront to God’s Righteousness</a:t>
            </a:r>
          </a:p>
          <a:p>
            <a:pPr lvl="1">
              <a:buClr>
                <a:schemeClr val="bg1"/>
              </a:buClr>
            </a:pPr>
            <a:r>
              <a:rPr lang="en-US" b="1" i="1" dirty="0">
                <a:solidFill>
                  <a:srgbClr val="FFFF66"/>
                </a:solidFill>
                <a:effectLst>
                  <a:outerShdw blurRad="50800" dist="38100" dir="2700000" algn="tl" rotWithShape="0">
                    <a:schemeClr val="tx1">
                      <a:alpha val="43000"/>
                    </a:schemeClr>
                  </a:outerShdw>
                </a:effectLst>
              </a:rPr>
              <a:t>Deut. 25:16</a:t>
            </a:r>
            <a:r>
              <a:rPr lang="en-US" dirty="0">
                <a:solidFill>
                  <a:schemeClr val="accent1">
                    <a:lumMod val="20000"/>
                    <a:lumOff val="80000"/>
                  </a:schemeClr>
                </a:solidFill>
                <a:effectLst>
                  <a:outerShdw blurRad="50800" dist="38100" dir="2700000" algn="tl" rotWithShape="0">
                    <a:schemeClr val="tx1">
                      <a:alpha val="43000"/>
                    </a:schemeClr>
                  </a:outerShdw>
                </a:effectLst>
              </a:rPr>
              <a:t>  Unrighteousness is an “abomination” to God</a:t>
            </a:r>
          </a:p>
          <a:p>
            <a:pPr lvl="1">
              <a:buClr>
                <a:schemeClr val="bg1"/>
              </a:buClr>
            </a:pPr>
            <a:r>
              <a:rPr lang="en-US" b="1" i="1" dirty="0">
                <a:solidFill>
                  <a:srgbClr val="FFFF66"/>
                </a:solidFill>
                <a:effectLst>
                  <a:outerShdw blurRad="50800" dist="38100" dir="2700000" algn="tl" rotWithShape="0">
                    <a:schemeClr val="tx1">
                      <a:alpha val="43000"/>
                    </a:schemeClr>
                  </a:outerShdw>
                </a:effectLst>
              </a:rPr>
              <a:t>Luke 16:15</a:t>
            </a:r>
            <a:r>
              <a:rPr lang="en-US" dirty="0">
                <a:solidFill>
                  <a:schemeClr val="accent1">
                    <a:lumMod val="20000"/>
                    <a:lumOff val="80000"/>
                  </a:schemeClr>
                </a:solidFill>
                <a:effectLst>
                  <a:outerShdw blurRad="50800" dist="38100" dir="2700000" algn="tl" rotWithShape="0">
                    <a:schemeClr val="tx1">
                      <a:alpha val="43000"/>
                    </a:schemeClr>
                  </a:outerShdw>
                </a:effectLst>
              </a:rPr>
              <a:t>  Things esteemed by man are abomination to God</a:t>
            </a:r>
            <a:endParaRPr lang="en-US" b="1" i="1" dirty="0">
              <a:solidFill>
                <a:srgbClr val="FFFF66"/>
              </a:solidFill>
              <a:effectLst>
                <a:outerShdw blurRad="50800" dist="38100" dir="2700000" algn="tl" rotWithShape="0">
                  <a:schemeClr val="tx1">
                    <a:alpha val="43000"/>
                  </a:schemeClr>
                </a:outerShdw>
              </a:effectLst>
            </a:endParaRPr>
          </a:p>
          <a:p>
            <a:pPr lvl="1">
              <a:buClr>
                <a:schemeClr val="bg1"/>
              </a:buClr>
            </a:pPr>
            <a:r>
              <a:rPr lang="en-US" b="1" i="1" dirty="0">
                <a:solidFill>
                  <a:srgbClr val="FFFF66"/>
                </a:solidFill>
                <a:effectLst>
                  <a:outerShdw blurRad="50800" dist="38100" dir="2700000" algn="tl" rotWithShape="0">
                    <a:schemeClr val="tx1">
                      <a:alpha val="43000"/>
                    </a:schemeClr>
                  </a:outerShdw>
                </a:effectLst>
              </a:rPr>
              <a:t>Psa. 5:4-8</a:t>
            </a:r>
            <a:r>
              <a:rPr lang="en-US" dirty="0">
                <a:solidFill>
                  <a:srgbClr val="DCE6F2"/>
                </a:solidFill>
                <a:effectLst>
                  <a:outerShdw blurRad="50800" dist="38100" dir="2700000" algn="tl" rotWithShape="0">
                    <a:schemeClr val="tx1">
                      <a:alpha val="43000"/>
                    </a:schemeClr>
                  </a:outerShdw>
                </a:effectLst>
              </a:rPr>
              <a:t>  God’s hates sin and demands submission to will</a:t>
            </a:r>
          </a:p>
          <a:p>
            <a:pPr lvl="1">
              <a:buClr>
                <a:schemeClr val="bg1"/>
              </a:buClr>
            </a:pPr>
            <a:r>
              <a:rPr lang="en-US" b="1" i="1" dirty="0">
                <a:solidFill>
                  <a:srgbClr val="FFFF66"/>
                </a:solidFill>
                <a:effectLst>
                  <a:outerShdw blurRad="50800" dist="38100" dir="2700000" algn="tl" rotWithShape="0">
                    <a:schemeClr val="tx1">
                      <a:alpha val="43000"/>
                    </a:schemeClr>
                  </a:outerShdw>
                </a:effectLst>
              </a:rPr>
              <a:t>1 Thess. 4:3-8</a:t>
            </a:r>
            <a:r>
              <a:rPr lang="en-US" dirty="0">
                <a:solidFill>
                  <a:srgbClr val="66FFFF"/>
                </a:solidFill>
                <a:effectLst>
                  <a:outerShdw blurRad="50800" dist="38100" dir="2700000" algn="tl" rotWithShape="0">
                    <a:schemeClr val="tx1">
                      <a:alpha val="43000"/>
                    </a:schemeClr>
                  </a:outerShdw>
                </a:effectLst>
              </a:rPr>
              <a:t>  </a:t>
            </a:r>
            <a:r>
              <a:rPr lang="en-US" dirty="0">
                <a:solidFill>
                  <a:srgbClr val="DCE6F2"/>
                </a:solidFill>
                <a:effectLst>
                  <a:outerShdw blurRad="50800" dist="38100" dir="2700000" algn="tl" rotWithShape="0">
                    <a:schemeClr val="tx1">
                      <a:alpha val="43000"/>
                    </a:schemeClr>
                  </a:outerShdw>
                </a:effectLst>
              </a:rPr>
              <a:t>Fornication is a rejection of God Himself</a:t>
            </a:r>
          </a:p>
          <a:p>
            <a:pPr>
              <a:buClr>
                <a:srgbClr val="FFFF00"/>
              </a:buClr>
            </a:pPr>
            <a:r>
              <a:rPr lang="en-US" b="1" dirty="0">
                <a:solidFill>
                  <a:schemeClr val="bg1"/>
                </a:solidFill>
                <a:effectLst>
                  <a:outerShdw blurRad="50800" dist="38100" dir="2700000" algn="tl" rotWithShape="0">
                    <a:schemeClr val="tx1">
                      <a:alpha val="43000"/>
                    </a:schemeClr>
                  </a:outerShdw>
                </a:effectLst>
              </a:rPr>
              <a:t>Result</a:t>
            </a:r>
            <a:r>
              <a:rPr lang="en-US" dirty="0">
                <a:solidFill>
                  <a:schemeClr val="bg1"/>
                </a:solidFill>
                <a:effectLst>
                  <a:outerShdw blurRad="50800" dist="38100" dir="2700000" algn="tl" rotWithShape="0">
                    <a:schemeClr val="tx1">
                      <a:alpha val="43000"/>
                    </a:schemeClr>
                  </a:outerShdw>
                </a:effectLst>
              </a:rPr>
              <a:t> as an Assistance to the Enemies of God</a:t>
            </a:r>
          </a:p>
          <a:p>
            <a:pPr lvl="1">
              <a:buClr>
                <a:schemeClr val="bg1"/>
              </a:buClr>
            </a:pPr>
            <a:r>
              <a:rPr lang="en-US" b="1" i="1" dirty="0">
                <a:solidFill>
                  <a:srgbClr val="FFFF66"/>
                </a:solidFill>
                <a:effectLst>
                  <a:outerShdw blurRad="50800" dist="38100" dir="2700000" algn="tl" rotWithShape="0">
                    <a:schemeClr val="tx1">
                      <a:alpha val="43000"/>
                    </a:schemeClr>
                  </a:outerShdw>
                </a:effectLst>
              </a:rPr>
              <a:t>2 Sam. 12:14</a:t>
            </a:r>
            <a:r>
              <a:rPr lang="en-US" dirty="0">
                <a:solidFill>
                  <a:srgbClr val="DCE6F2"/>
                </a:solidFill>
                <a:effectLst>
                  <a:outerShdw blurRad="50800" dist="38100" dir="2700000" algn="tl" rotWithShape="0">
                    <a:schemeClr val="tx1">
                      <a:alpha val="43000"/>
                    </a:schemeClr>
                  </a:outerShdw>
                </a:effectLst>
              </a:rPr>
              <a:t>  David’s sin gave enemies cause to blaspheme</a:t>
            </a:r>
          </a:p>
          <a:p>
            <a:pPr lvl="1">
              <a:buClr>
                <a:schemeClr val="bg1"/>
              </a:buClr>
            </a:pPr>
            <a:r>
              <a:rPr lang="en-US" b="1" i="1" dirty="0">
                <a:solidFill>
                  <a:srgbClr val="FFFF66"/>
                </a:solidFill>
                <a:effectLst>
                  <a:outerShdw blurRad="50800" dist="38100" dir="2700000" algn="tl" rotWithShape="0">
                    <a:schemeClr val="tx1">
                      <a:alpha val="43000"/>
                    </a:schemeClr>
                  </a:outerShdw>
                </a:effectLst>
              </a:rPr>
              <a:t>Ezek. 36:19-21</a:t>
            </a:r>
            <a:r>
              <a:rPr lang="en-US" dirty="0">
                <a:solidFill>
                  <a:srgbClr val="DCE6F2"/>
                </a:solidFill>
                <a:effectLst>
                  <a:outerShdw blurRad="50800" dist="38100" dir="2700000" algn="tl" rotWithShape="0">
                    <a:schemeClr val="tx1">
                      <a:alpha val="43000"/>
                    </a:schemeClr>
                  </a:outerShdw>
                </a:effectLst>
              </a:rPr>
              <a:t>  Israel’s evil resulted in profaning God’s name</a:t>
            </a:r>
          </a:p>
          <a:p>
            <a:pPr lvl="1">
              <a:buClr>
                <a:schemeClr val="bg1"/>
              </a:buClr>
            </a:pPr>
            <a:r>
              <a:rPr lang="en-US" b="1" i="1" dirty="0">
                <a:solidFill>
                  <a:srgbClr val="FFFF66"/>
                </a:solidFill>
                <a:effectLst>
                  <a:outerShdw blurRad="50800" dist="38100" dir="2700000" algn="tl" rotWithShape="0">
                    <a:schemeClr val="tx1">
                      <a:alpha val="43000"/>
                    </a:schemeClr>
                  </a:outerShdw>
                </a:effectLst>
              </a:rPr>
              <a:t>Rom. 2:21-24</a:t>
            </a:r>
            <a:r>
              <a:rPr lang="en-US" dirty="0">
                <a:solidFill>
                  <a:srgbClr val="DCE6F2"/>
                </a:solidFill>
                <a:effectLst>
                  <a:outerShdw blurRad="50800" dist="38100" dir="2700000" algn="tl" rotWithShape="0">
                    <a:schemeClr val="tx1">
                      <a:alpha val="43000"/>
                    </a:schemeClr>
                  </a:outerShdw>
                </a:effectLst>
              </a:rPr>
              <a:t>  Sin in God’s people defames God to enemies</a:t>
            </a:r>
          </a:p>
          <a:p>
            <a:pPr>
              <a:buClr>
                <a:srgbClr val="FFFF00"/>
              </a:buClr>
            </a:pPr>
            <a:r>
              <a:rPr lang="en-US" dirty="0">
                <a:solidFill>
                  <a:schemeClr val="bg1"/>
                </a:solidFill>
                <a:effectLst>
                  <a:outerShdw blurRad="50800" dist="38100" dir="2700000" algn="tl" rotWithShape="0">
                    <a:schemeClr val="tx1">
                      <a:alpha val="43000"/>
                    </a:schemeClr>
                  </a:outerShdw>
                </a:effectLst>
              </a:rPr>
              <a:t>Have We Faced the True Nature of </a:t>
            </a:r>
            <a:r>
              <a:rPr lang="en-US" b="1" dirty="0">
                <a:solidFill>
                  <a:schemeClr val="bg1"/>
                </a:solidFill>
                <a:effectLst>
                  <a:outerShdw blurRad="50800" dist="38100" dir="2700000" algn="tl" rotWithShape="0">
                    <a:schemeClr val="tx1">
                      <a:alpha val="43000"/>
                    </a:schemeClr>
                  </a:outerShdw>
                </a:effectLst>
              </a:rPr>
              <a:t>Our Sins</a:t>
            </a:r>
            <a:r>
              <a:rPr lang="en-US" dirty="0">
                <a:solidFill>
                  <a:schemeClr val="bg1"/>
                </a:solidFill>
                <a:effectLst>
                  <a:outerShdw blurRad="50800" dist="38100" dir="2700000" algn="tl" rotWithShape="0">
                    <a:schemeClr val="tx1">
                      <a:alpha val="43000"/>
                    </a:schemeClr>
                  </a:outerShdw>
                </a:effectLst>
              </a:rPr>
              <a:t>?</a:t>
            </a:r>
          </a:p>
        </p:txBody>
      </p:sp>
    </p:spTree>
    <p:extLst>
      <p:ext uri="{BB962C8B-B14F-4D97-AF65-F5344CB8AC3E}">
        <p14:creationId xmlns:p14="http://schemas.microsoft.com/office/powerpoint/2010/main" val="186526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10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 calcmode="lin" valueType="num">
                                      <p:cBhvr>
                                        <p:cTn id="63" dur="1000" fill="hold"/>
                                        <p:tgtEl>
                                          <p:spTgt spid="4">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4">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 calcmode="lin" valueType="num">
                                      <p:cBhvr>
                                        <p:cTn id="70" dur="1000" fill="hold"/>
                                        <p:tgtEl>
                                          <p:spTgt spid="4">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4">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4">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4">
                                            <p:txEl>
                                              <p:pRg st="10" end="10"/>
                                            </p:txEl>
                                          </p:spTgt>
                                        </p:tgtEl>
                                        <p:attrNameLst>
                                          <p:attrName>style.visibility</p:attrName>
                                        </p:attrNameLst>
                                      </p:cBhvr>
                                      <p:to>
                                        <p:strVal val="visible"/>
                                      </p:to>
                                    </p:set>
                                    <p:anim calcmode="lin" valueType="num">
                                      <p:cBhvr>
                                        <p:cTn id="77" dur="1000" fill="hold"/>
                                        <p:tgtEl>
                                          <p:spTgt spid="4">
                                            <p:txEl>
                                              <p:pRg st="10" end="10"/>
                                            </p:txEl>
                                          </p:spTgt>
                                        </p:tgtEl>
                                        <p:attrNameLst>
                                          <p:attrName>ppt_w</p:attrName>
                                        </p:attrNameLst>
                                      </p:cBhvr>
                                      <p:tavLst>
                                        <p:tav tm="0">
                                          <p:val>
                                            <p:strVal val="#ppt_w*0.70"/>
                                          </p:val>
                                        </p:tav>
                                        <p:tav tm="100000">
                                          <p:val>
                                            <p:strVal val="#ppt_w"/>
                                          </p:val>
                                        </p:tav>
                                      </p:tavLst>
                                    </p:anim>
                                    <p:anim calcmode="lin" valueType="num">
                                      <p:cBhvr>
                                        <p:cTn id="78" dur="1000" fill="hold"/>
                                        <p:tgtEl>
                                          <p:spTgt spid="4">
                                            <p:txEl>
                                              <p:pRg st="10" end="10"/>
                                            </p:txEl>
                                          </p:spTgt>
                                        </p:tgtEl>
                                        <p:attrNameLst>
                                          <p:attrName>ppt_h</p:attrName>
                                        </p:attrNameLst>
                                      </p:cBhvr>
                                      <p:tavLst>
                                        <p:tav tm="0">
                                          <p:val>
                                            <p:strVal val="#ppt_h"/>
                                          </p:val>
                                        </p:tav>
                                        <p:tav tm="100000">
                                          <p:val>
                                            <p:strVal val="#ppt_h"/>
                                          </p:val>
                                        </p:tav>
                                      </p:tavLst>
                                    </p:anim>
                                    <p:animEffect transition="in" filter="fade">
                                      <p:cBhvr>
                                        <p:cTn id="79" dur="1000"/>
                                        <p:tgtEl>
                                          <p:spTgt spid="4">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4">
                                            <p:txEl>
                                              <p:pRg st="11" end="11"/>
                                            </p:txEl>
                                          </p:spTgt>
                                        </p:tgtEl>
                                        <p:attrNameLst>
                                          <p:attrName>style.visibility</p:attrName>
                                        </p:attrNameLst>
                                      </p:cBhvr>
                                      <p:to>
                                        <p:strVal val="visible"/>
                                      </p:to>
                                    </p:set>
                                    <p:anim calcmode="lin" valueType="num">
                                      <p:cBhvr>
                                        <p:cTn id="84" dur="1000" fill="hold"/>
                                        <p:tgtEl>
                                          <p:spTgt spid="4">
                                            <p:txEl>
                                              <p:pRg st="11" end="11"/>
                                            </p:txEl>
                                          </p:spTgt>
                                        </p:tgtEl>
                                        <p:attrNameLst>
                                          <p:attrName>ppt_w</p:attrName>
                                        </p:attrNameLst>
                                      </p:cBhvr>
                                      <p:tavLst>
                                        <p:tav tm="0">
                                          <p:val>
                                            <p:strVal val="#ppt_w*0.70"/>
                                          </p:val>
                                        </p:tav>
                                        <p:tav tm="100000">
                                          <p:val>
                                            <p:strVal val="#ppt_w"/>
                                          </p:val>
                                        </p:tav>
                                      </p:tavLst>
                                    </p:anim>
                                    <p:anim calcmode="lin" valueType="num">
                                      <p:cBhvr>
                                        <p:cTn id="85" dur="1000" fill="hold"/>
                                        <p:tgtEl>
                                          <p:spTgt spid="4">
                                            <p:txEl>
                                              <p:pRg st="11" end="11"/>
                                            </p:txEl>
                                          </p:spTgt>
                                        </p:tgtEl>
                                        <p:attrNameLst>
                                          <p:attrName>ppt_h</p:attrName>
                                        </p:attrNameLst>
                                      </p:cBhvr>
                                      <p:tavLst>
                                        <p:tav tm="0">
                                          <p:val>
                                            <p:strVal val="#ppt_h"/>
                                          </p:val>
                                        </p:tav>
                                        <p:tav tm="100000">
                                          <p:val>
                                            <p:strVal val="#ppt_h"/>
                                          </p:val>
                                        </p:tav>
                                      </p:tavLst>
                                    </p:anim>
                                    <p:animEffect transition="in" filter="fade">
                                      <p:cBhvr>
                                        <p:cTn id="86" dur="1000"/>
                                        <p:tgtEl>
                                          <p:spTgt spid="4">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4">
                                            <p:txEl>
                                              <p:pRg st="12" end="12"/>
                                            </p:txEl>
                                          </p:spTgt>
                                        </p:tgtEl>
                                        <p:attrNameLst>
                                          <p:attrName>style.visibility</p:attrName>
                                        </p:attrNameLst>
                                      </p:cBhvr>
                                      <p:to>
                                        <p:strVal val="visible"/>
                                      </p:to>
                                    </p:set>
                                    <p:anim calcmode="lin" valueType="num">
                                      <p:cBhvr>
                                        <p:cTn id="91" dur="1000" fill="hold"/>
                                        <p:tgtEl>
                                          <p:spTgt spid="4">
                                            <p:txEl>
                                              <p:pRg st="12" end="12"/>
                                            </p:txEl>
                                          </p:spTgt>
                                        </p:tgtEl>
                                        <p:attrNameLst>
                                          <p:attrName>ppt_w</p:attrName>
                                        </p:attrNameLst>
                                      </p:cBhvr>
                                      <p:tavLst>
                                        <p:tav tm="0">
                                          <p:val>
                                            <p:strVal val="#ppt_w*0.70"/>
                                          </p:val>
                                        </p:tav>
                                        <p:tav tm="100000">
                                          <p:val>
                                            <p:strVal val="#ppt_w"/>
                                          </p:val>
                                        </p:tav>
                                      </p:tavLst>
                                    </p:anim>
                                    <p:anim calcmode="lin" valueType="num">
                                      <p:cBhvr>
                                        <p:cTn id="92" dur="1000" fill="hold"/>
                                        <p:tgtEl>
                                          <p:spTgt spid="4">
                                            <p:txEl>
                                              <p:pRg st="12" end="12"/>
                                            </p:txEl>
                                          </p:spTgt>
                                        </p:tgtEl>
                                        <p:attrNameLst>
                                          <p:attrName>ppt_h</p:attrName>
                                        </p:attrNameLst>
                                      </p:cBhvr>
                                      <p:tavLst>
                                        <p:tav tm="0">
                                          <p:val>
                                            <p:strVal val="#ppt_h"/>
                                          </p:val>
                                        </p:tav>
                                        <p:tav tm="100000">
                                          <p:val>
                                            <p:strVal val="#ppt_h"/>
                                          </p:val>
                                        </p:tav>
                                      </p:tavLst>
                                    </p:anim>
                                    <p:animEffect transition="in" filter="fade">
                                      <p:cBhvr>
                                        <p:cTn id="93" dur="1000"/>
                                        <p:tgtEl>
                                          <p:spTgt spid="4">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4">
                                            <p:txEl>
                                              <p:pRg st="13" end="13"/>
                                            </p:txEl>
                                          </p:spTgt>
                                        </p:tgtEl>
                                        <p:attrNameLst>
                                          <p:attrName>style.visibility</p:attrName>
                                        </p:attrNameLst>
                                      </p:cBhvr>
                                      <p:to>
                                        <p:strVal val="visible"/>
                                      </p:to>
                                    </p:set>
                                    <p:anim calcmode="lin" valueType="num">
                                      <p:cBhvr>
                                        <p:cTn id="98" dur="1000" fill="hold"/>
                                        <p:tgtEl>
                                          <p:spTgt spid="4">
                                            <p:txEl>
                                              <p:pRg st="13" end="13"/>
                                            </p:txEl>
                                          </p:spTgt>
                                        </p:tgtEl>
                                        <p:attrNameLst>
                                          <p:attrName>ppt_w</p:attrName>
                                        </p:attrNameLst>
                                      </p:cBhvr>
                                      <p:tavLst>
                                        <p:tav tm="0">
                                          <p:val>
                                            <p:strVal val="#ppt_w*0.70"/>
                                          </p:val>
                                        </p:tav>
                                        <p:tav tm="100000">
                                          <p:val>
                                            <p:strVal val="#ppt_w"/>
                                          </p:val>
                                        </p:tav>
                                      </p:tavLst>
                                    </p:anim>
                                    <p:anim calcmode="lin" valueType="num">
                                      <p:cBhvr>
                                        <p:cTn id="99" dur="1000" fill="hold"/>
                                        <p:tgtEl>
                                          <p:spTgt spid="4">
                                            <p:txEl>
                                              <p:pRg st="13" end="13"/>
                                            </p:txEl>
                                          </p:spTgt>
                                        </p:tgtEl>
                                        <p:attrNameLst>
                                          <p:attrName>ppt_h</p:attrName>
                                        </p:attrNameLst>
                                      </p:cBhvr>
                                      <p:tavLst>
                                        <p:tav tm="0">
                                          <p:val>
                                            <p:strVal val="#ppt_h"/>
                                          </p:val>
                                        </p:tav>
                                        <p:tav tm="100000">
                                          <p:val>
                                            <p:strVal val="#ppt_h"/>
                                          </p:val>
                                        </p:tav>
                                      </p:tavLst>
                                    </p:anim>
                                    <p:animEffect transition="in" filter="fade">
                                      <p:cBhvr>
                                        <p:cTn id="100" dur="1000"/>
                                        <p:tgtEl>
                                          <p:spTgt spid="4">
                                            <p:txEl>
                                              <p:pRg st="13" end="1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grpId="0" nodeType="clickEffect">
                                  <p:stCondLst>
                                    <p:cond delay="0"/>
                                  </p:stCondLst>
                                  <p:childTnLst>
                                    <p:set>
                                      <p:cBhvr>
                                        <p:cTn id="104" dur="1" fill="hold">
                                          <p:stCondLst>
                                            <p:cond delay="0"/>
                                          </p:stCondLst>
                                        </p:cTn>
                                        <p:tgtEl>
                                          <p:spTgt spid="4">
                                            <p:txEl>
                                              <p:pRg st="14" end="14"/>
                                            </p:txEl>
                                          </p:spTgt>
                                        </p:tgtEl>
                                        <p:attrNameLst>
                                          <p:attrName>style.visibility</p:attrName>
                                        </p:attrNameLst>
                                      </p:cBhvr>
                                      <p:to>
                                        <p:strVal val="visible"/>
                                      </p:to>
                                    </p:set>
                                    <p:anim calcmode="lin" valueType="num">
                                      <p:cBhvr>
                                        <p:cTn id="105" dur="1000" fill="hold"/>
                                        <p:tgtEl>
                                          <p:spTgt spid="4">
                                            <p:txEl>
                                              <p:pRg st="14" end="14"/>
                                            </p:txEl>
                                          </p:spTgt>
                                        </p:tgtEl>
                                        <p:attrNameLst>
                                          <p:attrName>ppt_w</p:attrName>
                                        </p:attrNameLst>
                                      </p:cBhvr>
                                      <p:tavLst>
                                        <p:tav tm="0">
                                          <p:val>
                                            <p:strVal val="#ppt_w*0.70"/>
                                          </p:val>
                                        </p:tav>
                                        <p:tav tm="100000">
                                          <p:val>
                                            <p:strVal val="#ppt_w"/>
                                          </p:val>
                                        </p:tav>
                                      </p:tavLst>
                                    </p:anim>
                                    <p:anim calcmode="lin" valueType="num">
                                      <p:cBhvr>
                                        <p:cTn id="106" dur="1000" fill="hold"/>
                                        <p:tgtEl>
                                          <p:spTgt spid="4">
                                            <p:txEl>
                                              <p:pRg st="14" end="14"/>
                                            </p:txEl>
                                          </p:spTgt>
                                        </p:tgtEl>
                                        <p:attrNameLst>
                                          <p:attrName>ppt_h</p:attrName>
                                        </p:attrNameLst>
                                      </p:cBhvr>
                                      <p:tavLst>
                                        <p:tav tm="0">
                                          <p:val>
                                            <p:strVal val="#ppt_h"/>
                                          </p:val>
                                        </p:tav>
                                        <p:tav tm="100000">
                                          <p:val>
                                            <p:strVal val="#ppt_h"/>
                                          </p:val>
                                        </p:tav>
                                      </p:tavLst>
                                    </p:anim>
                                    <p:animEffect transition="in" filter="fade">
                                      <p:cBhvr>
                                        <p:cTn id="107" dur="10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40442</TotalTime>
  <Words>290</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Facing the Nature of Sin: “Why Have You Despised the Commandment of the Lord?”</vt:lpstr>
      <vt:lpstr>Setting the Context</vt:lpstr>
      <vt:lpstr>2 Samuel 12:1-6</vt:lpstr>
      <vt:lpstr>2 Samuel 12:7-12</vt:lpstr>
      <vt:lpstr>2 Samuel 12:13-15</vt:lpstr>
      <vt:lpstr>Sinner Must Face Nature of Sins in…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84th Street Church Of Christ</cp:lastModifiedBy>
  <cp:revision>26</cp:revision>
  <dcterms:created xsi:type="dcterms:W3CDTF">2017-02-11T14:18:26Z</dcterms:created>
  <dcterms:modified xsi:type="dcterms:W3CDTF">2019-08-28T23:27:42Z</dcterms:modified>
</cp:coreProperties>
</file>