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FF66"/>
    <a:srgbClr val="004442"/>
    <a:srgbClr val="006666"/>
    <a:srgbClr val="740000"/>
    <a:srgbClr val="460000"/>
    <a:srgbClr val="800000"/>
    <a:srgbClr val="1F3E00"/>
    <a:srgbClr val="336600"/>
    <a:srgbClr val="002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82" autoAdjust="0"/>
    <p:restoredTop sz="97213" autoAdjust="0"/>
  </p:normalViewPr>
  <p:slideViewPr>
    <p:cSldViewPr>
      <p:cViewPr varScale="1">
        <p:scale>
          <a:sx n="75" d="100"/>
          <a:sy n="75" d="100"/>
        </p:scale>
        <p:origin x="54" y="744"/>
      </p:cViewPr>
      <p:guideLst>
        <p:guide orient="horz" pos="2160"/>
        <p:guide pos="2880"/>
      </p:guideLst>
    </p:cSldViewPr>
  </p:slideViewPr>
  <p:outlineViewPr>
    <p:cViewPr>
      <p:scale>
        <a:sx n="33" d="100"/>
        <a:sy n="33" d="100"/>
      </p:scale>
      <p:origin x="8" y="128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8DA55B8-B31E-4464-931A-579783C51DA1}" type="datetimeFigureOut">
              <a:rPr lang="en-US" smtClean="0"/>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DA55B8-B31E-4464-931A-579783C51DA1}" type="datetimeFigureOut">
              <a:rPr lang="en-US" smtClean="0"/>
              <a:t>8/25/2019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DA55B8-B31E-4464-931A-579783C51DA1}" type="datetimeFigureOut">
              <a:rPr lang="en-US" smtClean="0"/>
              <a:t>8/25/2019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DA55B8-B31E-4464-931A-579783C51DA1}" type="datetimeFigureOut">
              <a:rPr lang="en-US" smtClean="0"/>
              <a:t>8/25/2019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8/25/2019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8/25/2019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8/25/2019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666"/>
            </a:gs>
            <a:gs pos="50000">
              <a:srgbClr val="004442"/>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8/25/2019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200400"/>
            <a:ext cx="9144000" cy="2590800"/>
          </a:xfrm>
        </p:spPr>
        <p:txBody>
          <a:bodyPr>
            <a:noAutofit/>
          </a:bodyPr>
          <a:lstStyle/>
          <a:p>
            <a:pPr>
              <a:lnSpc>
                <a:spcPct val="80000"/>
              </a:lnSpc>
            </a:pPr>
            <a:r>
              <a:rPr lang="en-US" sz="9600" b="1" dirty="0">
                <a:solidFill>
                  <a:srgbClr val="FFFF00"/>
                </a:solidFill>
                <a:effectLst>
                  <a:outerShdw blurRad="50800" dist="38100" dir="2700000" algn="tl" rotWithShape="0">
                    <a:schemeClr val="tx1">
                      <a:alpha val="43000"/>
                    </a:schemeClr>
                  </a:outerShdw>
                </a:effectLst>
              </a:rPr>
              <a:t>The Failure to Examine Self</a:t>
            </a:r>
          </a:p>
        </p:txBody>
      </p:sp>
      <p:sp>
        <p:nvSpPr>
          <p:cNvPr id="3" name="Subtitle 2"/>
          <p:cNvSpPr>
            <a:spLocks noGrp="1"/>
          </p:cNvSpPr>
          <p:nvPr>
            <p:ph type="subTitle" idx="1"/>
          </p:nvPr>
        </p:nvSpPr>
        <p:spPr>
          <a:xfrm>
            <a:off x="6806" y="5791200"/>
            <a:ext cx="9137194" cy="1066800"/>
          </a:xfrm>
        </p:spPr>
        <p:txBody>
          <a:bodyPr>
            <a:normAutofit/>
          </a:bodyPr>
          <a:lstStyle/>
          <a:p>
            <a:r>
              <a:rPr lang="en-US" sz="5400" b="1" i="1" dirty="0">
                <a:solidFill>
                  <a:schemeClr val="bg1"/>
                </a:solidFill>
                <a:effectLst>
                  <a:outerShdw blurRad="50800" dist="38100" dir="2700000" algn="tl" rotWithShape="0">
                    <a:schemeClr val="tx1">
                      <a:alpha val="43000"/>
                    </a:schemeClr>
                  </a:outerShdw>
                </a:effectLst>
              </a:rPr>
              <a:t>2</a:t>
            </a:r>
            <a:r>
              <a:rPr lang="en-US" sz="5400" b="1" i="1" baseline="30000" dirty="0">
                <a:solidFill>
                  <a:schemeClr val="bg1"/>
                </a:solidFill>
                <a:effectLst>
                  <a:outerShdw blurRad="50800" dist="38100" dir="2700000" algn="tl" rotWithShape="0">
                    <a:schemeClr val="tx1">
                      <a:alpha val="43000"/>
                    </a:schemeClr>
                  </a:outerShdw>
                </a:effectLst>
              </a:rPr>
              <a:t>nd</a:t>
            </a:r>
            <a:r>
              <a:rPr lang="en-US" sz="5400" b="1" i="1" dirty="0">
                <a:solidFill>
                  <a:schemeClr val="bg1"/>
                </a:solidFill>
                <a:effectLst>
                  <a:outerShdw blurRad="50800" dist="38100" dir="2700000" algn="tl" rotWithShape="0">
                    <a:schemeClr val="tx1">
                      <a:alpha val="43000"/>
                    </a:schemeClr>
                  </a:outerShdw>
                </a:effectLst>
              </a:rPr>
              <a:t> Corinthians 13:1-6</a:t>
            </a:r>
          </a:p>
        </p:txBody>
      </p:sp>
      <p:pic>
        <p:nvPicPr>
          <p:cNvPr id="5" name="Picture 4" descr="Self-Examination01a.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2"/>
            <a:ext cx="4274024" cy="3124198"/>
          </a:xfrm>
          <a:prstGeom prst="rect">
            <a:avLst/>
          </a:prstGeom>
        </p:spPr>
      </p:pic>
    </p:spTree>
    <p:extLst>
      <p:ext uri="{BB962C8B-B14F-4D97-AF65-F5344CB8AC3E}">
        <p14:creationId xmlns:p14="http://schemas.microsoft.com/office/powerpoint/2010/main" val="1898293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sz="4000" b="1" dirty="0">
                <a:solidFill>
                  <a:srgbClr val="FFFF00"/>
                </a:solidFill>
                <a:effectLst>
                  <a:outerShdw blurRad="50800" dist="38100" dir="2700000" algn="tl" rotWithShape="0">
                    <a:schemeClr val="tx1">
                      <a:alpha val="43000"/>
                    </a:schemeClr>
                  </a:outerShdw>
                </a:effectLst>
              </a:rPr>
              <a:t>2</a:t>
            </a:r>
            <a:r>
              <a:rPr lang="en-US" sz="4000" b="1" baseline="30000" dirty="0">
                <a:solidFill>
                  <a:srgbClr val="FFFF00"/>
                </a:solidFill>
                <a:effectLst>
                  <a:outerShdw blurRad="50800" dist="38100" dir="2700000" algn="tl" rotWithShape="0">
                    <a:schemeClr val="tx1">
                      <a:alpha val="43000"/>
                    </a:schemeClr>
                  </a:outerShdw>
                </a:effectLst>
              </a:rPr>
              <a:t>nd</a:t>
            </a:r>
            <a:r>
              <a:rPr lang="en-US" sz="4000" b="1" dirty="0">
                <a:solidFill>
                  <a:srgbClr val="FFFF00"/>
                </a:solidFill>
                <a:effectLst>
                  <a:outerShdw blurRad="50800" dist="38100" dir="2700000" algn="tl" rotWithShape="0">
                    <a:schemeClr val="tx1">
                      <a:alpha val="43000"/>
                    </a:schemeClr>
                  </a:outerShdw>
                </a:effectLst>
              </a:rPr>
              <a:t> Corinthians 2:1-6</a:t>
            </a:r>
          </a:p>
        </p:txBody>
      </p:sp>
      <p:sp>
        <p:nvSpPr>
          <p:cNvPr id="4" name="TextBox 3"/>
          <p:cNvSpPr txBox="1"/>
          <p:nvPr/>
        </p:nvSpPr>
        <p:spPr>
          <a:xfrm>
            <a:off x="76200" y="533400"/>
            <a:ext cx="9067800" cy="6537944"/>
          </a:xfrm>
          <a:prstGeom prst="rect">
            <a:avLst/>
          </a:prstGeom>
          <a:noFill/>
        </p:spPr>
        <p:txBody>
          <a:bodyPr wrap="square" rtlCol="0">
            <a:spAutoFit/>
          </a:bodyPr>
          <a:lstStyle/>
          <a:p>
            <a:pPr>
              <a:lnSpc>
                <a:spcPct val="90000"/>
              </a:lnSpc>
            </a:pPr>
            <a:r>
              <a:rPr lang="en-US" sz="3000" b="1" baseline="30000" dirty="0">
                <a:solidFill>
                  <a:srgbClr val="FFFFFF"/>
                </a:solidFill>
                <a:effectLst>
                  <a:outerShdw blurRad="50800" dist="38100" dir="2700000" algn="tl" rotWithShape="0">
                    <a:schemeClr val="tx1">
                      <a:alpha val="43000"/>
                    </a:schemeClr>
                  </a:outerShdw>
                </a:effectLst>
                <a:latin typeface="Times New Roman"/>
                <a:cs typeface="Times New Roman"/>
              </a:rPr>
              <a:t>1 </a:t>
            </a:r>
            <a:r>
              <a:rPr lang="en-US" sz="3000" dirty="0">
                <a:solidFill>
                  <a:srgbClr val="FFFFFF"/>
                </a:solidFill>
                <a:effectLst>
                  <a:outerShdw blurRad="50800" dist="38100" dir="2700000" algn="tl" rotWithShape="0">
                    <a:schemeClr val="tx1">
                      <a:alpha val="43000"/>
                    </a:schemeClr>
                  </a:outerShdw>
                </a:effectLst>
                <a:latin typeface="Times New Roman"/>
                <a:cs typeface="Times New Roman"/>
              </a:rPr>
              <a:t>This will be the third time I am coming to you. “By the mouth of two or three witnesses every word shall be established.” </a:t>
            </a:r>
            <a:r>
              <a:rPr lang="en-US" sz="3000" b="1" baseline="30000" dirty="0">
                <a:solidFill>
                  <a:srgbClr val="FFFFFF"/>
                </a:solidFill>
                <a:effectLst>
                  <a:outerShdw blurRad="50800" dist="38100" dir="2700000" algn="tl" rotWithShape="0">
                    <a:schemeClr val="tx1">
                      <a:alpha val="43000"/>
                    </a:schemeClr>
                  </a:outerShdw>
                </a:effectLst>
                <a:latin typeface="Times New Roman"/>
                <a:cs typeface="Times New Roman"/>
              </a:rPr>
              <a:t>2 </a:t>
            </a:r>
            <a:r>
              <a:rPr lang="en-US" sz="3000" dirty="0">
                <a:solidFill>
                  <a:srgbClr val="FFFFFF"/>
                </a:solidFill>
                <a:effectLst>
                  <a:outerShdw blurRad="50800" dist="38100" dir="2700000" algn="tl" rotWithShape="0">
                    <a:schemeClr val="tx1">
                      <a:alpha val="43000"/>
                    </a:schemeClr>
                  </a:outerShdw>
                </a:effectLst>
                <a:latin typeface="Times New Roman"/>
                <a:cs typeface="Times New Roman"/>
              </a:rPr>
              <a:t>I have told you before, and foretell as if I were present the second time, and now being absent I write to those who have sinned before, and to all the rest, that if I come again I will not spare — </a:t>
            </a:r>
            <a:r>
              <a:rPr lang="en-US" sz="3000" b="1" baseline="30000" dirty="0">
                <a:solidFill>
                  <a:srgbClr val="FFFFFF"/>
                </a:solidFill>
                <a:effectLst>
                  <a:outerShdw blurRad="50800" dist="38100" dir="2700000" algn="tl" rotWithShape="0">
                    <a:schemeClr val="tx1">
                      <a:alpha val="43000"/>
                    </a:schemeClr>
                  </a:outerShdw>
                </a:effectLst>
                <a:latin typeface="Times New Roman"/>
                <a:cs typeface="Times New Roman"/>
              </a:rPr>
              <a:t>3 </a:t>
            </a:r>
            <a:r>
              <a:rPr lang="en-US" sz="3000" dirty="0">
                <a:solidFill>
                  <a:srgbClr val="FFFFFF"/>
                </a:solidFill>
                <a:effectLst>
                  <a:outerShdw blurRad="50800" dist="38100" dir="2700000" algn="tl" rotWithShape="0">
                    <a:schemeClr val="tx1">
                      <a:alpha val="43000"/>
                    </a:schemeClr>
                  </a:outerShdw>
                </a:effectLst>
                <a:latin typeface="Times New Roman"/>
                <a:cs typeface="Times New Roman"/>
              </a:rPr>
              <a:t>since you seek a proof of Christ speaking in me, who is not weak toward you, but mighty in you. </a:t>
            </a:r>
            <a:r>
              <a:rPr lang="en-US" sz="3000" b="1" baseline="30000" dirty="0">
                <a:solidFill>
                  <a:srgbClr val="FFFFFF"/>
                </a:solidFill>
                <a:effectLst>
                  <a:outerShdw blurRad="50800" dist="38100" dir="2700000" algn="tl" rotWithShape="0">
                    <a:schemeClr val="tx1">
                      <a:alpha val="43000"/>
                    </a:schemeClr>
                  </a:outerShdw>
                </a:effectLst>
                <a:latin typeface="Times New Roman"/>
                <a:cs typeface="Times New Roman"/>
              </a:rPr>
              <a:t>4 </a:t>
            </a:r>
            <a:r>
              <a:rPr lang="en-US" sz="3000" dirty="0">
                <a:solidFill>
                  <a:srgbClr val="FFFFFF"/>
                </a:solidFill>
                <a:effectLst>
                  <a:outerShdw blurRad="50800" dist="38100" dir="2700000" algn="tl" rotWithShape="0">
                    <a:schemeClr val="tx1">
                      <a:alpha val="43000"/>
                    </a:schemeClr>
                  </a:outerShdw>
                </a:effectLst>
                <a:latin typeface="Times New Roman"/>
                <a:cs typeface="Times New Roman"/>
              </a:rPr>
              <a:t>For though He was crucified in weakness, yet He lives by the power of God. For we also are weak in Him, but we shall live with Him by the power of God toward you. </a:t>
            </a:r>
            <a:r>
              <a:rPr lang="en-US" sz="3000" b="1" baseline="30000" dirty="0">
                <a:solidFill>
                  <a:srgbClr val="FFFFFF"/>
                </a:solidFill>
                <a:effectLst>
                  <a:outerShdw blurRad="50800" dist="38100" dir="2700000" algn="tl" rotWithShape="0">
                    <a:schemeClr val="tx1">
                      <a:alpha val="43000"/>
                    </a:schemeClr>
                  </a:outerShdw>
                </a:effectLst>
                <a:latin typeface="Times New Roman"/>
                <a:cs typeface="Times New Roman"/>
              </a:rPr>
              <a:t>5 </a:t>
            </a:r>
            <a:r>
              <a:rPr lang="en-US" sz="3000" dirty="0">
                <a:solidFill>
                  <a:srgbClr val="FFFFFF"/>
                </a:solidFill>
                <a:effectLst>
                  <a:outerShdw blurRad="50800" dist="38100" dir="2700000" algn="tl" rotWithShape="0">
                    <a:schemeClr val="tx1">
                      <a:alpha val="43000"/>
                    </a:schemeClr>
                  </a:outerShdw>
                </a:effectLst>
                <a:latin typeface="Times New Roman"/>
                <a:cs typeface="Times New Roman"/>
              </a:rPr>
              <a:t>Examine yourselves as to whether you are in the faith. Test yourselves. Do you not know yourselves, that Jesus Christ is in you? — unless indeed you are disqualified. </a:t>
            </a:r>
            <a:r>
              <a:rPr lang="en-US" sz="3000" b="1" baseline="30000" dirty="0">
                <a:solidFill>
                  <a:srgbClr val="FFFFFF"/>
                </a:solidFill>
                <a:effectLst>
                  <a:outerShdw blurRad="50800" dist="38100" dir="2700000" algn="tl" rotWithShape="0">
                    <a:schemeClr val="tx1">
                      <a:alpha val="43000"/>
                    </a:schemeClr>
                  </a:outerShdw>
                </a:effectLst>
                <a:latin typeface="Times New Roman"/>
                <a:cs typeface="Times New Roman"/>
              </a:rPr>
              <a:t>6 </a:t>
            </a:r>
            <a:r>
              <a:rPr lang="en-US" sz="3000" dirty="0">
                <a:solidFill>
                  <a:srgbClr val="FFFFFF"/>
                </a:solidFill>
                <a:effectLst>
                  <a:outerShdw blurRad="50800" dist="38100" dir="2700000" algn="tl" rotWithShape="0">
                    <a:schemeClr val="tx1">
                      <a:alpha val="43000"/>
                    </a:schemeClr>
                  </a:outerShdw>
                </a:effectLst>
                <a:latin typeface="Times New Roman"/>
                <a:cs typeface="Times New Roman"/>
              </a:rPr>
              <a:t>But I trust that you will know that we are not disqualified. </a:t>
            </a:r>
          </a:p>
        </p:txBody>
      </p:sp>
    </p:spTree>
    <p:extLst>
      <p:ext uri="{BB962C8B-B14F-4D97-AF65-F5344CB8AC3E}">
        <p14:creationId xmlns:p14="http://schemas.microsoft.com/office/powerpoint/2010/main" val="2857796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9144000" cy="838200"/>
          </a:xfrm>
        </p:spPr>
        <p:txBody>
          <a:bodyPr>
            <a:normAutofit/>
          </a:bodyPr>
          <a:lstStyle/>
          <a:p>
            <a:r>
              <a:rPr lang="en-US" sz="4200" b="1" dirty="0">
                <a:solidFill>
                  <a:srgbClr val="FFFF00"/>
                </a:solidFill>
                <a:effectLst>
                  <a:outerShdw blurRad="50800" dist="38100" dir="2700000" algn="tl" rotWithShape="0">
                    <a:schemeClr val="tx1">
                      <a:alpha val="43000"/>
                    </a:schemeClr>
                  </a:outerShdw>
                </a:effectLst>
              </a:rPr>
              <a:t>Things to Consider in Examining Self</a:t>
            </a:r>
            <a:endParaRPr lang="en-US" sz="4200" dirty="0">
              <a:solidFill>
                <a:srgbClr val="FFFF00"/>
              </a:solidFill>
              <a:effectLst>
                <a:outerShdw blurRad="50800" dist="38100" dir="2700000" algn="tl" rotWithShape="0">
                  <a:schemeClr val="tx1">
                    <a:alpha val="43000"/>
                  </a:schemeClr>
                </a:outerShdw>
              </a:effectLst>
            </a:endParaRPr>
          </a:p>
        </p:txBody>
      </p:sp>
      <p:sp>
        <p:nvSpPr>
          <p:cNvPr id="7171" name="Rectangle 3"/>
          <p:cNvSpPr>
            <a:spLocks noGrp="1" noChangeArrowheads="1"/>
          </p:cNvSpPr>
          <p:nvPr>
            <p:ph type="body" idx="1"/>
          </p:nvPr>
        </p:nvSpPr>
        <p:spPr>
          <a:xfrm>
            <a:off x="0" y="838200"/>
            <a:ext cx="10896600" cy="6019800"/>
          </a:xfrm>
        </p:spPr>
        <p:txBody>
          <a:bodyPr>
            <a:normAutofit fontScale="77500" lnSpcReduction="20000"/>
          </a:bodyPr>
          <a:lstStyle/>
          <a:p>
            <a:pPr>
              <a:lnSpc>
                <a:spcPct val="110000"/>
              </a:lnSpc>
              <a:spcBef>
                <a:spcPts val="0"/>
              </a:spcBef>
              <a:spcAft>
                <a:spcPts val="600"/>
              </a:spcAft>
              <a:buClr>
                <a:srgbClr val="FFFF00"/>
              </a:buClr>
            </a:pPr>
            <a:r>
              <a:rPr lang="en-US" sz="3900" dirty="0">
                <a:solidFill>
                  <a:schemeClr val="bg1"/>
                </a:solidFill>
                <a:effectLst>
                  <a:outerShdw blurRad="50800" dist="38100" dir="2700000" algn="tl" rotWithShape="0">
                    <a:schemeClr val="tx1">
                      <a:alpha val="43000"/>
                    </a:schemeClr>
                  </a:outerShdw>
                </a:effectLst>
              </a:rPr>
              <a:t>Tendency to Condemn Others Rather than Examine Self</a:t>
            </a:r>
          </a:p>
          <a:p>
            <a:pPr lvl="1">
              <a:lnSpc>
                <a:spcPct val="110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1 Kings 18:17-18  </a:t>
            </a:r>
            <a:r>
              <a:rPr lang="en-US" sz="3300" dirty="0">
                <a:solidFill>
                  <a:schemeClr val="accent6">
                    <a:lumMod val="40000"/>
                    <a:lumOff val="60000"/>
                  </a:schemeClr>
                </a:solidFill>
                <a:effectLst>
                  <a:outerShdw blurRad="50800" dist="38100" dir="2700000" algn="tl" rotWithShape="0">
                    <a:schemeClr val="tx1">
                      <a:alpha val="43000"/>
                    </a:schemeClr>
                  </a:outerShdw>
                </a:effectLst>
              </a:rPr>
              <a:t>Ahab accused Elijah of troubling Israel</a:t>
            </a:r>
            <a:endParaRPr lang="en-US" sz="3300" dirty="0">
              <a:solidFill>
                <a:schemeClr val="bg1"/>
              </a:solidFill>
              <a:effectLst>
                <a:outerShdw blurRad="50800" dist="38100" dir="2700000" algn="tl" rotWithShape="0">
                  <a:schemeClr val="tx1">
                    <a:alpha val="43000"/>
                  </a:schemeClr>
                </a:outerShdw>
              </a:effectLst>
            </a:endParaRPr>
          </a:p>
          <a:p>
            <a:pPr lvl="1">
              <a:lnSpc>
                <a:spcPct val="110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Genesis 3:12-13  </a:t>
            </a:r>
            <a:r>
              <a:rPr lang="en-US" sz="3300" dirty="0">
                <a:solidFill>
                  <a:srgbClr val="FCD5B5"/>
                </a:solidFill>
                <a:effectLst>
                  <a:outerShdw blurRad="50800" dist="38100" dir="2700000" algn="tl" rotWithShape="0">
                    <a:schemeClr val="tx1">
                      <a:alpha val="43000"/>
                    </a:schemeClr>
                  </a:outerShdw>
                </a:effectLst>
              </a:rPr>
              <a:t>Blaming others did not help Adam &amp; Eve</a:t>
            </a:r>
            <a:endParaRPr lang="en-US" sz="3300" dirty="0">
              <a:solidFill>
                <a:schemeClr val="bg1"/>
              </a:solidFill>
              <a:effectLst>
                <a:outerShdw blurRad="50800" dist="38100" dir="2700000" algn="tl" rotWithShape="0">
                  <a:schemeClr val="tx1">
                    <a:alpha val="43000"/>
                  </a:schemeClr>
                </a:outerShdw>
              </a:effectLst>
            </a:endParaRPr>
          </a:p>
          <a:p>
            <a:pPr lvl="1">
              <a:lnSpc>
                <a:spcPct val="110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Romans 2:1-6  </a:t>
            </a:r>
            <a:r>
              <a:rPr lang="en-US" sz="3300" dirty="0">
                <a:solidFill>
                  <a:srgbClr val="FCD5B5"/>
                </a:solidFill>
                <a:effectLst>
                  <a:outerShdw blurRad="50800" dist="38100" dir="2700000" algn="tl" rotWithShape="0">
                    <a:schemeClr val="tx1">
                      <a:alpha val="43000"/>
                    </a:schemeClr>
                  </a:outerShdw>
                </a:effectLst>
              </a:rPr>
              <a:t>Blaming others will not justify any of us</a:t>
            </a:r>
            <a:endParaRPr lang="en-US" sz="3300" dirty="0">
              <a:solidFill>
                <a:schemeClr val="bg1"/>
              </a:solidFill>
              <a:effectLst>
                <a:outerShdw blurRad="50800" dist="38100" dir="2700000" algn="tl" rotWithShape="0">
                  <a:schemeClr val="tx1">
                    <a:alpha val="43000"/>
                  </a:schemeClr>
                </a:outerShdw>
              </a:effectLst>
            </a:endParaRPr>
          </a:p>
          <a:p>
            <a:pPr>
              <a:lnSpc>
                <a:spcPct val="110000"/>
              </a:lnSpc>
              <a:spcBef>
                <a:spcPts val="0"/>
              </a:spcBef>
              <a:spcAft>
                <a:spcPts val="600"/>
              </a:spcAft>
              <a:buClr>
                <a:srgbClr val="FFFF00"/>
              </a:buClr>
            </a:pPr>
            <a:r>
              <a:rPr lang="en-US" sz="3900" dirty="0">
                <a:solidFill>
                  <a:schemeClr val="bg1"/>
                </a:solidFill>
                <a:effectLst>
                  <a:outerShdw blurRad="50800" dist="38100" dir="2700000" algn="tl" rotWithShape="0">
                    <a:schemeClr val="tx1">
                      <a:alpha val="43000"/>
                    </a:schemeClr>
                  </a:outerShdw>
                </a:effectLst>
              </a:rPr>
              <a:t>Bible Warnings on the Necessity of Examining Self</a:t>
            </a:r>
          </a:p>
          <a:p>
            <a:pPr lvl="1">
              <a:lnSpc>
                <a:spcPct val="110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Matthew 7:3-5  </a:t>
            </a:r>
            <a:r>
              <a:rPr lang="en-US" sz="3300" dirty="0">
                <a:solidFill>
                  <a:srgbClr val="FCD5B5"/>
                </a:solidFill>
                <a:effectLst>
                  <a:outerShdw blurRad="50800" dist="38100" dir="2700000" algn="tl" rotWithShape="0">
                    <a:schemeClr val="tx1">
                      <a:alpha val="43000"/>
                    </a:schemeClr>
                  </a:outerShdw>
                </a:effectLst>
              </a:rPr>
              <a:t>Examination of </a:t>
            </a:r>
            <a:r>
              <a:rPr lang="en-US" sz="3300" u="sng" dirty="0">
                <a:solidFill>
                  <a:srgbClr val="FCD5B5"/>
                </a:solidFill>
                <a:effectLst>
                  <a:outerShdw blurRad="50800" dist="38100" dir="2700000" algn="tl" rotWithShape="0">
                    <a:schemeClr val="tx1">
                      <a:alpha val="43000"/>
                    </a:schemeClr>
                  </a:outerShdw>
                </a:effectLst>
              </a:rPr>
              <a:t>self</a:t>
            </a:r>
            <a:r>
              <a:rPr lang="en-US" sz="3300" dirty="0">
                <a:solidFill>
                  <a:srgbClr val="FCD5B5"/>
                </a:solidFill>
                <a:effectLst>
                  <a:outerShdw blurRad="50800" dist="38100" dir="2700000" algn="tl" rotWithShape="0">
                    <a:schemeClr val="tx1">
                      <a:alpha val="43000"/>
                    </a:schemeClr>
                  </a:outerShdw>
                </a:effectLst>
              </a:rPr>
              <a:t> should come first</a:t>
            </a:r>
            <a:endParaRPr lang="en-US" sz="3300" dirty="0">
              <a:solidFill>
                <a:srgbClr val="FFFF66"/>
              </a:solidFill>
              <a:effectLst>
                <a:outerShdw blurRad="50800" dist="38100" dir="2700000" algn="tl" rotWithShape="0">
                  <a:schemeClr val="tx1">
                    <a:alpha val="43000"/>
                  </a:schemeClr>
                </a:outerShdw>
              </a:effectLst>
            </a:endParaRPr>
          </a:p>
          <a:p>
            <a:pPr lvl="1">
              <a:lnSpc>
                <a:spcPct val="110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James 1:21-27  </a:t>
            </a:r>
            <a:r>
              <a:rPr lang="en-US" sz="3300" dirty="0">
                <a:solidFill>
                  <a:srgbClr val="FCD5B5"/>
                </a:solidFill>
                <a:effectLst>
                  <a:outerShdw blurRad="50800" dist="38100" dir="2700000" algn="tl" rotWithShape="0">
                    <a:schemeClr val="tx1">
                      <a:alpha val="43000"/>
                    </a:schemeClr>
                  </a:outerShdw>
                </a:effectLst>
              </a:rPr>
              <a:t>Examination must be based on God’s word</a:t>
            </a:r>
            <a:endParaRPr lang="en-US" sz="3300" dirty="0">
              <a:solidFill>
                <a:srgbClr val="FFFF66"/>
              </a:solidFill>
              <a:effectLst>
                <a:outerShdw blurRad="50800" dist="38100" dir="2700000" algn="tl" rotWithShape="0">
                  <a:schemeClr val="tx1">
                    <a:alpha val="43000"/>
                  </a:schemeClr>
                </a:outerShdw>
              </a:effectLst>
            </a:endParaRPr>
          </a:p>
          <a:p>
            <a:pPr lvl="1">
              <a:lnSpc>
                <a:spcPct val="110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Galatians 6:3-5  </a:t>
            </a:r>
            <a:r>
              <a:rPr lang="en-US" sz="3300" dirty="0">
                <a:solidFill>
                  <a:srgbClr val="FCD5B5"/>
                </a:solidFill>
                <a:effectLst>
                  <a:outerShdw blurRad="50800" dist="38100" dir="2700000" algn="tl" rotWithShape="0">
                    <a:schemeClr val="tx1">
                      <a:alpha val="43000"/>
                    </a:schemeClr>
                  </a:outerShdw>
                </a:effectLst>
              </a:rPr>
              <a:t>Self-deception is problem all must avoid</a:t>
            </a:r>
            <a:endParaRPr lang="en-US" sz="3300" dirty="0">
              <a:solidFill>
                <a:srgbClr val="FFFF66"/>
              </a:solidFill>
              <a:effectLst>
                <a:outerShdw blurRad="50800" dist="38100" dir="2700000" algn="tl" rotWithShape="0">
                  <a:schemeClr val="tx1">
                    <a:alpha val="43000"/>
                  </a:schemeClr>
                </a:outerShdw>
              </a:effectLst>
            </a:endParaRPr>
          </a:p>
          <a:p>
            <a:pPr>
              <a:lnSpc>
                <a:spcPct val="110000"/>
              </a:lnSpc>
              <a:spcBef>
                <a:spcPts val="0"/>
              </a:spcBef>
              <a:spcAft>
                <a:spcPts val="600"/>
              </a:spcAft>
              <a:buClr>
                <a:srgbClr val="FFFF00"/>
              </a:buClr>
            </a:pPr>
            <a:r>
              <a:rPr lang="en-US" sz="3900" dirty="0">
                <a:solidFill>
                  <a:schemeClr val="bg1"/>
                </a:solidFill>
                <a:effectLst>
                  <a:outerShdw blurRad="50800" dist="38100" dir="2700000" algn="tl" rotWithShape="0">
                    <a:schemeClr val="tx1">
                      <a:alpha val="43000"/>
                    </a:schemeClr>
                  </a:outerShdw>
                </a:effectLst>
              </a:rPr>
              <a:t>Demanding Nature of True Self-Examination</a:t>
            </a:r>
          </a:p>
          <a:p>
            <a:pPr lvl="1">
              <a:lnSpc>
                <a:spcPct val="110000"/>
              </a:lnSpc>
              <a:spcBef>
                <a:spcPts val="0"/>
              </a:spcBef>
              <a:spcAft>
                <a:spcPts val="600"/>
              </a:spcAft>
              <a:buClr>
                <a:schemeClr val="bg1"/>
              </a:buClr>
            </a:pPr>
            <a:r>
              <a:rPr lang="en-US" sz="3300" b="1" dirty="0">
                <a:solidFill>
                  <a:schemeClr val="accent6">
                    <a:lumMod val="60000"/>
                    <a:lumOff val="40000"/>
                  </a:schemeClr>
                </a:solidFill>
                <a:effectLst>
                  <a:outerShdw blurRad="50800" dist="38100" dir="2700000" algn="tl" rotWithShape="0">
                    <a:schemeClr val="tx1">
                      <a:alpha val="43000"/>
                    </a:schemeClr>
                  </a:outerShdw>
                </a:effectLst>
              </a:rPr>
              <a:t>Examine</a:t>
            </a:r>
            <a:r>
              <a:rPr lang="en-US" sz="3300" b="1" i="1" dirty="0">
                <a:solidFill>
                  <a:srgbClr val="FFFF66"/>
                </a:solidFill>
                <a:effectLst>
                  <a:outerShdw blurRad="50800" dist="38100" dir="2700000" algn="tl" rotWithShape="0">
                    <a:schemeClr val="tx1">
                      <a:alpha val="43000"/>
                    </a:schemeClr>
                  </a:outerShdw>
                </a:effectLst>
              </a:rPr>
              <a:t> </a:t>
            </a:r>
            <a:r>
              <a:rPr lang="en-US" sz="3300" dirty="0">
                <a:solidFill>
                  <a:schemeClr val="accent6">
                    <a:lumMod val="40000"/>
                    <a:lumOff val="60000"/>
                  </a:schemeClr>
                </a:solidFill>
                <a:effectLst>
                  <a:outerShdw blurRad="50800" dist="38100" dir="2700000" algn="tl" rotWithShape="0">
                    <a:schemeClr val="tx1">
                      <a:alpha val="43000"/>
                    </a:schemeClr>
                  </a:outerShdw>
                </a:effectLst>
              </a:rPr>
              <a:t>(discover what kind of person one is) </a:t>
            </a:r>
            <a:r>
              <a:rPr lang="en-US" sz="3300" dirty="0">
                <a:solidFill>
                  <a:srgbClr val="FFFFFF"/>
                </a:solidFill>
                <a:effectLst>
                  <a:outerShdw blurRad="50800" dist="38100" dir="2700000" algn="tl" rotWithShape="0">
                    <a:schemeClr val="tx1">
                      <a:alpha val="43000"/>
                    </a:schemeClr>
                  </a:outerShdw>
                </a:effectLst>
              </a:rPr>
              <a:t>– </a:t>
            </a:r>
            <a:r>
              <a:rPr lang="en-US" sz="3300" b="1" i="1" dirty="0">
                <a:solidFill>
                  <a:srgbClr val="FFFF66"/>
                </a:solidFill>
                <a:effectLst>
                  <a:outerShdw blurRad="50800" dist="38100" dir="2700000" algn="tl" rotWithShape="0">
                    <a:schemeClr val="tx1">
                      <a:alpha val="43000"/>
                    </a:schemeClr>
                  </a:outerShdw>
                </a:effectLst>
              </a:rPr>
              <a:t>Jn. 6:5-7</a:t>
            </a:r>
            <a:endParaRPr lang="en-US" sz="2600" dirty="0">
              <a:solidFill>
                <a:schemeClr val="bg1"/>
              </a:solidFill>
              <a:effectLst>
                <a:outerShdw blurRad="50800" dist="38100" dir="2700000" algn="tl" rotWithShape="0">
                  <a:schemeClr val="tx1">
                    <a:alpha val="43000"/>
                  </a:schemeClr>
                </a:outerShdw>
              </a:effectLst>
            </a:endParaRPr>
          </a:p>
          <a:p>
            <a:pPr lvl="1">
              <a:lnSpc>
                <a:spcPct val="110000"/>
              </a:lnSpc>
              <a:spcBef>
                <a:spcPts val="0"/>
              </a:spcBef>
              <a:spcAft>
                <a:spcPts val="600"/>
              </a:spcAft>
              <a:buClr>
                <a:schemeClr val="bg1"/>
              </a:buClr>
            </a:pPr>
            <a:r>
              <a:rPr lang="en-US" sz="3300" b="1" dirty="0">
                <a:solidFill>
                  <a:srgbClr val="FAC090"/>
                </a:solidFill>
                <a:effectLst>
                  <a:outerShdw blurRad="50800" dist="38100" dir="2700000" algn="tl" rotWithShape="0">
                    <a:schemeClr val="tx1">
                      <a:alpha val="43000"/>
                    </a:schemeClr>
                  </a:outerShdw>
                </a:effectLst>
              </a:rPr>
              <a:t>Test</a:t>
            </a:r>
            <a:r>
              <a:rPr lang="en-US" sz="3300" b="1" i="1" dirty="0">
                <a:solidFill>
                  <a:srgbClr val="FFFF66"/>
                </a:solidFill>
                <a:effectLst>
                  <a:outerShdw blurRad="50800" dist="38100" dir="2700000" algn="tl" rotWithShape="0">
                    <a:schemeClr val="tx1">
                      <a:alpha val="43000"/>
                    </a:schemeClr>
                  </a:outerShdw>
                </a:effectLst>
              </a:rPr>
              <a:t> </a:t>
            </a:r>
            <a:r>
              <a:rPr lang="en-US" sz="3300" dirty="0">
                <a:solidFill>
                  <a:srgbClr val="FCD5B5"/>
                </a:solidFill>
                <a:effectLst>
                  <a:outerShdw blurRad="50800" dist="38100" dir="2700000" algn="tl" rotWithShape="0">
                    <a:schemeClr val="tx1">
                      <a:alpha val="43000"/>
                    </a:schemeClr>
                  </a:outerShdw>
                </a:effectLst>
              </a:rPr>
              <a:t>(prove whether or not thing is genuine)</a:t>
            </a:r>
            <a:r>
              <a:rPr lang="en-US" sz="3300" b="1" i="1" dirty="0">
                <a:solidFill>
                  <a:srgbClr val="FFFF66"/>
                </a:solidFill>
                <a:effectLst>
                  <a:outerShdw blurRad="50800" dist="38100" dir="2700000" algn="tl" rotWithShape="0">
                    <a:schemeClr val="tx1">
                      <a:alpha val="43000"/>
                    </a:schemeClr>
                  </a:outerShdw>
                </a:effectLst>
              </a:rPr>
              <a:t> </a:t>
            </a:r>
            <a:r>
              <a:rPr lang="en-US" sz="3300" b="1" i="1" dirty="0">
                <a:solidFill>
                  <a:schemeClr val="bg1"/>
                </a:solidFill>
                <a:effectLst>
                  <a:outerShdw blurRad="50800" dist="38100" dir="2700000" algn="tl" rotWithShape="0">
                    <a:schemeClr val="tx1">
                      <a:alpha val="43000"/>
                    </a:schemeClr>
                  </a:outerShdw>
                </a:effectLst>
              </a:rPr>
              <a:t>– </a:t>
            </a:r>
            <a:r>
              <a:rPr lang="en-US" sz="3300" b="1" i="1" dirty="0">
                <a:solidFill>
                  <a:srgbClr val="FFFF66"/>
                </a:solidFill>
                <a:effectLst>
                  <a:outerShdw blurRad="50800" dist="38100" dir="2700000" algn="tl" rotWithShape="0">
                    <a:schemeClr val="tx1">
                      <a:alpha val="43000"/>
                    </a:schemeClr>
                  </a:outerShdw>
                </a:effectLst>
              </a:rPr>
              <a:t>2 Cor. 8:22-23</a:t>
            </a:r>
            <a:endParaRPr lang="en-US" sz="2600" dirty="0">
              <a:solidFill>
                <a:srgbClr val="FFFF66"/>
              </a:solidFill>
              <a:effectLst>
                <a:outerShdw blurRad="50800" dist="38100" dir="2700000" algn="tl" rotWithShape="0">
                  <a:schemeClr val="tx1">
                    <a:alpha val="43000"/>
                  </a:schemeClr>
                </a:outerShdw>
              </a:effectLst>
            </a:endParaRPr>
          </a:p>
          <a:p>
            <a:pPr lvl="1">
              <a:lnSpc>
                <a:spcPct val="110000"/>
              </a:lnSpc>
              <a:spcBef>
                <a:spcPts val="0"/>
              </a:spcBef>
              <a:spcAft>
                <a:spcPts val="600"/>
              </a:spcAft>
              <a:buClr>
                <a:schemeClr val="bg1"/>
              </a:buClr>
            </a:pPr>
            <a:r>
              <a:rPr lang="en-US" sz="3300" b="1" dirty="0">
                <a:solidFill>
                  <a:srgbClr val="FAC090"/>
                </a:solidFill>
                <a:effectLst>
                  <a:outerShdw blurRad="50800" dist="38100" dir="2700000" algn="tl" rotWithShape="0">
                    <a:schemeClr val="tx1">
                      <a:alpha val="43000"/>
                    </a:schemeClr>
                  </a:outerShdw>
                </a:effectLst>
              </a:rPr>
              <a:t>Must be specific</a:t>
            </a:r>
            <a:r>
              <a:rPr lang="en-US" sz="3300" b="1" i="1" dirty="0">
                <a:solidFill>
                  <a:srgbClr val="FFFF66"/>
                </a:solidFill>
                <a:effectLst>
                  <a:outerShdw blurRad="50800" dist="38100" dir="2700000" algn="tl" rotWithShape="0">
                    <a:schemeClr val="tx1">
                      <a:alpha val="43000"/>
                    </a:schemeClr>
                  </a:outerShdw>
                </a:effectLst>
              </a:rPr>
              <a:t> – 2 Tim. 3:1-5; Gal. 5:19-25; Eph. 4 &amp; 5</a:t>
            </a:r>
          </a:p>
          <a:p>
            <a:pPr>
              <a:lnSpc>
                <a:spcPct val="110000"/>
              </a:lnSpc>
              <a:spcBef>
                <a:spcPts val="0"/>
              </a:spcBef>
              <a:spcAft>
                <a:spcPts val="600"/>
              </a:spcAft>
              <a:buClr>
                <a:srgbClr val="FFFF00"/>
              </a:buClr>
            </a:pPr>
            <a:r>
              <a:rPr lang="en-US" sz="3900" dirty="0">
                <a:solidFill>
                  <a:schemeClr val="bg1"/>
                </a:solidFill>
                <a:effectLst>
                  <a:outerShdw blurRad="50800" dist="38100" dir="2700000" algn="tl" rotWithShape="0">
                    <a:schemeClr val="tx1">
                      <a:alpha val="43000"/>
                    </a:schemeClr>
                  </a:outerShdw>
                </a:effectLst>
              </a:rPr>
              <a:t>Have I Truly Examined Whether I Am in the Faith?</a:t>
            </a:r>
          </a:p>
        </p:txBody>
      </p:sp>
    </p:spTree>
    <p:extLst>
      <p:ext uri="{BB962C8B-B14F-4D97-AF65-F5344CB8AC3E}">
        <p14:creationId xmlns:p14="http://schemas.microsoft.com/office/powerpoint/2010/main" val="3039846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left)">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wipe(left)">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wipe(left)">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wipe(left)">
                                      <p:cBhvr>
                                        <p:cTn id="22" dur="500"/>
                                        <p:tgtEl>
                                          <p:spTgt spid="71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wipe(left)">
                                      <p:cBhvr>
                                        <p:cTn id="27" dur="500"/>
                                        <p:tgtEl>
                                          <p:spTgt spid="71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171">
                                            <p:txEl>
                                              <p:pRg st="5" end="5"/>
                                            </p:txEl>
                                          </p:spTgt>
                                        </p:tgtEl>
                                        <p:attrNameLst>
                                          <p:attrName>style.visibility</p:attrName>
                                        </p:attrNameLst>
                                      </p:cBhvr>
                                      <p:to>
                                        <p:strVal val="visible"/>
                                      </p:to>
                                    </p:set>
                                    <p:animEffect transition="in" filter="wipe(left)">
                                      <p:cBhvr>
                                        <p:cTn id="32" dur="500"/>
                                        <p:tgtEl>
                                          <p:spTgt spid="71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171">
                                            <p:txEl>
                                              <p:pRg st="6" end="6"/>
                                            </p:txEl>
                                          </p:spTgt>
                                        </p:tgtEl>
                                        <p:attrNameLst>
                                          <p:attrName>style.visibility</p:attrName>
                                        </p:attrNameLst>
                                      </p:cBhvr>
                                      <p:to>
                                        <p:strVal val="visible"/>
                                      </p:to>
                                    </p:set>
                                    <p:animEffect transition="in" filter="wipe(left)">
                                      <p:cBhvr>
                                        <p:cTn id="37" dur="500"/>
                                        <p:tgtEl>
                                          <p:spTgt spid="717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171">
                                            <p:txEl>
                                              <p:pRg st="7" end="7"/>
                                            </p:txEl>
                                          </p:spTgt>
                                        </p:tgtEl>
                                        <p:attrNameLst>
                                          <p:attrName>style.visibility</p:attrName>
                                        </p:attrNameLst>
                                      </p:cBhvr>
                                      <p:to>
                                        <p:strVal val="visible"/>
                                      </p:to>
                                    </p:set>
                                    <p:animEffect transition="in" filter="wipe(left)">
                                      <p:cBhvr>
                                        <p:cTn id="42" dur="500"/>
                                        <p:tgtEl>
                                          <p:spTgt spid="717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7171">
                                            <p:txEl>
                                              <p:pRg st="8" end="8"/>
                                            </p:txEl>
                                          </p:spTgt>
                                        </p:tgtEl>
                                        <p:attrNameLst>
                                          <p:attrName>style.visibility</p:attrName>
                                        </p:attrNameLst>
                                      </p:cBhvr>
                                      <p:to>
                                        <p:strVal val="visible"/>
                                      </p:to>
                                    </p:set>
                                    <p:animEffect transition="in" filter="wipe(left)">
                                      <p:cBhvr>
                                        <p:cTn id="47" dur="500"/>
                                        <p:tgtEl>
                                          <p:spTgt spid="717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7171">
                                            <p:txEl>
                                              <p:pRg st="9" end="9"/>
                                            </p:txEl>
                                          </p:spTgt>
                                        </p:tgtEl>
                                        <p:attrNameLst>
                                          <p:attrName>style.visibility</p:attrName>
                                        </p:attrNameLst>
                                      </p:cBhvr>
                                      <p:to>
                                        <p:strVal val="visible"/>
                                      </p:to>
                                    </p:set>
                                    <p:animEffect transition="in" filter="wipe(left)">
                                      <p:cBhvr>
                                        <p:cTn id="52" dur="500"/>
                                        <p:tgtEl>
                                          <p:spTgt spid="7171">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7171">
                                            <p:txEl>
                                              <p:pRg st="10" end="10"/>
                                            </p:txEl>
                                          </p:spTgt>
                                        </p:tgtEl>
                                        <p:attrNameLst>
                                          <p:attrName>style.visibility</p:attrName>
                                        </p:attrNameLst>
                                      </p:cBhvr>
                                      <p:to>
                                        <p:strVal val="visible"/>
                                      </p:to>
                                    </p:set>
                                    <p:animEffect transition="in" filter="wipe(left)">
                                      <p:cBhvr>
                                        <p:cTn id="57" dur="500"/>
                                        <p:tgtEl>
                                          <p:spTgt spid="7171">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7171">
                                            <p:txEl>
                                              <p:pRg st="11" end="11"/>
                                            </p:txEl>
                                          </p:spTgt>
                                        </p:tgtEl>
                                        <p:attrNameLst>
                                          <p:attrName>style.visibility</p:attrName>
                                        </p:attrNameLst>
                                      </p:cBhvr>
                                      <p:to>
                                        <p:strVal val="visible"/>
                                      </p:to>
                                    </p:set>
                                    <p:animEffect transition="in" filter="wipe(left)">
                                      <p:cBhvr>
                                        <p:cTn id="62" dur="500"/>
                                        <p:tgtEl>
                                          <p:spTgt spid="7171">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7171">
                                            <p:txEl>
                                              <p:pRg st="12" end="12"/>
                                            </p:txEl>
                                          </p:spTgt>
                                        </p:tgtEl>
                                        <p:attrNameLst>
                                          <p:attrName>style.visibility</p:attrName>
                                        </p:attrNameLst>
                                      </p:cBhvr>
                                      <p:to>
                                        <p:strVal val="visible"/>
                                      </p:to>
                                    </p:set>
                                    <p:animEffect transition="in" filter="wipe(left)">
                                      <p:cBhvr>
                                        <p:cTn id="67" dur="500"/>
                                        <p:tgtEl>
                                          <p:spTgt spid="717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0"/>
            <a:ext cx="9144000" cy="1219200"/>
          </a:xfrm>
        </p:spPr>
        <p:txBody>
          <a:bodyPr>
            <a:normAutofit/>
          </a:bodyPr>
          <a:lstStyle/>
          <a:p>
            <a:r>
              <a:rPr lang="en-US" sz="4600" b="1" dirty="0">
                <a:solidFill>
                  <a:srgbClr val="FFFF00"/>
                </a:solidFill>
                <a:effectLst>
                  <a:outerShdw blurRad="50800" dist="38100" dir="2700000" algn="tl" rotWithShape="0">
                    <a:schemeClr val="tx1">
                      <a:alpha val="43000"/>
                    </a:schemeClr>
                  </a:outerShdw>
                </a:effectLst>
              </a:rPr>
              <a:t>Has My Self-Examination…</a:t>
            </a:r>
            <a:endParaRPr lang="en-US" sz="4600" dirty="0">
              <a:solidFill>
                <a:srgbClr val="FFFF00"/>
              </a:solidFill>
              <a:effectLst>
                <a:outerShdw blurRad="50800" dist="38100" dir="2700000" algn="tl" rotWithShape="0">
                  <a:schemeClr val="tx1">
                    <a:alpha val="43000"/>
                  </a:schemeClr>
                </a:outerShdw>
              </a:effectLst>
            </a:endParaRPr>
          </a:p>
        </p:txBody>
      </p:sp>
      <p:sp>
        <p:nvSpPr>
          <p:cNvPr id="8195" name="Rectangle 3"/>
          <p:cNvSpPr>
            <a:spLocks noGrp="1" noChangeArrowheads="1"/>
          </p:cNvSpPr>
          <p:nvPr>
            <p:ph type="body" idx="1"/>
          </p:nvPr>
        </p:nvSpPr>
        <p:spPr>
          <a:xfrm>
            <a:off x="228600" y="1219200"/>
            <a:ext cx="8915400" cy="5562600"/>
          </a:xfrm>
        </p:spPr>
        <p:txBody>
          <a:bodyPr>
            <a:normAutofit/>
          </a:bodyPr>
          <a:lstStyle/>
          <a:p>
            <a:pPr>
              <a:spcBef>
                <a:spcPts val="0"/>
              </a:spcBef>
              <a:spcAft>
                <a:spcPts val="2400"/>
              </a:spcAft>
              <a:buClr>
                <a:srgbClr val="FFFF00"/>
              </a:buClr>
            </a:pPr>
            <a:r>
              <a:rPr lang="en-US" dirty="0">
                <a:solidFill>
                  <a:schemeClr val="bg1"/>
                </a:solidFill>
                <a:effectLst>
                  <a:outerShdw blurRad="50800" dist="38100" dir="2700000" algn="tl" rotWithShape="0">
                    <a:schemeClr val="tx1">
                      <a:alpha val="43000"/>
                    </a:schemeClr>
                  </a:outerShdw>
                </a:effectLst>
              </a:rPr>
              <a:t>Proven that my faith is genuine &amp; not feigned?</a:t>
            </a:r>
          </a:p>
          <a:p>
            <a:pPr>
              <a:spcBef>
                <a:spcPts val="0"/>
              </a:spcBef>
              <a:spcAft>
                <a:spcPts val="2400"/>
              </a:spcAft>
              <a:buClr>
                <a:srgbClr val="FFFF00"/>
              </a:buClr>
            </a:pPr>
            <a:r>
              <a:rPr lang="en-US" dirty="0">
                <a:solidFill>
                  <a:schemeClr val="bg1"/>
                </a:solidFill>
                <a:effectLst>
                  <a:outerShdw blurRad="50800" dist="38100" dir="2700000" algn="tl" rotWithShape="0">
                    <a:schemeClr val="tx1">
                      <a:alpha val="43000"/>
                    </a:schemeClr>
                  </a:outerShdw>
                </a:effectLst>
              </a:rPr>
              <a:t>Proven a growth in my knowledge of God’s word?</a:t>
            </a:r>
          </a:p>
          <a:p>
            <a:pPr>
              <a:spcBef>
                <a:spcPts val="0"/>
              </a:spcBef>
              <a:spcAft>
                <a:spcPts val="2400"/>
              </a:spcAft>
              <a:buClr>
                <a:srgbClr val="FFFF00"/>
              </a:buClr>
            </a:pPr>
            <a:r>
              <a:rPr lang="en-US" dirty="0">
                <a:solidFill>
                  <a:schemeClr val="bg1"/>
                </a:solidFill>
                <a:effectLst>
                  <a:outerShdw blurRad="50800" dist="38100" dir="2700000" algn="tl" rotWithShape="0">
                    <a:schemeClr val="tx1">
                      <a:alpha val="43000"/>
                    </a:schemeClr>
                  </a:outerShdw>
                </a:effectLst>
              </a:rPr>
              <a:t>Proven my steadfastness &amp; continuance in prayer?</a:t>
            </a:r>
          </a:p>
          <a:p>
            <a:pPr>
              <a:spcBef>
                <a:spcPts val="0"/>
              </a:spcBef>
              <a:spcAft>
                <a:spcPts val="2400"/>
              </a:spcAft>
              <a:buClr>
                <a:srgbClr val="FFFF00"/>
              </a:buClr>
            </a:pPr>
            <a:r>
              <a:rPr lang="en-US" dirty="0">
                <a:solidFill>
                  <a:schemeClr val="bg1"/>
                </a:solidFill>
                <a:effectLst>
                  <a:outerShdw blurRad="50800" dist="38100" dir="2700000" algn="tl" rotWithShape="0">
                    <a:schemeClr val="tx1">
                      <a:alpha val="43000"/>
                    </a:schemeClr>
                  </a:outerShdw>
                </a:effectLst>
              </a:rPr>
              <a:t>Proven my life to be guided by true godliness?</a:t>
            </a:r>
          </a:p>
          <a:p>
            <a:pPr>
              <a:spcBef>
                <a:spcPts val="0"/>
              </a:spcBef>
              <a:spcAft>
                <a:spcPts val="2400"/>
              </a:spcAft>
              <a:buClr>
                <a:srgbClr val="FFFF00"/>
              </a:buClr>
            </a:pPr>
            <a:r>
              <a:rPr lang="en-US" dirty="0">
                <a:solidFill>
                  <a:schemeClr val="bg1"/>
                </a:solidFill>
                <a:effectLst>
                  <a:outerShdw blurRad="50800" dist="38100" dir="2700000" algn="tl" rotWithShape="0">
                    <a:schemeClr val="tx1">
                      <a:alpha val="43000"/>
                    </a:schemeClr>
                  </a:outerShdw>
                </a:effectLst>
              </a:rPr>
              <a:t>Proven my courage to stand without compromise?</a:t>
            </a:r>
          </a:p>
          <a:p>
            <a:pPr>
              <a:spcBef>
                <a:spcPts val="0"/>
              </a:spcBef>
              <a:spcAft>
                <a:spcPts val="2400"/>
              </a:spcAft>
              <a:buClr>
                <a:srgbClr val="FFFF00"/>
              </a:buClr>
            </a:pPr>
            <a:r>
              <a:rPr lang="en-US" dirty="0">
                <a:solidFill>
                  <a:schemeClr val="bg1"/>
                </a:solidFill>
                <a:effectLst>
                  <a:outerShdw blurRad="50800" dist="38100" dir="2700000" algn="tl" rotWithShape="0">
                    <a:schemeClr val="tx1">
                      <a:alpha val="43000"/>
                    </a:schemeClr>
                  </a:outerShdw>
                </a:effectLst>
              </a:rPr>
              <a:t>Proven an actual love for my brethren by action?</a:t>
            </a:r>
          </a:p>
          <a:p>
            <a:pPr>
              <a:spcBef>
                <a:spcPts val="0"/>
              </a:spcBef>
              <a:spcAft>
                <a:spcPts val="2400"/>
              </a:spcAft>
              <a:buClr>
                <a:srgbClr val="FFFF00"/>
              </a:buClr>
            </a:pPr>
            <a:r>
              <a:rPr lang="en-US" dirty="0">
                <a:solidFill>
                  <a:schemeClr val="bg1"/>
                </a:solidFill>
                <a:effectLst>
                  <a:outerShdw blurRad="50800" dist="38100" dir="2700000" algn="tl" rotWithShape="0">
                    <a:schemeClr val="tx1">
                      <a:alpha val="43000"/>
                    </a:schemeClr>
                  </a:outerShdw>
                </a:effectLst>
              </a:rPr>
              <a:t>Proven a love for God that is growing in evidence?</a:t>
            </a:r>
          </a:p>
        </p:txBody>
      </p:sp>
    </p:spTree>
    <p:extLst>
      <p:ext uri="{BB962C8B-B14F-4D97-AF65-F5344CB8AC3E}">
        <p14:creationId xmlns:p14="http://schemas.microsoft.com/office/powerpoint/2010/main" val="282033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1"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1000" fill="hold"/>
                                        <p:tgtEl>
                                          <p:spTgt spid="819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19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19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1"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 calcmode="lin" valueType="num">
                                      <p:cBhvr>
                                        <p:cTn id="14" dur="1000" fill="hold"/>
                                        <p:tgtEl>
                                          <p:spTgt spid="819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819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819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1" nodeType="click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 calcmode="lin" valueType="num">
                                      <p:cBhvr>
                                        <p:cTn id="21" dur="1000" fill="hold"/>
                                        <p:tgtEl>
                                          <p:spTgt spid="819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819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819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1" nodeType="clickEffect">
                                  <p:stCondLst>
                                    <p:cond delay="0"/>
                                  </p:stCondLst>
                                  <p:childTnLst>
                                    <p:set>
                                      <p:cBhvr>
                                        <p:cTn id="27" dur="1" fill="hold">
                                          <p:stCondLst>
                                            <p:cond delay="0"/>
                                          </p:stCondLst>
                                        </p:cTn>
                                        <p:tgtEl>
                                          <p:spTgt spid="8195">
                                            <p:txEl>
                                              <p:pRg st="3" end="3"/>
                                            </p:txEl>
                                          </p:spTgt>
                                        </p:tgtEl>
                                        <p:attrNameLst>
                                          <p:attrName>style.visibility</p:attrName>
                                        </p:attrNameLst>
                                      </p:cBhvr>
                                      <p:to>
                                        <p:strVal val="visible"/>
                                      </p:to>
                                    </p:set>
                                    <p:anim calcmode="lin" valueType="num">
                                      <p:cBhvr>
                                        <p:cTn id="28" dur="1000" fill="hold"/>
                                        <p:tgtEl>
                                          <p:spTgt spid="8195">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8195">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819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1" nodeType="clickEffect">
                                  <p:stCondLst>
                                    <p:cond delay="0"/>
                                  </p:stCondLst>
                                  <p:childTnLst>
                                    <p:set>
                                      <p:cBhvr>
                                        <p:cTn id="34" dur="1" fill="hold">
                                          <p:stCondLst>
                                            <p:cond delay="0"/>
                                          </p:stCondLst>
                                        </p:cTn>
                                        <p:tgtEl>
                                          <p:spTgt spid="8195">
                                            <p:txEl>
                                              <p:pRg st="4" end="4"/>
                                            </p:txEl>
                                          </p:spTgt>
                                        </p:tgtEl>
                                        <p:attrNameLst>
                                          <p:attrName>style.visibility</p:attrName>
                                        </p:attrNameLst>
                                      </p:cBhvr>
                                      <p:to>
                                        <p:strVal val="visible"/>
                                      </p:to>
                                    </p:set>
                                    <p:anim calcmode="lin" valueType="num">
                                      <p:cBhvr>
                                        <p:cTn id="35" dur="1000" fill="hold"/>
                                        <p:tgtEl>
                                          <p:spTgt spid="8195">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8195">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819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1" nodeType="clickEffect">
                                  <p:stCondLst>
                                    <p:cond delay="0"/>
                                  </p:stCondLst>
                                  <p:childTnLst>
                                    <p:set>
                                      <p:cBhvr>
                                        <p:cTn id="41" dur="1" fill="hold">
                                          <p:stCondLst>
                                            <p:cond delay="0"/>
                                          </p:stCondLst>
                                        </p:cTn>
                                        <p:tgtEl>
                                          <p:spTgt spid="8195">
                                            <p:txEl>
                                              <p:pRg st="5" end="5"/>
                                            </p:txEl>
                                          </p:spTgt>
                                        </p:tgtEl>
                                        <p:attrNameLst>
                                          <p:attrName>style.visibility</p:attrName>
                                        </p:attrNameLst>
                                      </p:cBhvr>
                                      <p:to>
                                        <p:strVal val="visible"/>
                                      </p:to>
                                    </p:set>
                                    <p:anim calcmode="lin" valueType="num">
                                      <p:cBhvr>
                                        <p:cTn id="42" dur="1000" fill="hold"/>
                                        <p:tgtEl>
                                          <p:spTgt spid="8195">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8195">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819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1" nodeType="clickEffect">
                                  <p:stCondLst>
                                    <p:cond delay="0"/>
                                  </p:stCondLst>
                                  <p:childTnLst>
                                    <p:set>
                                      <p:cBhvr>
                                        <p:cTn id="48" dur="1" fill="hold">
                                          <p:stCondLst>
                                            <p:cond delay="0"/>
                                          </p:stCondLst>
                                        </p:cTn>
                                        <p:tgtEl>
                                          <p:spTgt spid="8195">
                                            <p:txEl>
                                              <p:pRg st="6" end="6"/>
                                            </p:txEl>
                                          </p:spTgt>
                                        </p:tgtEl>
                                        <p:attrNameLst>
                                          <p:attrName>style.visibility</p:attrName>
                                        </p:attrNameLst>
                                      </p:cBhvr>
                                      <p:to>
                                        <p:strVal val="visible"/>
                                      </p:to>
                                    </p:set>
                                    <p:anim calcmode="lin" valueType="num">
                                      <p:cBhvr>
                                        <p:cTn id="49" dur="1000" fill="hold"/>
                                        <p:tgtEl>
                                          <p:spTgt spid="8195">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8195">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81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1705</TotalTime>
  <Words>223</Words>
  <Application>Microsoft Office PowerPoint</Application>
  <PresentationFormat>On-screen Show (4:3)</PresentationFormat>
  <Paragraphs>26</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Times New Roman</vt:lpstr>
      <vt:lpstr>Office Theme</vt:lpstr>
      <vt:lpstr>The Failure to Examine Self</vt:lpstr>
      <vt:lpstr>2nd Corinthians 2:1-6</vt:lpstr>
      <vt:lpstr>Things to Consider in Examining Self</vt:lpstr>
      <vt:lpstr>Has My Self-Examination…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84th Street Church Of Christ</cp:lastModifiedBy>
  <cp:revision>52</cp:revision>
  <dcterms:created xsi:type="dcterms:W3CDTF">2017-02-11T14:18:26Z</dcterms:created>
  <dcterms:modified xsi:type="dcterms:W3CDTF">2019-08-25T13:15:46Z</dcterms:modified>
</cp:coreProperties>
</file>