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autoAdjust="0"/>
    <p:restoredTop sz="99467" autoAdjust="0"/>
  </p:normalViewPr>
  <p:slideViewPr>
    <p:cSldViewPr snapToGrid="0" snapToObjects="1">
      <p:cViewPr varScale="1">
        <p:scale>
          <a:sx n="95" d="100"/>
          <a:sy n="95" d="100"/>
        </p:scale>
        <p:origin x="-1408" y="-104"/>
      </p:cViewPr>
      <p:guideLst>
        <p:guide orient="horz" pos="2160"/>
        <p:guide pos="2880"/>
      </p:guideLst>
    </p:cSldViewPr>
  </p:slideViewPr>
  <p:outlineViewPr>
    <p:cViewPr>
      <p:scale>
        <a:sx n="33" d="100"/>
        <a:sy n="33" d="100"/>
      </p:scale>
      <p:origin x="0" y="12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A83EC-925C-1F44-9E82-819E0929C031}"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21866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3EC-925C-1F44-9E82-819E0929C031}"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12779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3EC-925C-1F44-9E82-819E0929C031}"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306097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3EC-925C-1F44-9E82-819E0929C031}"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129287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A83EC-925C-1F44-9E82-819E0929C031}"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224639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A83EC-925C-1F44-9E82-819E0929C031}"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107411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A83EC-925C-1F44-9E82-819E0929C031}" type="datetimeFigureOut">
              <a:rPr lang="en-US" smtClean="0"/>
              <a:t>7/11/20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397967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A83EC-925C-1F44-9E82-819E0929C031}" type="datetimeFigureOut">
              <a:rPr lang="en-US" smtClean="0"/>
              <a:t>7/11/20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343484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83EC-925C-1F44-9E82-819E0929C031}" type="datetimeFigureOut">
              <a:rPr lang="en-US" smtClean="0"/>
              <a:t>7/11/20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301066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3EC-925C-1F44-9E82-819E0929C031}"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107914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3EC-925C-1F44-9E82-819E0929C031}"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257DB-8524-C041-AA08-B18911C841F1}" type="slidenum">
              <a:rPr lang="en-US" smtClean="0"/>
              <a:t>‹#›</a:t>
            </a:fld>
            <a:endParaRPr lang="en-US"/>
          </a:p>
        </p:txBody>
      </p:sp>
    </p:spTree>
    <p:extLst>
      <p:ext uri="{BB962C8B-B14F-4D97-AF65-F5344CB8AC3E}">
        <p14:creationId xmlns:p14="http://schemas.microsoft.com/office/powerpoint/2010/main" val="891476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83EC-925C-1F44-9E82-819E0929C031}" type="datetimeFigureOut">
              <a:rPr lang="en-US" smtClean="0"/>
              <a:t>7/11/20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257DB-8524-C041-AA08-B18911C841F1}" type="slidenum">
              <a:rPr lang="en-US" smtClean="0"/>
              <a:t>‹#›</a:t>
            </a:fld>
            <a:endParaRPr lang="en-US"/>
          </a:p>
        </p:txBody>
      </p:sp>
    </p:spTree>
    <p:extLst>
      <p:ext uri="{BB962C8B-B14F-4D97-AF65-F5344CB8AC3E}">
        <p14:creationId xmlns:p14="http://schemas.microsoft.com/office/powerpoint/2010/main" val="251818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eginning 01.jpg"/>
          <p:cNvPicPr>
            <a:picLocks noChangeAspect="1"/>
          </p:cNvPicPr>
          <p:nvPr/>
        </p:nvPicPr>
        <p:blipFill rotWithShape="1">
          <a:blip r:embed="rId2">
            <a:extLst>
              <a:ext uri="{28A0092B-C50C-407E-A947-70E740481C1C}">
                <a14:useLocalDpi xmlns:a14="http://schemas.microsoft.com/office/drawing/2010/main" val="0"/>
              </a:ext>
            </a:extLst>
          </a:blip>
          <a:srcRect b="12244"/>
          <a:stretch/>
        </p:blipFill>
        <p:spPr>
          <a:xfrm>
            <a:off x="-25325" y="-7697"/>
            <a:ext cx="9169325" cy="6865697"/>
          </a:xfrm>
          <a:prstGeom prst="rect">
            <a:avLst/>
          </a:prstGeom>
        </p:spPr>
      </p:pic>
    </p:spTree>
    <p:extLst>
      <p:ext uri="{BB962C8B-B14F-4D97-AF65-F5344CB8AC3E}">
        <p14:creationId xmlns:p14="http://schemas.microsoft.com/office/powerpoint/2010/main" val="7841887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 Renewal 02.jpg"/>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1163053" y="20053"/>
            <a:ext cx="6831263" cy="6831263"/>
          </a:xfrm>
          <a:prstGeom prst="rect">
            <a:avLst/>
          </a:prstGeom>
        </p:spPr>
      </p:pic>
      <p:sp>
        <p:nvSpPr>
          <p:cNvPr id="3" name="Title 2"/>
          <p:cNvSpPr>
            <a:spLocks noGrp="1"/>
          </p:cNvSpPr>
          <p:nvPr>
            <p:ph type="title"/>
          </p:nvPr>
        </p:nvSpPr>
        <p:spPr>
          <a:xfrm>
            <a:off x="0" y="0"/>
            <a:ext cx="9144000" cy="1787352"/>
          </a:xfrm>
        </p:spPr>
        <p:txBody>
          <a:bodyPr>
            <a:normAutofit/>
          </a:bodyPr>
          <a:lstStyle/>
          <a:p>
            <a: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t>A New Beginning…</a:t>
            </a:r>
            <a:b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br>
            <a:r>
              <a:rPr lang="en-US" sz="4800" b="1" dirty="0" smtClean="0">
                <a:effectLst>
                  <a:outerShdw blurRad="50800" dist="38100" dir="2700000" algn="tl" rotWithShape="0">
                    <a:srgbClr val="000000">
                      <a:alpha val="43000"/>
                    </a:srgbClr>
                  </a:outerShdw>
                </a:effectLst>
                <a:latin typeface="Times New Roman"/>
                <a:cs typeface="Times New Roman"/>
              </a:rPr>
              <a:t>In Family Relationships</a:t>
            </a:r>
            <a:endParaRPr lang="en-US" sz="4800" b="1" dirty="0">
              <a:effectLst>
                <a:outerShdw blurRad="50800" dist="38100" dir="2700000" algn="tl" rotWithShape="0">
                  <a:srgbClr val="000000">
                    <a:alpha val="43000"/>
                  </a:srgbClr>
                </a:outerShdw>
              </a:effectLst>
              <a:latin typeface="Times New Roman"/>
              <a:cs typeface="Times New Roman"/>
            </a:endParaRPr>
          </a:p>
        </p:txBody>
      </p:sp>
      <p:sp>
        <p:nvSpPr>
          <p:cNvPr id="4" name="Content Placeholder 3"/>
          <p:cNvSpPr>
            <a:spLocks noGrp="1"/>
          </p:cNvSpPr>
          <p:nvPr>
            <p:ph idx="1"/>
          </p:nvPr>
        </p:nvSpPr>
        <p:spPr>
          <a:xfrm>
            <a:off x="160421" y="1925052"/>
            <a:ext cx="9157368" cy="4932947"/>
          </a:xfrm>
        </p:spPr>
        <p:txBody>
          <a:bodyPr>
            <a:normAutofit/>
          </a:bodyPr>
          <a:lstStyle/>
          <a:p>
            <a:pPr>
              <a:buClr>
                <a:srgbClr val="800000"/>
              </a:buClr>
            </a:pPr>
            <a:r>
              <a:rPr lang="en-US" sz="3600" dirty="0" smtClean="0">
                <a:latin typeface="Times New Roman"/>
                <a:cs typeface="Times New Roman"/>
              </a:rPr>
              <a:t>Scripture Teaches Us How To Achieve Family Renewal</a:t>
            </a:r>
          </a:p>
          <a:p>
            <a:pPr lvl="1">
              <a:buClr>
                <a:schemeClr val="tx2">
                  <a:lumMod val="50000"/>
                </a:schemeClr>
              </a:buClr>
            </a:pPr>
            <a:r>
              <a:rPr lang="en-US" sz="3200" b="1" i="1" dirty="0" smtClean="0">
                <a:solidFill>
                  <a:srgbClr val="800000"/>
                </a:solidFill>
                <a:latin typeface="Times New Roman"/>
                <a:cs typeface="Times New Roman"/>
              </a:rPr>
              <a:t>Colossians 3:18-21</a:t>
            </a:r>
            <a:r>
              <a:rPr lang="en-US" sz="3200" dirty="0" smtClean="0">
                <a:latin typeface="Times New Roman"/>
                <a:cs typeface="Times New Roman"/>
              </a:rPr>
              <a:t>  Renew family to God’s plan</a:t>
            </a:r>
          </a:p>
          <a:p>
            <a:pPr lvl="1">
              <a:buClr>
                <a:schemeClr val="tx2">
                  <a:lumMod val="50000"/>
                </a:schemeClr>
              </a:buClr>
            </a:pPr>
            <a:r>
              <a:rPr lang="en-US" sz="3200" b="1" i="1" dirty="0" smtClean="0">
                <a:solidFill>
                  <a:srgbClr val="800000"/>
                </a:solidFill>
                <a:latin typeface="Times New Roman"/>
                <a:cs typeface="Times New Roman"/>
              </a:rPr>
              <a:t>Ephesians 5:22-31</a:t>
            </a:r>
            <a:r>
              <a:rPr lang="en-US" sz="3200" dirty="0" smtClean="0">
                <a:latin typeface="Times New Roman"/>
                <a:cs typeface="Times New Roman"/>
              </a:rPr>
              <a:t>  </a:t>
            </a:r>
            <a:r>
              <a:rPr lang="en-US" sz="3200" dirty="0" smtClean="0">
                <a:latin typeface="Times New Roman"/>
                <a:cs typeface="Times New Roman"/>
                <a:sym typeface="Wingdings"/>
              </a:rPr>
              <a:t>  </a:t>
            </a:r>
            <a:r>
              <a:rPr lang="en-US" sz="3200" b="1" i="1" dirty="0" smtClean="0">
                <a:solidFill>
                  <a:srgbClr val="800000"/>
                </a:solidFill>
                <a:latin typeface="Times New Roman"/>
                <a:cs typeface="Times New Roman"/>
                <a:sym typeface="Wingdings"/>
              </a:rPr>
              <a:t>Eph. 6:1-4</a:t>
            </a:r>
            <a:r>
              <a:rPr lang="en-US" sz="3200" dirty="0" smtClean="0">
                <a:latin typeface="Times New Roman"/>
                <a:cs typeface="Times New Roman"/>
                <a:sym typeface="Wingdings"/>
              </a:rPr>
              <a:t>  Family is renewed to God’s plan when we all obey His will</a:t>
            </a:r>
          </a:p>
          <a:p>
            <a:pPr lvl="1">
              <a:buClr>
                <a:schemeClr val="tx2">
                  <a:lumMod val="50000"/>
                </a:schemeClr>
              </a:buClr>
            </a:pPr>
            <a:r>
              <a:rPr lang="en-US" sz="3200" b="1" i="1" dirty="0" smtClean="0">
                <a:solidFill>
                  <a:srgbClr val="800000"/>
                </a:solidFill>
                <a:latin typeface="Times New Roman"/>
                <a:cs typeface="Times New Roman"/>
                <a:sym typeface="Wingdings"/>
              </a:rPr>
              <a:t>Luke 15:11-32</a:t>
            </a:r>
            <a:r>
              <a:rPr lang="en-US" sz="3200" dirty="0" smtClean="0">
                <a:latin typeface="Times New Roman"/>
                <a:cs typeface="Times New Roman"/>
                <a:sym typeface="Wingdings"/>
              </a:rPr>
              <a:t>  Same reconciliation &amp; renewal available with God is pictured within family</a:t>
            </a:r>
          </a:p>
          <a:p>
            <a:pPr>
              <a:buClr>
                <a:srgbClr val="800000"/>
              </a:buClr>
            </a:pPr>
            <a:r>
              <a:rPr lang="en-US" sz="3600" dirty="0" smtClean="0">
                <a:latin typeface="Times New Roman"/>
                <a:cs typeface="Times New Roman"/>
                <a:sym typeface="Wingdings"/>
              </a:rPr>
              <a:t>Does Your Family Need A New Beginning?</a:t>
            </a:r>
            <a:endParaRPr lang="en-US" sz="3600" dirty="0">
              <a:latin typeface="Times New Roman"/>
              <a:cs typeface="Times New Roman"/>
            </a:endParaRPr>
          </a:p>
        </p:txBody>
      </p:sp>
    </p:spTree>
    <p:extLst>
      <p:ext uri="{BB962C8B-B14F-4D97-AF65-F5344CB8AC3E}">
        <p14:creationId xmlns:p14="http://schemas.microsoft.com/office/powerpoint/2010/main" val="1878499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New Birth_Nicodemus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95" y="2642134"/>
            <a:ext cx="1808437" cy="2477310"/>
          </a:xfrm>
          <a:prstGeom prst="rect">
            <a:avLst/>
          </a:prstGeom>
        </p:spPr>
      </p:pic>
      <p:pic>
        <p:nvPicPr>
          <p:cNvPr id="2" name="Picture 1" descr="New Birth 03.jpg"/>
          <p:cNvPicPr>
            <a:picLocks noChangeAspect="1"/>
          </p:cNvPicPr>
          <p:nvPr/>
        </p:nvPicPr>
        <p:blipFill rotWithShape="1">
          <a:blip r:embed="rId3">
            <a:extLst>
              <a:ext uri="{28A0092B-C50C-407E-A947-70E740481C1C}">
                <a14:useLocalDpi xmlns:a14="http://schemas.microsoft.com/office/drawing/2010/main" val="0"/>
              </a:ext>
            </a:extLst>
          </a:blip>
          <a:srcRect b="6859"/>
          <a:stretch/>
        </p:blipFill>
        <p:spPr>
          <a:xfrm>
            <a:off x="2094573" y="2120807"/>
            <a:ext cx="4999790" cy="3488118"/>
          </a:xfrm>
          <a:prstGeom prst="rect">
            <a:avLst/>
          </a:prstGeom>
          <a:solidFill>
            <a:schemeClr val="tx1"/>
          </a:solidFill>
        </p:spPr>
      </p:pic>
      <p:sp>
        <p:nvSpPr>
          <p:cNvPr id="3" name="TextBox 2"/>
          <p:cNvSpPr txBox="1"/>
          <p:nvPr/>
        </p:nvSpPr>
        <p:spPr>
          <a:xfrm>
            <a:off x="0" y="815453"/>
            <a:ext cx="9144000" cy="923330"/>
          </a:xfrm>
          <a:prstGeom prst="rect">
            <a:avLst/>
          </a:prstGeom>
          <a:noFill/>
        </p:spPr>
        <p:txBody>
          <a:bodyPr wrap="square" rtlCol="0">
            <a:spAutoFit/>
          </a:bodyPr>
          <a:lstStyle/>
          <a:p>
            <a:pPr algn="ctr"/>
            <a:r>
              <a:rPr lang="en-US" sz="5400" b="1" dirty="0" smtClean="0">
                <a:solidFill>
                  <a:srgbClr val="FFFF66"/>
                </a:solidFill>
                <a:effectLst>
                  <a:outerShdw blurRad="50800" dist="38100" dir="2700000" algn="tl" rotWithShape="0">
                    <a:srgbClr val="000000">
                      <a:alpha val="43000"/>
                    </a:srgbClr>
                  </a:outerShdw>
                </a:effectLst>
                <a:latin typeface="Times New Roman"/>
                <a:cs typeface="Times New Roman"/>
              </a:rPr>
              <a:t>John 3</a:t>
            </a:r>
            <a:endParaRPr lang="en-US" sz="5400" dirty="0">
              <a:effectLst>
                <a:outerShdw blurRad="50800" dist="38100" dir="2700000" algn="tl" rotWithShape="0">
                  <a:srgbClr val="000000">
                    <a:alpha val="43000"/>
                  </a:srgbClr>
                </a:outerShdw>
              </a:effectLst>
              <a:latin typeface="Times New Roman"/>
              <a:cs typeface="Times New Roman"/>
            </a:endParaRPr>
          </a:p>
        </p:txBody>
      </p:sp>
    </p:spTree>
    <p:extLst>
      <p:ext uri="{BB962C8B-B14F-4D97-AF65-F5344CB8AC3E}">
        <p14:creationId xmlns:p14="http://schemas.microsoft.com/office/powerpoint/2010/main" val="2061269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born 06b.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13417"/>
            <a:ext cx="9144000" cy="2063082"/>
          </a:xfrm>
        </p:spPr>
        <p:txBody>
          <a:bodyPr>
            <a:noAutofit/>
          </a:bodyPr>
          <a:lstStyle/>
          <a:p>
            <a:r>
              <a:rPr lang="en-US" sz="6400" b="1" dirty="0" smtClean="0">
                <a:latin typeface="Times New Roman"/>
                <a:cs typeface="Times New Roman"/>
              </a:rPr>
              <a:t>How Can A Man Be Born Again When He Is Old?</a:t>
            </a:r>
            <a:endParaRPr lang="en-US" sz="6400" b="1" dirty="0">
              <a:latin typeface="Times New Roman"/>
              <a:cs typeface="Times New Roman"/>
            </a:endParaRPr>
          </a:p>
        </p:txBody>
      </p:sp>
      <p:sp>
        <p:nvSpPr>
          <p:cNvPr id="3" name="Subtitle 2"/>
          <p:cNvSpPr>
            <a:spLocks noGrp="1"/>
          </p:cNvSpPr>
          <p:nvPr>
            <p:ph type="subTitle" idx="1"/>
          </p:nvPr>
        </p:nvSpPr>
        <p:spPr>
          <a:xfrm>
            <a:off x="1371600" y="5793956"/>
            <a:ext cx="6400800" cy="740499"/>
          </a:xfrm>
        </p:spPr>
        <p:txBody>
          <a:bodyPr>
            <a:noAutofit/>
          </a:bodyPr>
          <a:lstStyle/>
          <a:p>
            <a:r>
              <a:rPr lang="en-US" sz="4800" b="1" i="1" dirty="0" smtClean="0">
                <a:solidFill>
                  <a:srgbClr val="800000"/>
                </a:solidFill>
                <a:latin typeface="Times New Roman"/>
                <a:cs typeface="Times New Roman"/>
              </a:rPr>
              <a:t>John 3:1-9</a:t>
            </a:r>
            <a:endParaRPr lang="en-US" sz="4800" b="1" i="1" dirty="0">
              <a:solidFill>
                <a:srgbClr val="800000"/>
              </a:solidFill>
              <a:latin typeface="Times New Roman"/>
              <a:cs typeface="Times New Roman"/>
            </a:endParaRPr>
          </a:p>
        </p:txBody>
      </p:sp>
    </p:spTree>
    <p:extLst>
      <p:ext uri="{BB962C8B-B14F-4D97-AF65-F5344CB8AC3E}">
        <p14:creationId xmlns:p14="http://schemas.microsoft.com/office/powerpoint/2010/main" val="571477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born 06b.pn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0" y="-6090"/>
            <a:ext cx="9144000" cy="848309"/>
          </a:xfrm>
        </p:spPr>
        <p:txBody>
          <a:bodyPr/>
          <a:lstStyle/>
          <a:p>
            <a:r>
              <a:rPr lang="en-US" b="1" dirty="0" smtClean="0">
                <a:solidFill>
                  <a:srgbClr val="800000"/>
                </a:solidFill>
                <a:effectLst>
                  <a:outerShdw blurRad="50800" dist="38100" dir="2700000" algn="tl" rotWithShape="0">
                    <a:srgbClr val="000000">
                      <a:alpha val="43000"/>
                    </a:srgbClr>
                  </a:outerShdw>
                </a:effectLst>
                <a:latin typeface="Times New Roman"/>
                <a:cs typeface="Times New Roman"/>
              </a:rPr>
              <a:t>John 3:1-9</a:t>
            </a:r>
            <a:endParaRPr lang="en-US" b="1" dirty="0">
              <a:solidFill>
                <a:srgbClr val="800000"/>
              </a:solidFill>
              <a:effectLst>
                <a:outerShdw blurRad="50800" dist="38100" dir="2700000" algn="tl" rotWithShape="0">
                  <a:srgbClr val="000000">
                    <a:alpha val="43000"/>
                  </a:srgbClr>
                </a:outerShdw>
              </a:effectLst>
              <a:latin typeface="Times New Roman"/>
              <a:cs typeface="Times New Roman"/>
            </a:endParaRPr>
          </a:p>
        </p:txBody>
      </p:sp>
      <p:sp>
        <p:nvSpPr>
          <p:cNvPr id="4" name="TextBox 3"/>
          <p:cNvSpPr txBox="1"/>
          <p:nvPr/>
        </p:nvSpPr>
        <p:spPr>
          <a:xfrm>
            <a:off x="133684" y="708539"/>
            <a:ext cx="9010316" cy="6148478"/>
          </a:xfrm>
          <a:prstGeom prst="rect">
            <a:avLst/>
          </a:prstGeom>
          <a:noFill/>
        </p:spPr>
        <p:txBody>
          <a:bodyPr wrap="square" rtlCol="0">
            <a:spAutoFit/>
          </a:bodyPr>
          <a:lstStyle/>
          <a:p>
            <a:pPr>
              <a:lnSpc>
                <a:spcPct val="105000"/>
              </a:lnSpc>
            </a:pPr>
            <a:r>
              <a:rPr lang="en-US" sz="2500" b="1" baseline="30000" dirty="0">
                <a:latin typeface="Times New Roman"/>
                <a:cs typeface="Times New Roman"/>
              </a:rPr>
              <a:t>1 </a:t>
            </a:r>
            <a:r>
              <a:rPr lang="en-US" sz="2500" dirty="0">
                <a:latin typeface="Times New Roman"/>
                <a:cs typeface="Times New Roman"/>
              </a:rPr>
              <a:t>There was a man of the Pharisees named Nicodemus, a ruler of the Jews. </a:t>
            </a:r>
            <a:r>
              <a:rPr lang="en-US" sz="2500" b="1" baseline="30000" dirty="0">
                <a:latin typeface="Times New Roman"/>
                <a:cs typeface="Times New Roman"/>
              </a:rPr>
              <a:t>2 </a:t>
            </a:r>
            <a:r>
              <a:rPr lang="en-US" sz="2500" dirty="0">
                <a:latin typeface="Times New Roman"/>
                <a:cs typeface="Times New Roman"/>
              </a:rPr>
              <a:t>This man came to Jesus by night and said to Him, “Rabbi, we know that You are a teacher come from God; for no one can do these signs that You do unless God is with him.” </a:t>
            </a:r>
            <a:r>
              <a:rPr lang="en-US" sz="2500" b="1" baseline="30000" dirty="0">
                <a:latin typeface="Times New Roman"/>
                <a:cs typeface="Times New Roman"/>
              </a:rPr>
              <a:t>3 </a:t>
            </a:r>
            <a:r>
              <a:rPr lang="en-US" sz="2500" dirty="0">
                <a:latin typeface="Times New Roman"/>
                <a:cs typeface="Times New Roman"/>
              </a:rPr>
              <a:t>Jesus answered and said to him, “Most assuredly, I say </a:t>
            </a:r>
            <a:r>
              <a:rPr lang="en-US" sz="2500" dirty="0" smtClean="0">
                <a:latin typeface="Times New Roman"/>
                <a:cs typeface="Times New Roman"/>
              </a:rPr>
              <a:t>to you, unless </a:t>
            </a:r>
            <a:r>
              <a:rPr lang="en-US" sz="2500" dirty="0">
                <a:latin typeface="Times New Roman"/>
                <a:cs typeface="Times New Roman"/>
              </a:rPr>
              <a:t>one is born again, he cannot see the kingdom of God.” </a:t>
            </a:r>
            <a:r>
              <a:rPr lang="en-US" sz="2500" b="1" baseline="30000" dirty="0">
                <a:latin typeface="Times New Roman"/>
                <a:cs typeface="Times New Roman"/>
              </a:rPr>
              <a:t>4 </a:t>
            </a:r>
            <a:r>
              <a:rPr lang="en-US" sz="2500" dirty="0">
                <a:latin typeface="Times New Roman"/>
                <a:cs typeface="Times New Roman"/>
              </a:rPr>
              <a:t>Nicodemus said to Him, “How can a man be born when he is old? Can he enter a second time into his mother’s womb and be born?” </a:t>
            </a:r>
            <a:r>
              <a:rPr lang="en-US" sz="2500" b="1" baseline="30000" dirty="0">
                <a:latin typeface="Times New Roman"/>
                <a:cs typeface="Times New Roman"/>
              </a:rPr>
              <a:t>5 </a:t>
            </a:r>
            <a:r>
              <a:rPr lang="en-US" sz="2500" dirty="0">
                <a:latin typeface="Times New Roman"/>
                <a:cs typeface="Times New Roman"/>
              </a:rPr>
              <a:t>Jesus answered, “Most assuredly, I say to you, unless one is born of water and the Spirit, he cannot enter the kingdom of God. </a:t>
            </a:r>
            <a:r>
              <a:rPr lang="en-US" sz="2500" b="1" baseline="30000" dirty="0">
                <a:latin typeface="Times New Roman"/>
                <a:cs typeface="Times New Roman"/>
              </a:rPr>
              <a:t>6 </a:t>
            </a:r>
            <a:r>
              <a:rPr lang="en-US" sz="2500" dirty="0">
                <a:latin typeface="Times New Roman"/>
                <a:cs typeface="Times New Roman"/>
              </a:rPr>
              <a:t>That which is born of the flesh is flesh, and that which is born of the Spirit is spirit. </a:t>
            </a:r>
            <a:r>
              <a:rPr lang="en-US" sz="2500" b="1" baseline="30000" dirty="0">
                <a:latin typeface="Times New Roman"/>
                <a:cs typeface="Times New Roman"/>
              </a:rPr>
              <a:t>7 </a:t>
            </a:r>
            <a:r>
              <a:rPr lang="en-US" sz="2500" dirty="0">
                <a:latin typeface="Times New Roman"/>
                <a:cs typeface="Times New Roman"/>
              </a:rPr>
              <a:t>Do not marvel that I said to you, ‘You must be born again.’ </a:t>
            </a:r>
            <a:r>
              <a:rPr lang="en-US" sz="2500" b="1" baseline="30000" dirty="0">
                <a:latin typeface="Times New Roman"/>
                <a:cs typeface="Times New Roman"/>
              </a:rPr>
              <a:t>8 </a:t>
            </a:r>
            <a:r>
              <a:rPr lang="en-US" sz="2500" dirty="0">
                <a:latin typeface="Times New Roman"/>
                <a:cs typeface="Times New Roman"/>
              </a:rPr>
              <a:t>The wind blows where it wishes, and you hear the sound of it, but cannot tell where it comes from and where it goes. So is everyone who is born of the Spirit.” </a:t>
            </a:r>
            <a:r>
              <a:rPr lang="en-US" sz="2500" b="1" baseline="30000" dirty="0">
                <a:latin typeface="Times New Roman"/>
                <a:cs typeface="Times New Roman"/>
              </a:rPr>
              <a:t>9 </a:t>
            </a:r>
            <a:r>
              <a:rPr lang="en-US" sz="2500" dirty="0">
                <a:latin typeface="Times New Roman"/>
                <a:cs typeface="Times New Roman"/>
              </a:rPr>
              <a:t>Nicodemus answered and said to Him, “How can these things be?”</a:t>
            </a:r>
            <a:r>
              <a:rPr lang="en-US" sz="2500" dirty="0" smtClean="0">
                <a:effectLst/>
                <a:latin typeface="Times New Roman"/>
                <a:cs typeface="Times New Roman"/>
              </a:rPr>
              <a:t> </a:t>
            </a:r>
            <a:endParaRPr lang="en-US" sz="2500" dirty="0">
              <a:latin typeface="Times New Roman"/>
              <a:cs typeface="Times New Roman"/>
            </a:endParaRPr>
          </a:p>
        </p:txBody>
      </p:sp>
    </p:spTree>
    <p:extLst>
      <p:ext uri="{BB962C8B-B14F-4D97-AF65-F5344CB8AC3E}">
        <p14:creationId xmlns:p14="http://schemas.microsoft.com/office/powerpoint/2010/main" val="25010006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born 06b.pn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0" y="0"/>
            <a:ext cx="9144000" cy="1787352"/>
          </a:xfrm>
        </p:spPr>
        <p:txBody>
          <a:bodyPr>
            <a:normAutofit fontScale="90000"/>
          </a:bodyPr>
          <a:lstStyle/>
          <a:p>
            <a:r>
              <a:rPr lang="en-US" sz="6700" b="1" dirty="0" smtClean="0">
                <a:solidFill>
                  <a:srgbClr val="004080"/>
                </a:solidFill>
                <a:effectLst>
                  <a:outerShdw blurRad="50800" dist="38100" dir="2700000" algn="tl" rotWithShape="0">
                    <a:srgbClr val="000000">
                      <a:alpha val="43000"/>
                    </a:srgbClr>
                  </a:outerShdw>
                </a:effectLst>
                <a:latin typeface="Times New Roman"/>
                <a:cs typeface="Times New Roman"/>
              </a:rPr>
              <a:t>A New Beginning…</a:t>
            </a:r>
            <a:br>
              <a:rPr lang="en-US" sz="6700" b="1" dirty="0" smtClean="0">
                <a:solidFill>
                  <a:srgbClr val="004080"/>
                </a:solidFill>
                <a:effectLst>
                  <a:outerShdw blurRad="50800" dist="38100" dir="2700000" algn="tl" rotWithShape="0">
                    <a:srgbClr val="000000">
                      <a:alpha val="43000"/>
                    </a:srgbClr>
                  </a:outerShdw>
                </a:effectLst>
                <a:latin typeface="Times New Roman"/>
                <a:cs typeface="Times New Roman"/>
              </a:rPr>
            </a:br>
            <a:r>
              <a:rPr lang="en-US" sz="4800" b="1" dirty="0" smtClean="0">
                <a:effectLst>
                  <a:outerShdw blurRad="50800" dist="38100" dir="2700000" algn="tl" rotWithShape="0">
                    <a:srgbClr val="000000">
                      <a:alpha val="43000"/>
                    </a:srgbClr>
                  </a:outerShdw>
                </a:effectLst>
                <a:latin typeface="Times New Roman"/>
                <a:cs typeface="Times New Roman"/>
              </a:rPr>
              <a:t>In the Spiritual New Birth of Baptism</a:t>
            </a:r>
            <a:endParaRPr lang="en-US" sz="4800" b="1" dirty="0">
              <a:effectLst>
                <a:outerShdw blurRad="50800" dist="38100" dir="2700000" algn="tl" rotWithShape="0">
                  <a:srgbClr val="000000">
                    <a:alpha val="43000"/>
                  </a:srgbClr>
                </a:outerShdw>
              </a:effectLst>
              <a:latin typeface="Times New Roman"/>
              <a:cs typeface="Times New Roman"/>
            </a:endParaRPr>
          </a:p>
        </p:txBody>
      </p:sp>
      <p:sp>
        <p:nvSpPr>
          <p:cNvPr id="4" name="Content Placeholder 3"/>
          <p:cNvSpPr>
            <a:spLocks noGrp="1"/>
          </p:cNvSpPr>
          <p:nvPr>
            <p:ph idx="1"/>
          </p:nvPr>
        </p:nvSpPr>
        <p:spPr>
          <a:xfrm>
            <a:off x="120317" y="1787352"/>
            <a:ext cx="9210841" cy="5070648"/>
          </a:xfrm>
        </p:spPr>
        <p:txBody>
          <a:bodyPr>
            <a:normAutofit/>
          </a:bodyPr>
          <a:lstStyle/>
          <a:p>
            <a:pPr>
              <a:spcBef>
                <a:spcPts val="0"/>
              </a:spcBef>
              <a:spcAft>
                <a:spcPts val="1800"/>
              </a:spcAft>
              <a:buClr>
                <a:srgbClr val="800000"/>
              </a:buClr>
            </a:pPr>
            <a:r>
              <a:rPr lang="en-US" sz="3600" dirty="0" smtClean="0">
                <a:effectLst>
                  <a:outerShdw blurRad="50800" dist="38100" dir="2700000" algn="tl" rotWithShape="0">
                    <a:schemeClr val="tx1">
                      <a:alpha val="43000"/>
                    </a:schemeClr>
                  </a:outerShdw>
                </a:effectLst>
                <a:latin typeface="Times New Roman"/>
                <a:cs typeface="Times New Roman"/>
              </a:rPr>
              <a:t>Scripture Teaches That We Are Born Again Spiritually in Baptism</a:t>
            </a:r>
          </a:p>
          <a:p>
            <a:pPr lvl="1">
              <a:spcBef>
                <a:spcPts val="0"/>
              </a:spcBef>
              <a:spcAft>
                <a:spcPts val="1800"/>
              </a:spcAft>
              <a:buClr>
                <a:schemeClr val="tx2">
                  <a:lumMod val="50000"/>
                </a:schemeClr>
              </a:buClr>
            </a:pPr>
            <a:r>
              <a:rPr lang="en-US" sz="3200" b="1" i="1" dirty="0" smtClean="0">
                <a:solidFill>
                  <a:srgbClr val="800000"/>
                </a:solidFill>
                <a:effectLst>
                  <a:outerShdw blurRad="50800" dist="38100" dir="2700000" algn="tl" rotWithShape="0">
                    <a:schemeClr val="tx1">
                      <a:alpha val="43000"/>
                    </a:schemeClr>
                  </a:outerShdw>
                </a:effectLst>
                <a:latin typeface="Times New Roman"/>
                <a:cs typeface="Times New Roman"/>
              </a:rPr>
              <a:t>Romans 6:3-11</a:t>
            </a:r>
            <a:r>
              <a:rPr lang="en-US" sz="3200" dirty="0" smtClean="0">
                <a:effectLst>
                  <a:outerShdw blurRad="50800" dist="38100" dir="2700000" algn="tl" rotWithShape="0">
                    <a:schemeClr val="tx1">
                      <a:alpha val="43000"/>
                    </a:schemeClr>
                  </a:outerShdw>
                </a:effectLst>
                <a:latin typeface="Times New Roman"/>
                <a:cs typeface="Times New Roman"/>
              </a:rPr>
              <a:t>  Raised from baptism to new life</a:t>
            </a:r>
          </a:p>
          <a:p>
            <a:pPr lvl="1">
              <a:spcBef>
                <a:spcPts val="0"/>
              </a:spcBef>
              <a:spcAft>
                <a:spcPts val="1800"/>
              </a:spcAft>
              <a:buClr>
                <a:schemeClr val="tx2">
                  <a:lumMod val="50000"/>
                </a:schemeClr>
              </a:buClr>
            </a:pPr>
            <a:r>
              <a:rPr lang="en-US" sz="3200" b="1" i="1" dirty="0" smtClean="0">
                <a:solidFill>
                  <a:srgbClr val="800000"/>
                </a:solidFill>
                <a:effectLst>
                  <a:outerShdw blurRad="50800" dist="38100" dir="2700000" algn="tl" rotWithShape="0">
                    <a:schemeClr val="tx1">
                      <a:alpha val="43000"/>
                    </a:schemeClr>
                  </a:outerShdw>
                </a:effectLst>
                <a:latin typeface="Times New Roman"/>
                <a:cs typeface="Times New Roman"/>
              </a:rPr>
              <a:t>1 Peter 1:22-23</a:t>
            </a:r>
            <a:r>
              <a:rPr lang="en-US" sz="3200" dirty="0" smtClean="0">
                <a:effectLst>
                  <a:outerShdw blurRad="50800" dist="38100" dir="2700000" algn="tl" rotWithShape="0">
                    <a:schemeClr val="tx1">
                      <a:alpha val="43000"/>
                    </a:schemeClr>
                  </a:outerShdw>
                </a:effectLst>
                <a:latin typeface="Times New Roman"/>
                <a:cs typeface="Times New Roman"/>
              </a:rPr>
              <a:t>  </a:t>
            </a:r>
            <a:r>
              <a:rPr lang="en-US" sz="3200" dirty="0" smtClean="0">
                <a:effectLst>
                  <a:outerShdw blurRad="50800" dist="38100" dir="2700000" algn="tl" rotWithShape="0">
                    <a:schemeClr val="tx1">
                      <a:alpha val="43000"/>
                    </a:schemeClr>
                  </a:outerShdw>
                </a:effectLst>
                <a:latin typeface="Times New Roman"/>
                <a:cs typeface="Times New Roman"/>
                <a:sym typeface="Wingdings"/>
              </a:rPr>
              <a:t> </a:t>
            </a:r>
            <a:r>
              <a:rPr lang="en-US" sz="3200" b="1" i="1" dirty="0" smtClean="0">
                <a:solidFill>
                  <a:srgbClr val="800000"/>
                </a:solidFill>
                <a:effectLst>
                  <a:outerShdw blurRad="50800" dist="38100" dir="2700000" algn="tl" rotWithShape="0">
                    <a:schemeClr val="tx1">
                      <a:alpha val="43000"/>
                    </a:schemeClr>
                  </a:outerShdw>
                </a:effectLst>
                <a:latin typeface="Times New Roman"/>
                <a:cs typeface="Times New Roman"/>
                <a:sym typeface="Wingdings"/>
              </a:rPr>
              <a:t>1 Pet. 3:21</a:t>
            </a:r>
            <a:r>
              <a:rPr lang="en-US" sz="3200" dirty="0" smtClean="0">
                <a:effectLst>
                  <a:outerShdw blurRad="50800" dist="38100" dir="2700000" algn="tl" rotWithShape="0">
                    <a:schemeClr val="tx1">
                      <a:alpha val="43000"/>
                    </a:schemeClr>
                  </a:outerShdw>
                </a:effectLst>
                <a:latin typeface="Times New Roman"/>
                <a:cs typeface="Times New Roman"/>
                <a:sym typeface="Wingdings"/>
              </a:rPr>
              <a:t>  </a:t>
            </a:r>
            <a:r>
              <a:rPr lang="en-US" sz="3100" dirty="0" smtClean="0">
                <a:effectLst>
                  <a:outerShdw blurRad="50800" dist="38100" dir="2700000" algn="tl" rotWithShape="0">
                    <a:schemeClr val="tx1">
                      <a:alpha val="43000"/>
                    </a:schemeClr>
                  </a:outerShdw>
                </a:effectLst>
                <a:latin typeface="Times New Roman"/>
                <a:cs typeface="Times New Roman"/>
                <a:sym typeface="Wingdings"/>
              </a:rPr>
              <a:t>Cleansed – How?</a:t>
            </a:r>
          </a:p>
          <a:p>
            <a:pPr lvl="1">
              <a:spcBef>
                <a:spcPts val="0"/>
              </a:spcBef>
              <a:spcAft>
                <a:spcPts val="1800"/>
              </a:spcAft>
              <a:buClr>
                <a:schemeClr val="tx2">
                  <a:lumMod val="50000"/>
                </a:schemeClr>
              </a:buClr>
            </a:pPr>
            <a:r>
              <a:rPr lang="en-US" sz="3200" b="1" i="1" dirty="0" smtClean="0">
                <a:solidFill>
                  <a:srgbClr val="800000"/>
                </a:solidFill>
                <a:effectLst>
                  <a:outerShdw blurRad="50800" dist="38100" dir="2700000" algn="tl" rotWithShape="0">
                    <a:schemeClr val="tx1">
                      <a:alpha val="43000"/>
                    </a:schemeClr>
                  </a:outerShdw>
                </a:effectLst>
                <a:latin typeface="Times New Roman"/>
                <a:cs typeface="Times New Roman"/>
                <a:sym typeface="Wingdings"/>
              </a:rPr>
              <a:t>Hebrews 9:13-14</a:t>
            </a:r>
            <a:r>
              <a:rPr lang="en-US" sz="3200" dirty="0" smtClean="0">
                <a:effectLst>
                  <a:outerShdw blurRad="50800" dist="38100" dir="2700000" algn="tl" rotWithShape="0">
                    <a:schemeClr val="tx1">
                      <a:alpha val="43000"/>
                    </a:schemeClr>
                  </a:outerShdw>
                </a:effectLst>
                <a:latin typeface="Times New Roman"/>
                <a:cs typeface="Times New Roman"/>
                <a:sym typeface="Wingdings"/>
              </a:rPr>
              <a:t>  Cleanse by blood of Christ</a:t>
            </a:r>
          </a:p>
          <a:p>
            <a:pPr lvl="1">
              <a:spcBef>
                <a:spcPts val="0"/>
              </a:spcBef>
              <a:spcAft>
                <a:spcPts val="1800"/>
              </a:spcAft>
              <a:buClr>
                <a:schemeClr val="tx2">
                  <a:lumMod val="50000"/>
                </a:schemeClr>
              </a:buClr>
            </a:pPr>
            <a:r>
              <a:rPr lang="en-US" sz="3200" b="1" i="1" dirty="0" smtClean="0">
                <a:solidFill>
                  <a:srgbClr val="800000"/>
                </a:solidFill>
                <a:effectLst>
                  <a:outerShdw blurRad="50800" dist="38100" dir="2700000" algn="tl" rotWithShape="0">
                    <a:schemeClr val="tx1">
                      <a:alpha val="43000"/>
                    </a:schemeClr>
                  </a:outerShdw>
                </a:effectLst>
                <a:latin typeface="Times New Roman"/>
                <a:cs typeface="Times New Roman"/>
                <a:sym typeface="Wingdings"/>
              </a:rPr>
              <a:t>Acts 2:37-38</a:t>
            </a:r>
            <a:r>
              <a:rPr lang="en-US" sz="3200" dirty="0" smtClean="0">
                <a:effectLst>
                  <a:outerShdw blurRad="50800" dist="38100" dir="2700000" algn="tl" rotWithShape="0">
                    <a:schemeClr val="tx1">
                      <a:alpha val="43000"/>
                    </a:schemeClr>
                  </a:outerShdw>
                </a:effectLst>
                <a:latin typeface="Times New Roman"/>
                <a:cs typeface="Times New Roman"/>
                <a:sym typeface="Wingdings"/>
              </a:rPr>
              <a:t>  Remission of sin is new beginning</a:t>
            </a:r>
          </a:p>
          <a:p>
            <a:pPr>
              <a:spcBef>
                <a:spcPts val="0"/>
              </a:spcBef>
              <a:spcAft>
                <a:spcPts val="1800"/>
              </a:spcAft>
              <a:buClr>
                <a:schemeClr val="tx2">
                  <a:lumMod val="50000"/>
                </a:schemeClr>
              </a:buClr>
            </a:pPr>
            <a:r>
              <a:rPr lang="en-US" sz="3600" dirty="0" smtClean="0">
                <a:effectLst>
                  <a:outerShdw blurRad="50800" dist="38100" dir="2700000" algn="tl" rotWithShape="0">
                    <a:schemeClr val="tx1">
                      <a:alpha val="43000"/>
                    </a:schemeClr>
                  </a:outerShdw>
                </a:effectLst>
                <a:latin typeface="Times New Roman"/>
                <a:cs typeface="Times New Roman"/>
                <a:sym typeface="Wingdings"/>
              </a:rPr>
              <a:t>Do </a:t>
            </a:r>
            <a:r>
              <a:rPr lang="en-US" sz="3600" dirty="0" smtClean="0">
                <a:latin typeface="Times New Roman"/>
                <a:cs typeface="Times New Roman"/>
                <a:sym typeface="Wingdings"/>
              </a:rPr>
              <a:t>You Need A New Beginning in Your Life?</a:t>
            </a:r>
            <a:endParaRPr lang="en-US" sz="3600" dirty="0">
              <a:effectLst>
                <a:outerShdw blurRad="50800" dist="38100" dir="2700000" algn="tl" rotWithShape="0">
                  <a:schemeClr val="tx1">
                    <a:alpha val="43000"/>
                  </a:schemeClr>
                </a:outerShdw>
              </a:effectLst>
              <a:latin typeface="Times New Roman"/>
              <a:cs typeface="Times New Roman"/>
            </a:endParaRPr>
          </a:p>
        </p:txBody>
      </p:sp>
    </p:spTree>
    <p:extLst>
      <p:ext uri="{BB962C8B-B14F-4D97-AF65-F5344CB8AC3E}">
        <p14:creationId xmlns:p14="http://schemas.microsoft.com/office/powerpoint/2010/main" val="3310574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giveness 01.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233" y="-1"/>
            <a:ext cx="9143999" cy="6857999"/>
          </a:xfrm>
          <a:prstGeom prst="rect">
            <a:avLst/>
          </a:prstGeom>
        </p:spPr>
      </p:pic>
      <p:sp>
        <p:nvSpPr>
          <p:cNvPr id="3" name="Title 2"/>
          <p:cNvSpPr>
            <a:spLocks noGrp="1"/>
          </p:cNvSpPr>
          <p:nvPr>
            <p:ph type="title"/>
          </p:nvPr>
        </p:nvSpPr>
        <p:spPr>
          <a:xfrm>
            <a:off x="0" y="0"/>
            <a:ext cx="9144000" cy="1787352"/>
          </a:xfrm>
        </p:spPr>
        <p:txBody>
          <a:bodyPr>
            <a:normAutofit/>
          </a:bodyPr>
          <a:lstStyle/>
          <a:p>
            <a: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t>A New Beginning…</a:t>
            </a:r>
            <a:b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br>
            <a:r>
              <a:rPr lang="en-US" sz="4800" b="1" dirty="0" smtClean="0">
                <a:effectLst>
                  <a:outerShdw blurRad="50800" dist="38100" dir="2700000" algn="tl" rotWithShape="0">
                    <a:srgbClr val="000000">
                      <a:alpha val="43000"/>
                    </a:srgbClr>
                  </a:outerShdw>
                </a:effectLst>
                <a:latin typeface="Times New Roman"/>
                <a:cs typeface="Times New Roman"/>
              </a:rPr>
              <a:t>In Forgiveness</a:t>
            </a:r>
            <a:endParaRPr lang="en-US" sz="4800" b="1" dirty="0">
              <a:effectLst>
                <a:outerShdw blurRad="50800" dist="38100" dir="2700000" algn="tl" rotWithShape="0">
                  <a:srgbClr val="000000">
                    <a:alpha val="43000"/>
                  </a:srgbClr>
                </a:outerShdw>
              </a:effectLst>
              <a:latin typeface="Times New Roman"/>
              <a:cs typeface="Times New Roman"/>
            </a:endParaRPr>
          </a:p>
        </p:txBody>
      </p:sp>
    </p:spTree>
    <p:extLst>
      <p:ext uri="{BB962C8B-B14F-4D97-AF65-F5344CB8AC3E}">
        <p14:creationId xmlns:p14="http://schemas.microsoft.com/office/powerpoint/2010/main" val="1003019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Forgiveness 04.jpeg"/>
          <p:cNvPicPr>
            <a:picLocks noChangeAspect="1"/>
          </p:cNvPicPr>
          <p:nvPr/>
        </p:nvPicPr>
        <p:blipFill rotWithShape="1">
          <a:blip r:embed="rId2">
            <a:extLst>
              <a:ext uri="{28A0092B-C50C-407E-A947-70E740481C1C}">
                <a14:useLocalDpi xmlns:a14="http://schemas.microsoft.com/office/drawing/2010/main" val="0"/>
              </a:ext>
            </a:extLst>
          </a:blip>
          <a:srcRect l="2631" t="3898" r="2631" b="5653"/>
          <a:stretch/>
        </p:blipFill>
        <p:spPr>
          <a:xfrm>
            <a:off x="1042737" y="-661"/>
            <a:ext cx="7183854" cy="6858661"/>
          </a:xfrm>
          <a:prstGeom prst="rect">
            <a:avLst/>
          </a:prstGeom>
        </p:spPr>
      </p:pic>
    </p:spTree>
    <p:extLst>
      <p:ext uri="{BB962C8B-B14F-4D97-AF65-F5344CB8AC3E}">
        <p14:creationId xmlns:p14="http://schemas.microsoft.com/office/powerpoint/2010/main" val="3755774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giveness 01.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233" y="-1"/>
            <a:ext cx="9143999" cy="6857999"/>
          </a:xfrm>
          <a:prstGeom prst="rect">
            <a:avLst/>
          </a:prstGeom>
        </p:spPr>
      </p:pic>
      <p:sp>
        <p:nvSpPr>
          <p:cNvPr id="3" name="Title 2"/>
          <p:cNvSpPr>
            <a:spLocks noGrp="1"/>
          </p:cNvSpPr>
          <p:nvPr>
            <p:ph type="title"/>
          </p:nvPr>
        </p:nvSpPr>
        <p:spPr>
          <a:xfrm>
            <a:off x="0" y="0"/>
            <a:ext cx="9144000" cy="1787352"/>
          </a:xfrm>
        </p:spPr>
        <p:txBody>
          <a:bodyPr>
            <a:normAutofit/>
          </a:bodyPr>
          <a:lstStyle/>
          <a:p>
            <a: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t>A New Beginning…</a:t>
            </a:r>
            <a:b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br>
            <a:r>
              <a:rPr lang="en-US" sz="4800" b="1" dirty="0" smtClean="0">
                <a:effectLst>
                  <a:outerShdw blurRad="50800" dist="38100" dir="2700000" algn="tl" rotWithShape="0">
                    <a:srgbClr val="000000">
                      <a:alpha val="43000"/>
                    </a:srgbClr>
                  </a:outerShdw>
                </a:effectLst>
                <a:latin typeface="Times New Roman"/>
                <a:cs typeface="Times New Roman"/>
              </a:rPr>
              <a:t>In Forgiveness</a:t>
            </a:r>
            <a:endParaRPr lang="en-US" sz="4800" b="1" dirty="0">
              <a:effectLst>
                <a:outerShdw blurRad="50800" dist="38100" dir="2700000" algn="tl" rotWithShape="0">
                  <a:srgbClr val="000000">
                    <a:alpha val="43000"/>
                  </a:srgbClr>
                </a:outerShdw>
              </a:effectLst>
              <a:latin typeface="Times New Roman"/>
              <a:cs typeface="Times New Roman"/>
            </a:endParaRPr>
          </a:p>
        </p:txBody>
      </p:sp>
      <p:sp>
        <p:nvSpPr>
          <p:cNvPr id="4" name="Content Placeholder 3"/>
          <p:cNvSpPr>
            <a:spLocks noGrp="1"/>
          </p:cNvSpPr>
          <p:nvPr>
            <p:ph idx="1"/>
          </p:nvPr>
        </p:nvSpPr>
        <p:spPr>
          <a:xfrm>
            <a:off x="173789" y="1925052"/>
            <a:ext cx="9210838" cy="4932947"/>
          </a:xfrm>
        </p:spPr>
        <p:txBody>
          <a:bodyPr>
            <a:normAutofit/>
          </a:bodyPr>
          <a:lstStyle/>
          <a:p>
            <a:pPr>
              <a:buClr>
                <a:srgbClr val="800000"/>
              </a:buClr>
            </a:pPr>
            <a:r>
              <a:rPr lang="en-US" sz="3600" dirty="0" smtClean="0">
                <a:latin typeface="Times New Roman"/>
                <a:cs typeface="Times New Roman"/>
              </a:rPr>
              <a:t>Scripture Teaches That Forgiveness Gives Us New Beginning</a:t>
            </a:r>
          </a:p>
          <a:p>
            <a:pPr lvl="1">
              <a:buClr>
                <a:schemeClr val="tx2">
                  <a:lumMod val="50000"/>
                </a:schemeClr>
              </a:buClr>
            </a:pPr>
            <a:r>
              <a:rPr lang="en-US" sz="3200" b="1" i="1" dirty="0" smtClean="0">
                <a:solidFill>
                  <a:srgbClr val="800000"/>
                </a:solidFill>
                <a:latin typeface="Times New Roman"/>
                <a:cs typeface="Times New Roman"/>
              </a:rPr>
              <a:t>2 Corinthians 5:17-19</a:t>
            </a:r>
            <a:r>
              <a:rPr lang="en-US" sz="3200" dirty="0" smtClean="0">
                <a:latin typeface="Times New Roman"/>
                <a:cs typeface="Times New Roman"/>
              </a:rPr>
              <a:t>  Forgiveness brought possibility of reconciliation with God</a:t>
            </a:r>
          </a:p>
          <a:p>
            <a:pPr lvl="1">
              <a:buClr>
                <a:schemeClr val="tx2">
                  <a:lumMod val="50000"/>
                </a:schemeClr>
              </a:buClr>
            </a:pPr>
            <a:r>
              <a:rPr lang="en-US" sz="3200" b="1" i="1" dirty="0" smtClean="0">
                <a:solidFill>
                  <a:srgbClr val="800000"/>
                </a:solidFill>
                <a:latin typeface="Times New Roman"/>
                <a:cs typeface="Times New Roman"/>
              </a:rPr>
              <a:t>Ephesians 1:3-7</a:t>
            </a:r>
            <a:r>
              <a:rPr lang="en-US" sz="3200" dirty="0" smtClean="0">
                <a:latin typeface="Times New Roman"/>
                <a:cs typeface="Times New Roman"/>
              </a:rPr>
              <a:t>  Forgiveness by blood in Christ</a:t>
            </a:r>
          </a:p>
          <a:p>
            <a:pPr lvl="1">
              <a:buClr>
                <a:schemeClr val="tx2">
                  <a:lumMod val="50000"/>
                </a:schemeClr>
              </a:buClr>
            </a:pPr>
            <a:r>
              <a:rPr lang="en-US" sz="3200" b="1" i="1" dirty="0" smtClean="0">
                <a:solidFill>
                  <a:srgbClr val="800000"/>
                </a:solidFill>
                <a:latin typeface="Times New Roman"/>
                <a:cs typeface="Times New Roman"/>
              </a:rPr>
              <a:t>Matthew 6:14-15</a:t>
            </a:r>
            <a:r>
              <a:rPr lang="en-US" sz="3200" dirty="0" smtClean="0">
                <a:latin typeface="Times New Roman"/>
                <a:cs typeface="Times New Roman"/>
              </a:rPr>
              <a:t>  We must forgive others</a:t>
            </a:r>
          </a:p>
          <a:p>
            <a:pPr lvl="1">
              <a:buClr>
                <a:schemeClr val="tx2">
                  <a:lumMod val="50000"/>
                </a:schemeClr>
              </a:buClr>
            </a:pPr>
            <a:r>
              <a:rPr lang="en-US" sz="3200" b="1" i="1" dirty="0" smtClean="0">
                <a:solidFill>
                  <a:srgbClr val="800000"/>
                </a:solidFill>
                <a:latin typeface="Times New Roman"/>
                <a:cs typeface="Times New Roman"/>
              </a:rPr>
              <a:t>Ephesians 4:31-32</a:t>
            </a:r>
            <a:r>
              <a:rPr lang="en-US" sz="3200" dirty="0" smtClean="0">
                <a:latin typeface="Times New Roman"/>
                <a:cs typeface="Times New Roman"/>
              </a:rPr>
              <a:t>  Must forgive like Christ did</a:t>
            </a:r>
          </a:p>
          <a:p>
            <a:pPr>
              <a:buClr>
                <a:srgbClr val="800000"/>
              </a:buClr>
            </a:pPr>
            <a:r>
              <a:rPr lang="en-US" sz="3600" dirty="0" smtClean="0">
                <a:latin typeface="Times New Roman"/>
                <a:cs typeface="Times New Roman"/>
              </a:rPr>
              <a:t>Do You Need New Beginning In Forgiveness? </a:t>
            </a:r>
            <a:endParaRPr lang="en-US" sz="3600" dirty="0">
              <a:latin typeface="Times New Roman"/>
              <a:cs typeface="Times New Roman"/>
            </a:endParaRPr>
          </a:p>
        </p:txBody>
      </p:sp>
    </p:spTree>
    <p:extLst>
      <p:ext uri="{BB962C8B-B14F-4D97-AF65-F5344CB8AC3E}">
        <p14:creationId xmlns:p14="http://schemas.microsoft.com/office/powerpoint/2010/main" val="2509543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787352"/>
          </a:xfrm>
        </p:spPr>
        <p:txBody>
          <a:bodyPr>
            <a:normAutofit/>
          </a:bodyPr>
          <a:lstStyle/>
          <a:p>
            <a: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t>A New Beginning…</a:t>
            </a:r>
            <a:br>
              <a:rPr lang="en-US" sz="6000" b="1" dirty="0" smtClean="0">
                <a:solidFill>
                  <a:srgbClr val="004080"/>
                </a:solidFill>
                <a:effectLst>
                  <a:outerShdw blurRad="50800" dist="38100" dir="2700000" algn="tl" rotWithShape="0">
                    <a:srgbClr val="000000">
                      <a:alpha val="43000"/>
                    </a:srgbClr>
                  </a:outerShdw>
                </a:effectLst>
                <a:latin typeface="Times New Roman"/>
                <a:cs typeface="Times New Roman"/>
              </a:rPr>
            </a:br>
            <a:r>
              <a:rPr lang="en-US" sz="4800" b="1" dirty="0" smtClean="0">
                <a:effectLst>
                  <a:outerShdw blurRad="50800" dist="38100" dir="2700000" algn="tl" rotWithShape="0">
                    <a:srgbClr val="000000">
                      <a:alpha val="43000"/>
                    </a:srgbClr>
                  </a:outerShdw>
                </a:effectLst>
                <a:latin typeface="Times New Roman"/>
                <a:cs typeface="Times New Roman"/>
              </a:rPr>
              <a:t>In Family Relationships</a:t>
            </a:r>
            <a:endParaRPr lang="en-US" sz="4800" b="1" dirty="0">
              <a:effectLst>
                <a:outerShdw blurRad="50800" dist="38100" dir="2700000" algn="tl" rotWithShape="0">
                  <a:srgbClr val="000000">
                    <a:alpha val="43000"/>
                  </a:srgbClr>
                </a:outerShdw>
              </a:effectLst>
              <a:latin typeface="Times New Roman"/>
              <a:cs typeface="Times New Roman"/>
            </a:endParaRPr>
          </a:p>
        </p:txBody>
      </p:sp>
      <p:pic>
        <p:nvPicPr>
          <p:cNvPr id="7" name="Picture 6" descr="Family Renewal 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26" y="2633998"/>
            <a:ext cx="8248316" cy="2519190"/>
          </a:xfrm>
          <a:prstGeom prst="rect">
            <a:avLst/>
          </a:prstGeom>
        </p:spPr>
      </p:pic>
    </p:spTree>
    <p:extLst>
      <p:ext uri="{BB962C8B-B14F-4D97-AF65-F5344CB8AC3E}">
        <p14:creationId xmlns:p14="http://schemas.microsoft.com/office/powerpoint/2010/main" val="1219093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1041</TotalTime>
  <Words>268</Words>
  <Application>Microsoft Macintosh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How Can A Man Be Born Again When He Is Old?</vt:lpstr>
      <vt:lpstr>John 3:1-9</vt:lpstr>
      <vt:lpstr>A New Beginning… In the Spiritual New Birth of Baptism</vt:lpstr>
      <vt:lpstr>A New Beginning… In Forgiveness</vt:lpstr>
      <vt:lpstr>PowerPoint Presentation</vt:lpstr>
      <vt:lpstr>A New Beginning… In Forgiveness</vt:lpstr>
      <vt:lpstr>A New Beginning… In Family Relationships</vt:lpstr>
      <vt:lpstr>A New Beginning… In Family Relationships</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Osborne</dc:creator>
  <cp:lastModifiedBy>Harry Osborne</cp:lastModifiedBy>
  <cp:revision>15</cp:revision>
  <dcterms:created xsi:type="dcterms:W3CDTF">2020-07-11T18:18:40Z</dcterms:created>
  <dcterms:modified xsi:type="dcterms:W3CDTF">2020-07-12T11:40:36Z</dcterms:modified>
</cp:coreProperties>
</file>