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2"/>
  </p:notesMasterIdLst>
  <p:sldIdLst>
    <p:sldId id="258" r:id="rId2"/>
    <p:sldId id="257" r:id="rId3"/>
    <p:sldId id="259" r:id="rId4"/>
    <p:sldId id="260" r:id="rId5"/>
    <p:sldId id="256" r:id="rId6"/>
    <p:sldId id="273" r:id="rId7"/>
    <p:sldId id="261" r:id="rId8"/>
    <p:sldId id="262" r:id="rId9"/>
    <p:sldId id="263" r:id="rId10"/>
    <p:sldId id="265" r:id="rId11"/>
    <p:sldId id="266" r:id="rId12"/>
    <p:sldId id="267" r:id="rId13"/>
    <p:sldId id="276" r:id="rId14"/>
    <p:sldId id="268" r:id="rId15"/>
    <p:sldId id="274" r:id="rId16"/>
    <p:sldId id="269" r:id="rId17"/>
    <p:sldId id="270" r:id="rId18"/>
    <p:sldId id="271" r:id="rId19"/>
    <p:sldId id="275" r:id="rId20"/>
    <p:sldId id="27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86"/>
    <p:restoredTop sz="94694"/>
  </p:normalViewPr>
  <p:slideViewPr>
    <p:cSldViewPr snapToGrid="0" snapToObjects="1">
      <p:cViewPr varScale="1">
        <p:scale>
          <a:sx n="121" d="100"/>
          <a:sy n="121" d="100"/>
        </p:scale>
        <p:origin x="8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A62AF-46AC-A647-B035-70E1646FB2E1}" type="datetimeFigureOut">
              <a:rPr lang="en-US" smtClean="0"/>
              <a:t>8/1/20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54905-9AA7-9743-8E9A-478A3C8C94F2}" type="slidenum">
              <a:rPr lang="en-US" smtClean="0"/>
              <a:t>‹#›</a:t>
            </a:fld>
            <a:endParaRPr lang="en-US"/>
          </a:p>
        </p:txBody>
      </p:sp>
    </p:spTree>
    <p:extLst>
      <p:ext uri="{BB962C8B-B14F-4D97-AF65-F5344CB8AC3E}">
        <p14:creationId xmlns:p14="http://schemas.microsoft.com/office/powerpoint/2010/main" val="612130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9AEB0014-C0CA-5441-BEC3-5C87348F2047}" type="datetimeFigureOut">
              <a:rPr lang="en-US" smtClean="0"/>
              <a:t>8/1/20</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4236236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EB0014-C0CA-5441-BEC3-5C87348F2047}" type="datetimeFigureOut">
              <a:rPr lang="en-US" smtClean="0"/>
              <a:t>8/1/20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2781896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EB0014-C0CA-5441-BEC3-5C87348F2047}" type="datetimeFigureOut">
              <a:rPr lang="en-US" smtClean="0"/>
              <a:t>8/1/20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2008043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EB0014-C0CA-5441-BEC3-5C87348F2047}" type="datetimeFigureOut">
              <a:rPr lang="en-US" smtClean="0"/>
              <a:t>8/1/20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4EF76A94-C3ED-EB4F-9A0F-3DFCFF502F68}"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93317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EB0014-C0CA-5441-BEC3-5C87348F2047}" type="datetimeFigureOut">
              <a:rPr lang="en-US" smtClean="0"/>
              <a:t>8/1/20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808810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AEB0014-C0CA-5441-BEC3-5C87348F2047}" type="datetimeFigureOut">
              <a:rPr lang="en-US" smtClean="0"/>
              <a:t>8/1/20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154009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AEB0014-C0CA-5441-BEC3-5C87348F2047}" type="datetimeFigureOut">
              <a:rPr lang="en-US" smtClean="0"/>
              <a:t>8/1/20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853082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B0014-C0CA-5441-BEC3-5C87348F2047}" type="datetimeFigureOut">
              <a:rPr lang="en-US" smtClean="0"/>
              <a:t>8/1/20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88270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9AEB0014-C0CA-5441-BEC3-5C87348F2047}" type="datetimeFigureOut">
              <a:rPr lang="en-US" smtClean="0"/>
              <a:t>8/1/20</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4EF76A94-C3ED-EB4F-9A0F-3DFCFF502F68}" type="slidenum">
              <a:rPr lang="en-US" smtClean="0"/>
              <a:t>‹#›</a:t>
            </a:fld>
            <a:endParaRPr lang="en-US"/>
          </a:p>
        </p:txBody>
      </p:sp>
    </p:spTree>
    <p:extLst>
      <p:ext uri="{BB962C8B-B14F-4D97-AF65-F5344CB8AC3E}">
        <p14:creationId xmlns:p14="http://schemas.microsoft.com/office/powerpoint/2010/main" val="845428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B0014-C0CA-5441-BEC3-5C87348F2047}" type="datetimeFigureOut">
              <a:rPr lang="en-US" smtClean="0"/>
              <a:t>8/1/20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26541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9AEB0014-C0CA-5441-BEC3-5C87348F2047}" type="datetimeFigureOut">
              <a:rPr lang="en-US" smtClean="0"/>
              <a:t>8/1/20</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192255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EB0014-C0CA-5441-BEC3-5C87348F2047}" type="datetimeFigureOut">
              <a:rPr lang="en-US" smtClean="0"/>
              <a:t>8/1/20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3658665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EB0014-C0CA-5441-BEC3-5C87348F2047}" type="datetimeFigureOut">
              <a:rPr lang="en-US" smtClean="0"/>
              <a:t>8/1/20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181993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EB0014-C0CA-5441-BEC3-5C87348F2047}" type="datetimeFigureOut">
              <a:rPr lang="en-US" smtClean="0"/>
              <a:t>8/1/20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205776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AEB0014-C0CA-5441-BEC3-5C87348F2047}" type="datetimeFigureOut">
              <a:rPr lang="en-US" smtClean="0"/>
              <a:t>8/1/20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1091199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EB0014-C0CA-5441-BEC3-5C87348F2047}" type="datetimeFigureOut">
              <a:rPr lang="en-US" smtClean="0"/>
              <a:t>8/1/20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130774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EB0014-C0CA-5441-BEC3-5C87348F2047}" type="datetimeFigureOut">
              <a:rPr lang="en-US" smtClean="0"/>
              <a:t>8/1/20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76A94-C3ED-EB4F-9A0F-3DFCFF502F68}" type="slidenum">
              <a:rPr lang="en-US" smtClean="0"/>
              <a:t>‹#›</a:t>
            </a:fld>
            <a:endParaRPr lang="en-US"/>
          </a:p>
        </p:txBody>
      </p:sp>
    </p:spTree>
    <p:extLst>
      <p:ext uri="{BB962C8B-B14F-4D97-AF65-F5344CB8AC3E}">
        <p14:creationId xmlns:p14="http://schemas.microsoft.com/office/powerpoint/2010/main" val="2036091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AEB0014-C0CA-5441-BEC3-5C87348F2047}" type="datetimeFigureOut">
              <a:rPr lang="en-US" smtClean="0"/>
              <a:t>8/1/20</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EF76A94-C3ED-EB4F-9A0F-3DFCFF502F68}" type="slidenum">
              <a:rPr lang="en-US" smtClean="0"/>
              <a:t>‹#›</a:t>
            </a:fld>
            <a:endParaRPr lang="en-US"/>
          </a:p>
        </p:txBody>
      </p:sp>
    </p:spTree>
    <p:extLst>
      <p:ext uri="{BB962C8B-B14F-4D97-AF65-F5344CB8AC3E}">
        <p14:creationId xmlns:p14="http://schemas.microsoft.com/office/powerpoint/2010/main" val="3368116051"/>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6214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Looseness With God’s Commands</a:t>
            </a:r>
            <a:endParaRPr lang="en-US" sz="44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Subjective vs Objective Truth</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Psalm 19:7-11 – God’s word changes lives</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Psalm 119:97-105 – God’s word is to guide me and provide me direction</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2 Corinthians 5:9-10 – We aim to be well pleasing to Him and are judged by the works done whether good or bad</a:t>
            </a: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sz="1700" dirty="0"/>
          </a:p>
        </p:txBody>
      </p:sp>
    </p:spTree>
    <p:extLst>
      <p:ext uri="{BB962C8B-B14F-4D97-AF65-F5344CB8AC3E}">
        <p14:creationId xmlns:p14="http://schemas.microsoft.com/office/powerpoint/2010/main" val="369463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Man Does It His Way</a:t>
            </a:r>
            <a:endParaRPr lang="en-US" sz="48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1 Samuel 15:15 – “the people spared… to sacrifice to the Lord your God”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1 Samuel 15:21 – “the people took… to sacrifice to the Lord your God at Gilgal”</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1 Samuel 15:22 – “to obey is better than sacrifice”</a:t>
            </a:r>
          </a:p>
        </p:txBody>
      </p:sp>
    </p:spTree>
    <p:extLst>
      <p:ext uri="{BB962C8B-B14F-4D97-AF65-F5344CB8AC3E}">
        <p14:creationId xmlns:p14="http://schemas.microsoft.com/office/powerpoint/2010/main" val="209251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Man Does It His Way</a:t>
            </a:r>
            <a:endParaRPr lang="en-US" sz="48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Man’s ways are not God’s ways</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Isaiah 55:8-9 – God’s ways are higher than man’s ways</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Jeremiah 10:23 – The way of man is not in himself</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Proverbs 14:12 – There is a way that seems right to man but its end is death</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0222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Man Does It His Way</a:t>
            </a:r>
            <a:endParaRPr lang="en-US" sz="48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When man does it his way…</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2 Timothy 1:13 – Does not hold fast to the pattern of sound words</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1 Corinthians 4:6 – Goes beyond what is written</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Deuteronomy 4:2 – Takes away or adds to the word of God</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0981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Man Does It His Way</a:t>
            </a:r>
            <a:endParaRPr lang="en-US" sz="48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When man does it his way…</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Instrumental Music </a:t>
            </a:r>
          </a:p>
          <a:p>
            <a:pPr marL="1200150" lvl="2"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Colossians 3:16-17; Ephesians 5:19</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Lords Supper </a:t>
            </a:r>
          </a:p>
          <a:p>
            <a:pPr marL="1200150" lvl="2"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Acts 20:7</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Church Organization</a:t>
            </a:r>
          </a:p>
          <a:p>
            <a:pPr marL="1200150" lvl="2"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Colossians 1:18 – Christ is the head; Acts 20:28; Peter 5:1-3 – elders oversee the local body</a:t>
            </a:r>
          </a:p>
        </p:txBody>
      </p:sp>
    </p:spTree>
    <p:extLst>
      <p:ext uri="{BB962C8B-B14F-4D97-AF65-F5344CB8AC3E}">
        <p14:creationId xmlns:p14="http://schemas.microsoft.com/office/powerpoint/2010/main" val="287059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 calcmode="lin" valueType="num">
                                      <p:cBhvr>
                                        <p:cTn id="12"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8">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p:cTn id="19"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8">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 calcmode="lin" valueType="num">
                                      <p:cBhvr>
                                        <p:cTn id="24" dur="1000" fill="hold"/>
                                        <p:tgtEl>
                                          <p:spTgt spid="8">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8">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8">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 calcmode="lin" valueType="num">
                                      <p:cBhvr>
                                        <p:cTn id="31" dur="1000" fill="hold"/>
                                        <p:tgtEl>
                                          <p:spTgt spid="8">
                                            <p:txEl>
                                              <p:pRg st="5" end="5"/>
                                            </p:txEl>
                                          </p:spTgt>
                                        </p:tgtEl>
                                        <p:attrNameLst>
                                          <p:attrName>ppt_w</p:attrName>
                                        </p:attrNameLst>
                                      </p:cBhvr>
                                      <p:tavLst>
                                        <p:tav tm="0">
                                          <p:val>
                                            <p:strVal val="#ppt_w*0.70"/>
                                          </p:val>
                                        </p:tav>
                                        <p:tav tm="100000">
                                          <p:val>
                                            <p:strVal val="#ppt_w"/>
                                          </p:val>
                                        </p:tav>
                                      </p:tavLst>
                                    </p:anim>
                                    <p:anim calcmode="lin" valueType="num">
                                      <p:cBhvr>
                                        <p:cTn id="32" dur="1000" fill="hold"/>
                                        <p:tgtEl>
                                          <p:spTgt spid="8">
                                            <p:txEl>
                                              <p:pRg st="5" end="5"/>
                                            </p:txEl>
                                          </p:spTgt>
                                        </p:tgtEl>
                                        <p:attrNameLst>
                                          <p:attrName>ppt_h</p:attrName>
                                        </p:attrNameLst>
                                      </p:cBhvr>
                                      <p:tavLst>
                                        <p:tav tm="0">
                                          <p:val>
                                            <p:strVal val="#ppt_h"/>
                                          </p:val>
                                        </p:tav>
                                        <p:tav tm="100000">
                                          <p:val>
                                            <p:strVal val="#ppt_h"/>
                                          </p:val>
                                        </p:tav>
                                      </p:tavLst>
                                    </p:anim>
                                    <p:animEffect transition="in" filter="fade">
                                      <p:cBhvr>
                                        <p:cTn id="33" dur="1000"/>
                                        <p:tgtEl>
                                          <p:spTgt spid="8">
                                            <p:txEl>
                                              <p:pRg st="5" end="5"/>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8">
                                            <p:txEl>
                                              <p:pRg st="6" end="6"/>
                                            </p:txEl>
                                          </p:spTgt>
                                        </p:tgtEl>
                                        <p:attrNameLst>
                                          <p:attrName>style.visibility</p:attrName>
                                        </p:attrNameLst>
                                      </p:cBhvr>
                                      <p:to>
                                        <p:strVal val="visible"/>
                                      </p:to>
                                    </p:set>
                                    <p:anim calcmode="lin" valueType="num">
                                      <p:cBhvr>
                                        <p:cTn id="36" dur="1000" fill="hold"/>
                                        <p:tgtEl>
                                          <p:spTgt spid="8">
                                            <p:txEl>
                                              <p:pRg st="6" end="6"/>
                                            </p:txEl>
                                          </p:spTgt>
                                        </p:tgtEl>
                                        <p:attrNameLst>
                                          <p:attrName>ppt_w</p:attrName>
                                        </p:attrNameLst>
                                      </p:cBhvr>
                                      <p:tavLst>
                                        <p:tav tm="0">
                                          <p:val>
                                            <p:strVal val="#ppt_w*0.70"/>
                                          </p:val>
                                        </p:tav>
                                        <p:tav tm="100000">
                                          <p:val>
                                            <p:strVal val="#ppt_w"/>
                                          </p:val>
                                        </p:tav>
                                      </p:tavLst>
                                    </p:anim>
                                    <p:anim calcmode="lin" valueType="num">
                                      <p:cBhvr>
                                        <p:cTn id="37" dur="1000" fill="hold"/>
                                        <p:tgtEl>
                                          <p:spTgt spid="8">
                                            <p:txEl>
                                              <p:pRg st="6" end="6"/>
                                            </p:txEl>
                                          </p:spTgt>
                                        </p:tgtEl>
                                        <p:attrNameLst>
                                          <p:attrName>ppt_h</p:attrName>
                                        </p:attrNameLst>
                                      </p:cBhvr>
                                      <p:tavLst>
                                        <p:tav tm="0">
                                          <p:val>
                                            <p:strVal val="#ppt_h"/>
                                          </p:val>
                                        </p:tav>
                                        <p:tav tm="100000">
                                          <p:val>
                                            <p:strVal val="#ppt_h"/>
                                          </p:val>
                                        </p:tav>
                                      </p:tavLst>
                                    </p:anim>
                                    <p:animEffect transition="in" filter="fade">
                                      <p:cBhvr>
                                        <p:cTn id="38" dur="1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Man Does It His Way</a:t>
            </a:r>
            <a:endParaRPr lang="en-US" sz="48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When man does it his way…</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Divorce for any reason</a:t>
            </a:r>
          </a:p>
          <a:p>
            <a:pPr marL="1200150" lvl="2"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Matthew 19:9</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Drunkenness</a:t>
            </a:r>
          </a:p>
          <a:p>
            <a:pPr marL="1200150" lvl="2"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Galatians 5:19-21</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Abortion </a:t>
            </a:r>
          </a:p>
          <a:p>
            <a:pPr marL="1200150" lvl="2"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Luke 1:41 “babe leaped in the womb”, Galatians 5:19-21</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Homosexuality </a:t>
            </a:r>
          </a:p>
          <a:p>
            <a:pPr marL="1200150" lvl="2"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1 Corinthians 6:9-10</a:t>
            </a:r>
          </a:p>
        </p:txBody>
      </p:sp>
    </p:spTree>
    <p:extLst>
      <p:ext uri="{BB962C8B-B14F-4D97-AF65-F5344CB8AC3E}">
        <p14:creationId xmlns:p14="http://schemas.microsoft.com/office/powerpoint/2010/main" val="343125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 calcmode="lin" valueType="num">
                                      <p:cBhvr>
                                        <p:cTn id="12"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8">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p:cTn id="19"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8">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 calcmode="lin" valueType="num">
                                      <p:cBhvr>
                                        <p:cTn id="24" dur="1000" fill="hold"/>
                                        <p:tgtEl>
                                          <p:spTgt spid="8">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8">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8">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 calcmode="lin" valueType="num">
                                      <p:cBhvr>
                                        <p:cTn id="31" dur="1000" fill="hold"/>
                                        <p:tgtEl>
                                          <p:spTgt spid="8">
                                            <p:txEl>
                                              <p:pRg st="5" end="5"/>
                                            </p:txEl>
                                          </p:spTgt>
                                        </p:tgtEl>
                                        <p:attrNameLst>
                                          <p:attrName>ppt_w</p:attrName>
                                        </p:attrNameLst>
                                      </p:cBhvr>
                                      <p:tavLst>
                                        <p:tav tm="0">
                                          <p:val>
                                            <p:strVal val="#ppt_w*0.70"/>
                                          </p:val>
                                        </p:tav>
                                        <p:tav tm="100000">
                                          <p:val>
                                            <p:strVal val="#ppt_w"/>
                                          </p:val>
                                        </p:tav>
                                      </p:tavLst>
                                    </p:anim>
                                    <p:anim calcmode="lin" valueType="num">
                                      <p:cBhvr>
                                        <p:cTn id="32" dur="1000" fill="hold"/>
                                        <p:tgtEl>
                                          <p:spTgt spid="8">
                                            <p:txEl>
                                              <p:pRg st="5" end="5"/>
                                            </p:txEl>
                                          </p:spTgt>
                                        </p:tgtEl>
                                        <p:attrNameLst>
                                          <p:attrName>ppt_h</p:attrName>
                                        </p:attrNameLst>
                                      </p:cBhvr>
                                      <p:tavLst>
                                        <p:tav tm="0">
                                          <p:val>
                                            <p:strVal val="#ppt_h"/>
                                          </p:val>
                                        </p:tav>
                                        <p:tav tm="100000">
                                          <p:val>
                                            <p:strVal val="#ppt_h"/>
                                          </p:val>
                                        </p:tav>
                                      </p:tavLst>
                                    </p:anim>
                                    <p:animEffect transition="in" filter="fade">
                                      <p:cBhvr>
                                        <p:cTn id="33" dur="1000"/>
                                        <p:tgtEl>
                                          <p:spTgt spid="8">
                                            <p:txEl>
                                              <p:pRg st="5" end="5"/>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8">
                                            <p:txEl>
                                              <p:pRg st="6" end="6"/>
                                            </p:txEl>
                                          </p:spTgt>
                                        </p:tgtEl>
                                        <p:attrNameLst>
                                          <p:attrName>style.visibility</p:attrName>
                                        </p:attrNameLst>
                                      </p:cBhvr>
                                      <p:to>
                                        <p:strVal val="visible"/>
                                      </p:to>
                                    </p:set>
                                    <p:anim calcmode="lin" valueType="num">
                                      <p:cBhvr>
                                        <p:cTn id="36" dur="1000" fill="hold"/>
                                        <p:tgtEl>
                                          <p:spTgt spid="8">
                                            <p:txEl>
                                              <p:pRg st="6" end="6"/>
                                            </p:txEl>
                                          </p:spTgt>
                                        </p:tgtEl>
                                        <p:attrNameLst>
                                          <p:attrName>ppt_w</p:attrName>
                                        </p:attrNameLst>
                                      </p:cBhvr>
                                      <p:tavLst>
                                        <p:tav tm="0">
                                          <p:val>
                                            <p:strVal val="#ppt_w*0.70"/>
                                          </p:val>
                                        </p:tav>
                                        <p:tav tm="100000">
                                          <p:val>
                                            <p:strVal val="#ppt_w"/>
                                          </p:val>
                                        </p:tav>
                                      </p:tavLst>
                                    </p:anim>
                                    <p:anim calcmode="lin" valueType="num">
                                      <p:cBhvr>
                                        <p:cTn id="37" dur="1000" fill="hold"/>
                                        <p:tgtEl>
                                          <p:spTgt spid="8">
                                            <p:txEl>
                                              <p:pRg st="6" end="6"/>
                                            </p:txEl>
                                          </p:spTgt>
                                        </p:tgtEl>
                                        <p:attrNameLst>
                                          <p:attrName>ppt_h</p:attrName>
                                        </p:attrNameLst>
                                      </p:cBhvr>
                                      <p:tavLst>
                                        <p:tav tm="0">
                                          <p:val>
                                            <p:strVal val="#ppt_h"/>
                                          </p:val>
                                        </p:tav>
                                        <p:tav tm="100000">
                                          <p:val>
                                            <p:strVal val="#ppt_h"/>
                                          </p:val>
                                        </p:tav>
                                      </p:tavLst>
                                    </p:anim>
                                    <p:animEffect transition="in" filter="fade">
                                      <p:cBhvr>
                                        <p:cTn id="38" dur="1000"/>
                                        <p:tgtEl>
                                          <p:spTgt spid="8">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 calcmode="lin" valueType="num">
                                      <p:cBhvr>
                                        <p:cTn id="43" dur="1000" fill="hold"/>
                                        <p:tgtEl>
                                          <p:spTgt spid="8">
                                            <p:txEl>
                                              <p:pRg st="7" end="7"/>
                                            </p:txEl>
                                          </p:spTgt>
                                        </p:tgtEl>
                                        <p:attrNameLst>
                                          <p:attrName>ppt_w</p:attrName>
                                        </p:attrNameLst>
                                      </p:cBhvr>
                                      <p:tavLst>
                                        <p:tav tm="0">
                                          <p:val>
                                            <p:strVal val="#ppt_w*0.70"/>
                                          </p:val>
                                        </p:tav>
                                        <p:tav tm="100000">
                                          <p:val>
                                            <p:strVal val="#ppt_w"/>
                                          </p:val>
                                        </p:tav>
                                      </p:tavLst>
                                    </p:anim>
                                    <p:anim calcmode="lin" valueType="num">
                                      <p:cBhvr>
                                        <p:cTn id="44" dur="1000" fill="hold"/>
                                        <p:tgtEl>
                                          <p:spTgt spid="8">
                                            <p:txEl>
                                              <p:pRg st="7" end="7"/>
                                            </p:txEl>
                                          </p:spTgt>
                                        </p:tgtEl>
                                        <p:attrNameLst>
                                          <p:attrName>ppt_h</p:attrName>
                                        </p:attrNameLst>
                                      </p:cBhvr>
                                      <p:tavLst>
                                        <p:tav tm="0">
                                          <p:val>
                                            <p:strVal val="#ppt_h"/>
                                          </p:val>
                                        </p:tav>
                                        <p:tav tm="100000">
                                          <p:val>
                                            <p:strVal val="#ppt_h"/>
                                          </p:val>
                                        </p:tav>
                                      </p:tavLst>
                                    </p:anim>
                                    <p:animEffect transition="in" filter="fade">
                                      <p:cBhvr>
                                        <p:cTn id="45" dur="1000"/>
                                        <p:tgtEl>
                                          <p:spTgt spid="8">
                                            <p:txEl>
                                              <p:pRg st="7" end="7"/>
                                            </p:txEl>
                                          </p:spTgt>
                                        </p:tgtEl>
                                      </p:cBhvr>
                                    </p:animEffect>
                                  </p:childTnLst>
                                </p:cTn>
                              </p:par>
                              <p:par>
                                <p:cTn id="46" presetID="55" presetClass="entr" presetSubtype="0" fill="hold" nodeType="withEffect">
                                  <p:stCondLst>
                                    <p:cond delay="0"/>
                                  </p:stCondLst>
                                  <p:childTnLst>
                                    <p:set>
                                      <p:cBhvr>
                                        <p:cTn id="47" dur="1" fill="hold">
                                          <p:stCondLst>
                                            <p:cond delay="0"/>
                                          </p:stCondLst>
                                        </p:cTn>
                                        <p:tgtEl>
                                          <p:spTgt spid="8">
                                            <p:txEl>
                                              <p:pRg st="8" end="8"/>
                                            </p:txEl>
                                          </p:spTgt>
                                        </p:tgtEl>
                                        <p:attrNameLst>
                                          <p:attrName>style.visibility</p:attrName>
                                        </p:attrNameLst>
                                      </p:cBhvr>
                                      <p:to>
                                        <p:strVal val="visible"/>
                                      </p:to>
                                    </p:set>
                                    <p:anim calcmode="lin" valueType="num">
                                      <p:cBhvr>
                                        <p:cTn id="48" dur="1000" fill="hold"/>
                                        <p:tgtEl>
                                          <p:spTgt spid="8">
                                            <p:txEl>
                                              <p:pRg st="8" end="8"/>
                                            </p:txEl>
                                          </p:spTgt>
                                        </p:tgtEl>
                                        <p:attrNameLst>
                                          <p:attrName>ppt_w</p:attrName>
                                        </p:attrNameLst>
                                      </p:cBhvr>
                                      <p:tavLst>
                                        <p:tav tm="0">
                                          <p:val>
                                            <p:strVal val="#ppt_w*0.70"/>
                                          </p:val>
                                        </p:tav>
                                        <p:tav tm="100000">
                                          <p:val>
                                            <p:strVal val="#ppt_w"/>
                                          </p:val>
                                        </p:tav>
                                      </p:tavLst>
                                    </p:anim>
                                    <p:anim calcmode="lin" valueType="num">
                                      <p:cBhvr>
                                        <p:cTn id="49" dur="1000" fill="hold"/>
                                        <p:tgtEl>
                                          <p:spTgt spid="8">
                                            <p:txEl>
                                              <p:pRg st="8" end="8"/>
                                            </p:txEl>
                                          </p:spTgt>
                                        </p:tgtEl>
                                        <p:attrNameLst>
                                          <p:attrName>ppt_h</p:attrName>
                                        </p:attrNameLst>
                                      </p:cBhvr>
                                      <p:tavLst>
                                        <p:tav tm="0">
                                          <p:val>
                                            <p:strVal val="#ppt_h"/>
                                          </p:val>
                                        </p:tav>
                                        <p:tav tm="100000">
                                          <p:val>
                                            <p:strVal val="#ppt_h"/>
                                          </p:val>
                                        </p:tav>
                                      </p:tavLst>
                                    </p:anim>
                                    <p:animEffect transition="in" filter="fade">
                                      <p:cBhvr>
                                        <p:cTn id="50" dur="10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Fear The People</a:t>
            </a:r>
            <a:endParaRPr lang="en-US" sz="54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1 Samuel 15:24 – “I feared the people and obeyed their voice”</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188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Fear The People</a:t>
            </a:r>
            <a:endParaRPr lang="en-US" sz="54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The people will look to something other than truth</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2 Timothy 4:1-4 – They will look for what they want to hear </a:t>
            </a:r>
          </a:p>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We must not hold back any part of the truth</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Acts 20:18-21,27 – Keep nothing back, proclaim it all, declare the whole council of God</a:t>
            </a:r>
          </a:p>
          <a:p>
            <a:pPr marL="742950" lvl="1"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746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8">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 calcmode="lin" valueType="num">
                                      <p:cBhvr>
                                        <p:cTn id="24"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dirty="0">
                <a:latin typeface="Apple Chancery" panose="03020702040506060504" pitchFamily="66" charset="-79"/>
                <a:cs typeface="Apple Chancery" panose="03020702040506060504" pitchFamily="66" charset="-79"/>
              </a:rPr>
              <a:t>What Do I Do?</a:t>
            </a:r>
            <a:endParaRPr lang="en-US" sz="54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1 Samuel 15:17 – “When you were little in your own eyes”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9246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dirty="0">
                <a:latin typeface="Apple Chancery" panose="03020702040506060504" pitchFamily="66" charset="-79"/>
                <a:cs typeface="Apple Chancery" panose="03020702040506060504" pitchFamily="66" charset="-79"/>
              </a:rPr>
              <a:t>What Do I Do?</a:t>
            </a:r>
            <a:endParaRPr lang="en-US" sz="54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Humility, Honesty, and Desire</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Matthew 13:3-23; Luke 8:4-15 – The good and honest heart receives the word</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James 1:21-25 – Become a doer of the word</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1 Peter 2:1-2 – Lay aside all evil and desire the word, growing by it</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85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1 Samuel 15</a:t>
            </a: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fontScale="85000" lnSpcReduction="10000"/>
          </a:bodyPr>
          <a:lstStyle/>
          <a:p>
            <a:r>
              <a:rPr lang="en-US" sz="2400" b="1" baseline="30000" dirty="0">
                <a:latin typeface="Arial" panose="020B0604020202020204" pitchFamily="34" charset="0"/>
                <a:ea typeface="Apple LiGothic Medium" pitchFamily="2" charset="-120"/>
                <a:cs typeface="Arial" panose="020B0604020202020204" pitchFamily="34" charset="0"/>
              </a:rPr>
              <a:t>1 </a:t>
            </a:r>
            <a:r>
              <a:rPr lang="en-US" sz="2400" dirty="0">
                <a:latin typeface="Arial" panose="020B0604020202020204" pitchFamily="34" charset="0"/>
                <a:ea typeface="Apple LiGothic Medium" pitchFamily="2" charset="-120"/>
                <a:cs typeface="Arial" panose="020B0604020202020204" pitchFamily="34" charset="0"/>
              </a:rPr>
              <a:t>Samuel also said to Saul, “The </a:t>
            </a:r>
            <a:r>
              <a:rPr lang="en-US" sz="2400" cap="small" dirty="0">
                <a:latin typeface="Arial" panose="020B0604020202020204" pitchFamily="34" charset="0"/>
                <a:ea typeface="Apple LiGothic Medium" pitchFamily="2" charset="-120"/>
                <a:cs typeface="Arial" panose="020B0604020202020204" pitchFamily="34" charset="0"/>
              </a:rPr>
              <a:t>Lord</a:t>
            </a:r>
            <a:r>
              <a:rPr lang="en-US" sz="2400" dirty="0">
                <a:latin typeface="Arial" panose="020B0604020202020204" pitchFamily="34" charset="0"/>
                <a:ea typeface="Apple LiGothic Medium" pitchFamily="2" charset="-120"/>
                <a:cs typeface="Arial" panose="020B0604020202020204" pitchFamily="34" charset="0"/>
              </a:rPr>
              <a:t> sent me to anoint you king over His people, over Israel. Now therefore, heed the voice of the words of the </a:t>
            </a:r>
            <a:r>
              <a:rPr lang="en-US" sz="2400" cap="small" dirty="0">
                <a:latin typeface="Arial" panose="020B0604020202020204" pitchFamily="34" charset="0"/>
                <a:ea typeface="Apple LiGothic Medium" pitchFamily="2" charset="-120"/>
                <a:cs typeface="Arial" panose="020B0604020202020204" pitchFamily="34" charset="0"/>
              </a:rPr>
              <a:t>Lord</a:t>
            </a:r>
            <a:r>
              <a:rPr lang="en-US" sz="2400" dirty="0">
                <a:latin typeface="Arial" panose="020B0604020202020204" pitchFamily="34" charset="0"/>
                <a:ea typeface="Apple LiGothic Medium" pitchFamily="2" charset="-120"/>
                <a:cs typeface="Arial" panose="020B0604020202020204" pitchFamily="34" charset="0"/>
              </a:rPr>
              <a:t>. </a:t>
            </a:r>
            <a:r>
              <a:rPr lang="en-US" sz="2400" b="1" baseline="30000" dirty="0">
                <a:latin typeface="Arial" panose="020B0604020202020204" pitchFamily="34" charset="0"/>
                <a:ea typeface="Apple LiGothic Medium" pitchFamily="2" charset="-120"/>
                <a:cs typeface="Arial" panose="020B0604020202020204" pitchFamily="34" charset="0"/>
              </a:rPr>
              <a:t>2 </a:t>
            </a:r>
            <a:r>
              <a:rPr lang="en-US" sz="2400" dirty="0">
                <a:latin typeface="Arial" panose="020B0604020202020204" pitchFamily="34" charset="0"/>
                <a:ea typeface="Apple LiGothic Medium" pitchFamily="2" charset="-120"/>
                <a:cs typeface="Arial" panose="020B0604020202020204" pitchFamily="34" charset="0"/>
              </a:rPr>
              <a:t>Thus says the </a:t>
            </a:r>
            <a:r>
              <a:rPr lang="en-US" sz="2400" cap="small" dirty="0">
                <a:latin typeface="Arial" panose="020B0604020202020204" pitchFamily="34" charset="0"/>
                <a:ea typeface="Apple LiGothic Medium" pitchFamily="2" charset="-120"/>
                <a:cs typeface="Arial" panose="020B0604020202020204" pitchFamily="34" charset="0"/>
              </a:rPr>
              <a:t>Lord</a:t>
            </a:r>
            <a:r>
              <a:rPr lang="en-US" sz="2400" dirty="0">
                <a:latin typeface="Arial" panose="020B0604020202020204" pitchFamily="34" charset="0"/>
                <a:ea typeface="Apple LiGothic Medium" pitchFamily="2" charset="-120"/>
                <a:cs typeface="Arial" panose="020B0604020202020204" pitchFamily="34" charset="0"/>
              </a:rPr>
              <a:t> of hosts: ‘I will punish Amalek </a:t>
            </a:r>
            <a:r>
              <a:rPr lang="en-US" sz="2400" i="1" dirty="0">
                <a:latin typeface="Arial" panose="020B0604020202020204" pitchFamily="34" charset="0"/>
                <a:ea typeface="Apple LiGothic Medium" pitchFamily="2" charset="-120"/>
                <a:cs typeface="Arial" panose="020B0604020202020204" pitchFamily="34" charset="0"/>
              </a:rPr>
              <a:t>for</a:t>
            </a:r>
            <a:r>
              <a:rPr lang="en-US" sz="2400" dirty="0">
                <a:latin typeface="Arial" panose="020B0604020202020204" pitchFamily="34" charset="0"/>
                <a:ea typeface="Apple LiGothic Medium" pitchFamily="2" charset="-120"/>
                <a:cs typeface="Arial" panose="020B0604020202020204" pitchFamily="34" charset="0"/>
              </a:rPr>
              <a:t> what he did to Israel, how he ambushed him on the way when he came up from Egypt. </a:t>
            </a:r>
            <a:r>
              <a:rPr lang="en-US" sz="2400" b="1" baseline="30000" dirty="0">
                <a:latin typeface="Arial" panose="020B0604020202020204" pitchFamily="34" charset="0"/>
                <a:ea typeface="Apple LiGothic Medium" pitchFamily="2" charset="-120"/>
                <a:cs typeface="Arial" panose="020B0604020202020204" pitchFamily="34" charset="0"/>
              </a:rPr>
              <a:t>3 </a:t>
            </a:r>
            <a:r>
              <a:rPr lang="en-US" sz="2400" dirty="0">
                <a:latin typeface="Arial" panose="020B0604020202020204" pitchFamily="34" charset="0"/>
                <a:ea typeface="Apple LiGothic Medium" pitchFamily="2" charset="-120"/>
                <a:cs typeface="Arial" panose="020B0604020202020204" pitchFamily="34" charset="0"/>
              </a:rPr>
              <a:t>Now go and attack Amalek, and utterly destroy all that they have, and do not spare them. But kill both man and woman, infant and nursing child, ox and sheep, camel and donkey.’ ” </a:t>
            </a:r>
            <a:r>
              <a:rPr lang="en-US" sz="2400" b="1" baseline="30000" dirty="0">
                <a:latin typeface="Arial" panose="020B0604020202020204" pitchFamily="34" charset="0"/>
                <a:ea typeface="Apple LiGothic Medium" pitchFamily="2" charset="-120"/>
                <a:cs typeface="Arial" panose="020B0604020202020204" pitchFamily="34" charset="0"/>
              </a:rPr>
              <a:t>4 </a:t>
            </a:r>
            <a:r>
              <a:rPr lang="en-US" sz="2400" dirty="0">
                <a:latin typeface="Arial" panose="020B0604020202020204" pitchFamily="34" charset="0"/>
                <a:ea typeface="Apple LiGothic Medium" pitchFamily="2" charset="-120"/>
                <a:cs typeface="Arial" panose="020B0604020202020204" pitchFamily="34" charset="0"/>
              </a:rPr>
              <a:t>So Saul gathered the people together and numbered them in </a:t>
            </a:r>
            <a:r>
              <a:rPr lang="en-US" sz="2400" dirty="0" err="1">
                <a:latin typeface="Arial" panose="020B0604020202020204" pitchFamily="34" charset="0"/>
                <a:ea typeface="Apple LiGothic Medium" pitchFamily="2" charset="-120"/>
                <a:cs typeface="Arial" panose="020B0604020202020204" pitchFamily="34" charset="0"/>
              </a:rPr>
              <a:t>Telaim</a:t>
            </a:r>
            <a:r>
              <a:rPr lang="en-US" sz="2400" dirty="0">
                <a:latin typeface="Arial" panose="020B0604020202020204" pitchFamily="34" charset="0"/>
                <a:ea typeface="Apple LiGothic Medium" pitchFamily="2" charset="-120"/>
                <a:cs typeface="Arial" panose="020B0604020202020204" pitchFamily="34" charset="0"/>
              </a:rPr>
              <a:t>, two hundred thousand foot soldiers and ten thousand men of Judah. </a:t>
            </a:r>
            <a:r>
              <a:rPr lang="en-US" sz="2400" b="1" baseline="30000" dirty="0">
                <a:latin typeface="Arial" panose="020B0604020202020204" pitchFamily="34" charset="0"/>
                <a:ea typeface="Apple LiGothic Medium" pitchFamily="2" charset="-120"/>
                <a:cs typeface="Arial" panose="020B0604020202020204" pitchFamily="34" charset="0"/>
              </a:rPr>
              <a:t>5 </a:t>
            </a:r>
            <a:r>
              <a:rPr lang="en-US" sz="2400" dirty="0">
                <a:latin typeface="Arial" panose="020B0604020202020204" pitchFamily="34" charset="0"/>
                <a:ea typeface="Apple LiGothic Medium" pitchFamily="2" charset="-120"/>
                <a:cs typeface="Arial" panose="020B0604020202020204" pitchFamily="34" charset="0"/>
              </a:rPr>
              <a:t>And Saul came to a city of Amalek, and lay in wait in the valley. </a:t>
            </a:r>
            <a:r>
              <a:rPr lang="en-US" sz="2400" b="1" baseline="30000" dirty="0">
                <a:latin typeface="Arial" panose="020B0604020202020204" pitchFamily="34" charset="0"/>
                <a:ea typeface="Apple LiGothic Medium" pitchFamily="2" charset="-120"/>
                <a:cs typeface="Arial" panose="020B0604020202020204" pitchFamily="34" charset="0"/>
              </a:rPr>
              <a:t>6 </a:t>
            </a:r>
            <a:r>
              <a:rPr lang="en-US" sz="2400" dirty="0">
                <a:latin typeface="Arial" panose="020B0604020202020204" pitchFamily="34" charset="0"/>
                <a:ea typeface="Apple LiGothic Medium" pitchFamily="2" charset="-120"/>
                <a:cs typeface="Arial" panose="020B0604020202020204" pitchFamily="34" charset="0"/>
              </a:rPr>
              <a:t>Then Saul said to the Kenites, “Go, depart, get down from among the Amalekites, lest I destroy you with them. For you showed kindness to all the children of Israel when they came up out of Egypt.” So the Kenites departed from among the Amalekites.</a:t>
            </a:r>
            <a:endParaRPr lang="en-US" sz="2400" dirty="0"/>
          </a:p>
        </p:txBody>
      </p:sp>
    </p:spTree>
    <p:extLst>
      <p:ext uri="{BB962C8B-B14F-4D97-AF65-F5344CB8AC3E}">
        <p14:creationId xmlns:p14="http://schemas.microsoft.com/office/powerpoint/2010/main" val="316968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A6499-E673-8743-ADD6-3AB68F9276BE}"/>
              </a:ext>
            </a:extLst>
          </p:cNvPr>
          <p:cNvSpPr>
            <a:spLocks noGrp="1"/>
          </p:cNvSpPr>
          <p:nvPr>
            <p:ph type="title"/>
          </p:nvPr>
        </p:nvSpPr>
        <p:spPr>
          <a:xfrm>
            <a:off x="518181" y="4710483"/>
            <a:ext cx="6100108" cy="940240"/>
          </a:xfrm>
        </p:spPr>
        <p:txBody>
          <a:bodyPr vert="horz" lIns="91440" tIns="45720" rIns="91440" bIns="45720" rtlCol="0" anchor="b">
            <a:noAutofit/>
          </a:bodyPr>
          <a:lstStyle/>
          <a:p>
            <a:pPr algn="r"/>
            <a:r>
              <a:rPr lang="en-US" sz="3800" dirty="0">
                <a:latin typeface="Apple Chancery" panose="03020702040506060504" pitchFamily="66" charset="-79"/>
                <a:cs typeface="Apple Chancery" panose="03020702040506060504" pitchFamily="66" charset="-79"/>
              </a:rPr>
              <a:t>The Commands of The Lord</a:t>
            </a:r>
          </a:p>
        </p:txBody>
      </p:sp>
      <p:sp>
        <p:nvSpPr>
          <p:cNvPr id="3" name="Subtitle 2">
            <a:extLst>
              <a:ext uri="{FF2B5EF4-FFF2-40B4-BE49-F238E27FC236}">
                <a16:creationId xmlns:a16="http://schemas.microsoft.com/office/drawing/2014/main" id="{C77D144B-09EF-934A-BE3F-AFC77A09F0E4}"/>
              </a:ext>
            </a:extLst>
          </p:cNvPr>
          <p:cNvSpPr>
            <a:spLocks noGrp="1"/>
          </p:cNvSpPr>
          <p:nvPr>
            <p:ph type="body" sz="half" idx="2"/>
          </p:nvPr>
        </p:nvSpPr>
        <p:spPr>
          <a:xfrm>
            <a:off x="518181" y="5650118"/>
            <a:ext cx="6100108" cy="406566"/>
          </a:xfrm>
        </p:spPr>
        <p:txBody>
          <a:bodyPr vert="horz" lIns="91440" tIns="45720" rIns="91440" bIns="45720" rtlCol="0">
            <a:normAutofit lnSpcReduction="10000"/>
          </a:bodyPr>
          <a:lstStyle/>
          <a:p>
            <a:pPr algn="r"/>
            <a:r>
              <a:rPr lang="en-US" sz="2400" dirty="0">
                <a:latin typeface="Apple Chancery" panose="03020702040506060504" pitchFamily="66" charset="-79"/>
                <a:cs typeface="Apple Chancery" panose="03020702040506060504" pitchFamily="66" charset="-79"/>
              </a:rPr>
              <a:t>1 Samuel 15</a:t>
            </a:r>
          </a:p>
        </p:txBody>
      </p:sp>
      <p:pic>
        <p:nvPicPr>
          <p:cNvPr id="7" name="Picture Placeholder 6" descr="A person sitting on a rock&#10;&#10;Description automatically generated">
            <a:extLst>
              <a:ext uri="{FF2B5EF4-FFF2-40B4-BE49-F238E27FC236}">
                <a16:creationId xmlns:a16="http://schemas.microsoft.com/office/drawing/2014/main" id="{78B36A87-24C0-8F4D-8810-557E8C3EC020}"/>
              </a:ext>
            </a:extLst>
          </p:cNvPr>
          <p:cNvPicPr preferRelativeResize="0">
            <a:picLocks noGrp="1"/>
          </p:cNvPicPr>
          <p:nvPr>
            <p:ph type="pic" idx="1"/>
          </p:nvPr>
        </p:nvPicPr>
        <p:blipFill rotWithShape="1">
          <a:blip r:embed="rId2"/>
          <a:stretch/>
        </p:blipFill>
        <p:spPr>
          <a:xfrm>
            <a:off x="2310215" y="570614"/>
            <a:ext cx="4632321" cy="3456432"/>
          </a:xfrm>
          <a:prstGeom prst="rect">
            <a:avLst/>
          </a:prstGeom>
          <a:ln w="25400">
            <a:solidFill>
              <a:schemeClr val="tx1"/>
            </a:solid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24850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1 Samuel 15</a:t>
            </a: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r>
              <a:rPr lang="en-US" sz="2000" b="1" baseline="30000" dirty="0">
                <a:latin typeface="Arial" panose="020B0604020202020204" pitchFamily="34" charset="0"/>
                <a:ea typeface="Apple LiGothic Medium" pitchFamily="2" charset="-120"/>
                <a:cs typeface="Arial" panose="020B0604020202020204" pitchFamily="34" charset="0"/>
              </a:rPr>
              <a:t>7 </a:t>
            </a:r>
            <a:r>
              <a:rPr lang="en-US" sz="2000" dirty="0">
                <a:latin typeface="Arial" panose="020B0604020202020204" pitchFamily="34" charset="0"/>
                <a:ea typeface="Apple LiGothic Medium" pitchFamily="2" charset="-120"/>
                <a:cs typeface="Arial" panose="020B0604020202020204" pitchFamily="34" charset="0"/>
              </a:rPr>
              <a:t>And Saul attacked the Amalekites, from Havilah all the way to </a:t>
            </a:r>
            <a:r>
              <a:rPr lang="en-US" sz="2000" dirty="0" err="1">
                <a:latin typeface="Arial" panose="020B0604020202020204" pitchFamily="34" charset="0"/>
                <a:ea typeface="Apple LiGothic Medium" pitchFamily="2" charset="-120"/>
                <a:cs typeface="Arial" panose="020B0604020202020204" pitchFamily="34" charset="0"/>
              </a:rPr>
              <a:t>Shur</a:t>
            </a:r>
            <a:r>
              <a:rPr lang="en-US" sz="2000" dirty="0">
                <a:latin typeface="Arial" panose="020B0604020202020204" pitchFamily="34" charset="0"/>
                <a:ea typeface="Apple LiGothic Medium" pitchFamily="2" charset="-120"/>
                <a:cs typeface="Arial" panose="020B0604020202020204" pitchFamily="34" charset="0"/>
              </a:rPr>
              <a:t>, which is east of Egypt. </a:t>
            </a:r>
            <a:r>
              <a:rPr lang="en-US" sz="2000" b="1" baseline="30000" dirty="0">
                <a:latin typeface="Arial" panose="020B0604020202020204" pitchFamily="34" charset="0"/>
                <a:ea typeface="Apple LiGothic Medium" pitchFamily="2" charset="-120"/>
                <a:cs typeface="Arial" panose="020B0604020202020204" pitchFamily="34" charset="0"/>
              </a:rPr>
              <a:t>8 </a:t>
            </a:r>
            <a:r>
              <a:rPr lang="en-US" sz="2000" dirty="0">
                <a:latin typeface="Arial" panose="020B0604020202020204" pitchFamily="34" charset="0"/>
                <a:ea typeface="Apple LiGothic Medium" pitchFamily="2" charset="-120"/>
                <a:cs typeface="Arial" panose="020B0604020202020204" pitchFamily="34" charset="0"/>
              </a:rPr>
              <a:t>He also took Agag king of the Amalekites alive, and utterly destroyed all the people with the edge of the sword. </a:t>
            </a:r>
            <a:r>
              <a:rPr lang="en-US" sz="2000" b="1" baseline="30000" dirty="0">
                <a:latin typeface="Arial" panose="020B0604020202020204" pitchFamily="34" charset="0"/>
                <a:ea typeface="Apple LiGothic Medium" pitchFamily="2" charset="-120"/>
                <a:cs typeface="Arial" panose="020B0604020202020204" pitchFamily="34" charset="0"/>
              </a:rPr>
              <a:t>9 </a:t>
            </a:r>
            <a:r>
              <a:rPr lang="en-US" sz="2000" dirty="0">
                <a:latin typeface="Arial" panose="020B0604020202020204" pitchFamily="34" charset="0"/>
                <a:ea typeface="Apple LiGothic Medium" pitchFamily="2" charset="-120"/>
                <a:cs typeface="Arial" panose="020B0604020202020204" pitchFamily="34" charset="0"/>
              </a:rPr>
              <a:t>But Saul and the people spared Agag and the best of the sheep, the oxen, the fatlings, the lambs, and all </a:t>
            </a:r>
            <a:r>
              <a:rPr lang="en-US" sz="2000" i="1" dirty="0">
                <a:latin typeface="Arial" panose="020B0604020202020204" pitchFamily="34" charset="0"/>
                <a:ea typeface="Apple LiGothic Medium" pitchFamily="2" charset="-120"/>
                <a:cs typeface="Arial" panose="020B0604020202020204" pitchFamily="34" charset="0"/>
              </a:rPr>
              <a:t>that was</a:t>
            </a:r>
            <a:r>
              <a:rPr lang="en-US" sz="2000" dirty="0">
                <a:latin typeface="Arial" panose="020B0604020202020204" pitchFamily="34" charset="0"/>
                <a:ea typeface="Apple LiGothic Medium" pitchFamily="2" charset="-120"/>
                <a:cs typeface="Arial" panose="020B0604020202020204" pitchFamily="34" charset="0"/>
              </a:rPr>
              <a:t> good, and were unwilling to utterly destroy them. But everything despised and worthless, that they utterly destroyed. </a:t>
            </a:r>
            <a:r>
              <a:rPr lang="en-US" sz="2000" b="1" baseline="30000" dirty="0">
                <a:latin typeface="Arial" panose="020B0604020202020204" pitchFamily="34" charset="0"/>
                <a:ea typeface="Apple LiGothic Medium" pitchFamily="2" charset="-120"/>
                <a:cs typeface="Arial" panose="020B0604020202020204" pitchFamily="34" charset="0"/>
              </a:rPr>
              <a:t>10 </a:t>
            </a:r>
            <a:r>
              <a:rPr lang="en-US" sz="2000" dirty="0">
                <a:latin typeface="Arial" panose="020B0604020202020204" pitchFamily="34" charset="0"/>
                <a:ea typeface="Apple LiGothic Medium" pitchFamily="2" charset="-120"/>
                <a:cs typeface="Arial" panose="020B0604020202020204" pitchFamily="34" charset="0"/>
              </a:rPr>
              <a:t>Now the word of the </a:t>
            </a:r>
            <a:r>
              <a:rPr lang="en-US" sz="2000" cap="small" dirty="0">
                <a:latin typeface="Arial" panose="020B0604020202020204" pitchFamily="34" charset="0"/>
                <a:ea typeface="Apple LiGothic Medium" pitchFamily="2" charset="-120"/>
                <a:cs typeface="Arial" panose="020B0604020202020204" pitchFamily="34" charset="0"/>
              </a:rPr>
              <a:t>Lord</a:t>
            </a:r>
            <a:r>
              <a:rPr lang="en-US" sz="2000" dirty="0">
                <a:latin typeface="Arial" panose="020B0604020202020204" pitchFamily="34" charset="0"/>
                <a:ea typeface="Apple LiGothic Medium" pitchFamily="2" charset="-120"/>
                <a:cs typeface="Arial" panose="020B0604020202020204" pitchFamily="34" charset="0"/>
              </a:rPr>
              <a:t> came to Samuel, saying, </a:t>
            </a:r>
            <a:r>
              <a:rPr lang="en-US" sz="2000" b="1" baseline="30000" dirty="0">
                <a:latin typeface="Arial" panose="020B0604020202020204" pitchFamily="34" charset="0"/>
                <a:ea typeface="Apple LiGothic Medium" pitchFamily="2" charset="-120"/>
                <a:cs typeface="Arial" panose="020B0604020202020204" pitchFamily="34" charset="0"/>
              </a:rPr>
              <a:t>11 </a:t>
            </a:r>
            <a:r>
              <a:rPr lang="en-US" sz="2000" dirty="0">
                <a:latin typeface="Arial" panose="020B0604020202020204" pitchFamily="34" charset="0"/>
                <a:ea typeface="Apple LiGothic Medium" pitchFamily="2" charset="-120"/>
                <a:cs typeface="Arial" panose="020B0604020202020204" pitchFamily="34" charset="0"/>
              </a:rPr>
              <a:t>“I greatly regret that I have set up Saul </a:t>
            </a:r>
            <a:r>
              <a:rPr lang="en-US" sz="2000" i="1" dirty="0">
                <a:latin typeface="Arial" panose="020B0604020202020204" pitchFamily="34" charset="0"/>
                <a:ea typeface="Apple LiGothic Medium" pitchFamily="2" charset="-120"/>
                <a:cs typeface="Arial" panose="020B0604020202020204" pitchFamily="34" charset="0"/>
              </a:rPr>
              <a:t>as</a:t>
            </a:r>
            <a:r>
              <a:rPr lang="en-US" sz="2000" dirty="0">
                <a:latin typeface="Arial" panose="020B0604020202020204" pitchFamily="34" charset="0"/>
                <a:ea typeface="Apple LiGothic Medium" pitchFamily="2" charset="-120"/>
                <a:cs typeface="Arial" panose="020B0604020202020204" pitchFamily="34" charset="0"/>
              </a:rPr>
              <a:t> king, for he has turned back from following Me, and has not performed My commandments.” And it grieved Samuel, and he cried out to the </a:t>
            </a:r>
            <a:r>
              <a:rPr lang="en-US" sz="2000" cap="small" dirty="0">
                <a:latin typeface="Arial" panose="020B0604020202020204" pitchFamily="34" charset="0"/>
                <a:ea typeface="Apple LiGothic Medium" pitchFamily="2" charset="-120"/>
                <a:cs typeface="Arial" panose="020B0604020202020204" pitchFamily="34" charset="0"/>
              </a:rPr>
              <a:t>Lord</a:t>
            </a:r>
            <a:r>
              <a:rPr lang="en-US" sz="2000" dirty="0">
                <a:latin typeface="Arial" panose="020B0604020202020204" pitchFamily="34" charset="0"/>
                <a:ea typeface="Apple LiGothic Medium" pitchFamily="2" charset="-120"/>
                <a:cs typeface="Arial" panose="020B0604020202020204" pitchFamily="34" charset="0"/>
              </a:rPr>
              <a:t> all night. </a:t>
            </a:r>
          </a:p>
          <a:p>
            <a:endParaRPr lang="en-US" sz="1700" dirty="0"/>
          </a:p>
        </p:txBody>
      </p:sp>
    </p:spTree>
    <p:extLst>
      <p:ext uri="{BB962C8B-B14F-4D97-AF65-F5344CB8AC3E}">
        <p14:creationId xmlns:p14="http://schemas.microsoft.com/office/powerpoint/2010/main" val="122622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1 Samuel 15</a:t>
            </a: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2800" dirty="0">
                <a:latin typeface="Apple Chancery" panose="03020702040506060504" pitchFamily="66" charset="-79"/>
                <a:cs typeface="Apple Chancery" panose="03020702040506060504" pitchFamily="66" charset="-79"/>
              </a:rPr>
              <a:t>The Command</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1 Samuel 15:3 – “utterly destroy all that they have, and do not spare them”</a:t>
            </a:r>
          </a:p>
          <a:p>
            <a:pPr marL="285750" indent="-285750">
              <a:buFont typeface="Arial" panose="020B0604020202020204" pitchFamily="34" charset="0"/>
              <a:buChar char="•"/>
            </a:pPr>
            <a:r>
              <a:rPr lang="en-US" sz="2800" dirty="0">
                <a:latin typeface="Apple Chancery" panose="03020702040506060504" pitchFamily="66" charset="-79"/>
                <a:cs typeface="Apple Chancery" panose="03020702040506060504" pitchFamily="66" charset="-79"/>
              </a:rPr>
              <a:t>The Action </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1 Samuel 15:7-9 – “Spared Agag and the best of the sheep, the oxen, the fatlings, the lambs, and all that was good”</a:t>
            </a:r>
          </a:p>
          <a:p>
            <a:pPr marL="285750" indent="-285750">
              <a:buFont typeface="Arial" panose="020B0604020202020204" pitchFamily="34" charset="0"/>
              <a:buChar char="•"/>
            </a:pPr>
            <a:r>
              <a:rPr lang="en-US" sz="2800" dirty="0">
                <a:latin typeface="Apple Chancery" panose="03020702040506060504" pitchFamily="66" charset="-79"/>
                <a:cs typeface="Apple Chancery" panose="03020702040506060504" pitchFamily="66" charset="-79"/>
              </a:rPr>
              <a:t>God’s Response</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1 Samuel 15:11 – “I greatly regret that I have set Saul as King, for he has turned back from following Me, and he has not performed my commandments”</a:t>
            </a:r>
          </a:p>
          <a:p>
            <a:endParaRPr lang="en-US" sz="1700" dirty="0"/>
          </a:p>
        </p:txBody>
      </p:sp>
    </p:spTree>
    <p:extLst>
      <p:ext uri="{BB962C8B-B14F-4D97-AF65-F5344CB8AC3E}">
        <p14:creationId xmlns:p14="http://schemas.microsoft.com/office/powerpoint/2010/main" val="299588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8">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 calcmode="lin" valueType="num">
                                      <p:cBhvr>
                                        <p:cTn id="24"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p:cTn id="31" dur="1000" fill="hold"/>
                                        <p:tgtEl>
                                          <p:spTgt spid="8">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8">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8">
                                            <p:txEl>
                                              <p:pRg st="4" end="4"/>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8">
                                            <p:txEl>
                                              <p:pRg st="5" end="5"/>
                                            </p:txEl>
                                          </p:spTgt>
                                        </p:tgtEl>
                                        <p:attrNameLst>
                                          <p:attrName>style.visibility</p:attrName>
                                        </p:attrNameLst>
                                      </p:cBhvr>
                                      <p:to>
                                        <p:strVal val="visible"/>
                                      </p:to>
                                    </p:set>
                                    <p:anim calcmode="lin" valueType="num">
                                      <p:cBhvr>
                                        <p:cTn id="36" dur="1000" fill="hold"/>
                                        <p:tgtEl>
                                          <p:spTgt spid="8">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8">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4" name="Picture 13">
            <a:extLst>
              <a:ext uri="{FF2B5EF4-FFF2-40B4-BE49-F238E27FC236}">
                <a16:creationId xmlns:a16="http://schemas.microsoft.com/office/drawing/2014/main" id="{5B5FB5AC-39B2-4094-B486-0FCD501D50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1"/>
            <a:ext cx="6726063" cy="275942"/>
          </a:xfrm>
          <a:prstGeom prst="rect">
            <a:avLst/>
          </a:prstGeom>
        </p:spPr>
      </p:pic>
      <p:pic>
        <p:nvPicPr>
          <p:cNvPr id="16" name="Picture 15">
            <a:extLst>
              <a:ext uri="{FF2B5EF4-FFF2-40B4-BE49-F238E27FC236}">
                <a16:creationId xmlns:a16="http://schemas.microsoft.com/office/drawing/2014/main" id="{7150CFE4-97B0-48C6-ACD6-9399CBA119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18" name="Rectangle 17">
            <a:extLst>
              <a:ext uri="{FF2B5EF4-FFF2-40B4-BE49-F238E27FC236}">
                <a16:creationId xmlns:a16="http://schemas.microsoft.com/office/drawing/2014/main" id="{A3C6F7F0-46EA-4F8E-A112-1B517C2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6726063"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1691A3CC-CDA1-4C3B-9150-FCFB5373D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3786"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2" name="Group 21">
            <a:extLst>
              <a:ext uri="{FF2B5EF4-FFF2-40B4-BE49-F238E27FC236}">
                <a16:creationId xmlns:a16="http://schemas.microsoft.com/office/drawing/2014/main" id="{730A2E4A-4E1D-41B9-AA0B-34724A7D97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82" y="0"/>
            <a:ext cx="9144000" cy="6858001"/>
            <a:chOff x="-3176" y="0"/>
            <a:chExt cx="12192000" cy="6858001"/>
          </a:xfrm>
        </p:grpSpPr>
        <p:sp useBgFill="1">
          <p:nvSpPr>
            <p:cNvPr id="23" name="Rectangle 22">
              <a:extLst>
                <a:ext uri="{FF2B5EF4-FFF2-40B4-BE49-F238E27FC236}">
                  <a16:creationId xmlns:a16="http://schemas.microsoft.com/office/drawing/2014/main" id="{2F1C8607-2E83-4D84-B3BB-7D9A6161A3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15AE8AB0-75CD-4FBB-B35D-77407AE7AD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26" name="Rectangle 25">
            <a:extLst>
              <a:ext uri="{FF2B5EF4-FFF2-40B4-BE49-F238E27FC236}">
                <a16:creationId xmlns:a16="http://schemas.microsoft.com/office/drawing/2014/main" id="{149874F5-DD96-463A-8A6B-232E65C3A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57357"/>
            <a:ext cx="6734003"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95A6499-E673-8743-ADD6-3AB68F9276BE}"/>
              </a:ext>
            </a:extLst>
          </p:cNvPr>
          <p:cNvSpPr>
            <a:spLocks noGrp="1"/>
          </p:cNvSpPr>
          <p:nvPr>
            <p:ph type="title"/>
          </p:nvPr>
        </p:nvSpPr>
        <p:spPr>
          <a:xfrm>
            <a:off x="518181" y="4710483"/>
            <a:ext cx="6100108" cy="940240"/>
          </a:xfrm>
        </p:spPr>
        <p:txBody>
          <a:bodyPr vert="horz" lIns="91440" tIns="45720" rIns="91440" bIns="45720" rtlCol="0" anchor="b">
            <a:noAutofit/>
          </a:bodyPr>
          <a:lstStyle/>
          <a:p>
            <a:pPr algn="r"/>
            <a:r>
              <a:rPr lang="en-US" sz="3800" dirty="0">
                <a:latin typeface="Apple Chancery" panose="03020702040506060504" pitchFamily="66" charset="-79"/>
                <a:cs typeface="Apple Chancery" panose="03020702040506060504" pitchFamily="66" charset="-79"/>
              </a:rPr>
              <a:t>The Commands of The Lord</a:t>
            </a:r>
          </a:p>
        </p:txBody>
      </p:sp>
      <p:sp>
        <p:nvSpPr>
          <p:cNvPr id="3" name="Subtitle 2">
            <a:extLst>
              <a:ext uri="{FF2B5EF4-FFF2-40B4-BE49-F238E27FC236}">
                <a16:creationId xmlns:a16="http://schemas.microsoft.com/office/drawing/2014/main" id="{C77D144B-09EF-934A-BE3F-AFC77A09F0E4}"/>
              </a:ext>
            </a:extLst>
          </p:cNvPr>
          <p:cNvSpPr>
            <a:spLocks noGrp="1"/>
          </p:cNvSpPr>
          <p:nvPr>
            <p:ph type="body" sz="half" idx="2"/>
          </p:nvPr>
        </p:nvSpPr>
        <p:spPr>
          <a:xfrm>
            <a:off x="518181" y="5650118"/>
            <a:ext cx="6100108" cy="406566"/>
          </a:xfrm>
        </p:spPr>
        <p:txBody>
          <a:bodyPr vert="horz" lIns="91440" tIns="45720" rIns="91440" bIns="45720" rtlCol="0">
            <a:normAutofit lnSpcReduction="10000"/>
          </a:bodyPr>
          <a:lstStyle/>
          <a:p>
            <a:pPr algn="r"/>
            <a:r>
              <a:rPr lang="en-US" sz="2400" dirty="0">
                <a:latin typeface="Apple Chancery" panose="03020702040506060504" pitchFamily="66" charset="-79"/>
                <a:cs typeface="Apple Chancery" panose="03020702040506060504" pitchFamily="66" charset="-79"/>
              </a:rPr>
              <a:t>1 Samuel 15</a:t>
            </a:r>
          </a:p>
        </p:txBody>
      </p:sp>
      <p:pic>
        <p:nvPicPr>
          <p:cNvPr id="7" name="Picture Placeholder 6" descr="A person sitting on a rock&#10;&#10;Description automatically generated">
            <a:extLst>
              <a:ext uri="{FF2B5EF4-FFF2-40B4-BE49-F238E27FC236}">
                <a16:creationId xmlns:a16="http://schemas.microsoft.com/office/drawing/2014/main" id="{78B36A87-24C0-8F4D-8810-557E8C3EC020}"/>
              </a:ext>
            </a:extLst>
          </p:cNvPr>
          <p:cNvPicPr preferRelativeResize="0">
            <a:picLocks noGrp="1"/>
          </p:cNvPicPr>
          <p:nvPr>
            <p:ph type="pic" idx="1"/>
          </p:nvPr>
        </p:nvPicPr>
        <p:blipFill rotWithShape="1">
          <a:blip r:embed="rId5"/>
          <a:stretch/>
        </p:blipFill>
        <p:spPr>
          <a:xfrm>
            <a:off x="2310215" y="570614"/>
            <a:ext cx="4632321" cy="3456432"/>
          </a:xfrm>
          <a:prstGeom prst="rect">
            <a:avLst/>
          </a:prstGeom>
          <a:ln w="25400">
            <a:solidFill>
              <a:schemeClr val="tx1"/>
            </a:solidFill>
          </a:ln>
          <a:effectLst>
            <a:outerShdw blurRad="76200" dist="63500" dir="5040000" algn="tl" rotWithShape="0">
              <a:srgbClr val="000000">
                <a:alpha val="41000"/>
              </a:srgbClr>
            </a:outerShdw>
          </a:effectLst>
        </p:spPr>
      </p:pic>
      <p:sp>
        <p:nvSpPr>
          <p:cNvPr id="28" name="Rectangle 27">
            <a:extLst>
              <a:ext uri="{FF2B5EF4-FFF2-40B4-BE49-F238E27FC236}">
                <a16:creationId xmlns:a16="http://schemas.microsoft.com/office/drawing/2014/main" id="{DD5B5202-786F-43FD-ADAD-FD113DFBF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1725" y="4557357"/>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a:extLst>
              <a:ext uri="{FF2B5EF4-FFF2-40B4-BE49-F238E27FC236}">
                <a16:creationId xmlns:a16="http://schemas.microsoft.com/office/drawing/2014/main" id="{67D48E48-6BD6-4E10-B72C-8284B9A12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 y="6210130"/>
            <a:ext cx="6726064" cy="275942"/>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B048786-CC85-4387-9F6F-160EBBACB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1725" y="6210130"/>
            <a:ext cx="2310214" cy="275942"/>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7807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The Commands of The Lord</a:t>
            </a: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1 John 5:3; Deuteronomy 30:11 – God’s commands are not burdensome nor are they hard</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Deuteronomy 29:29 – What has been revealed (commands) are so we may do His words (keep His commands)</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45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Looseness With God’s Commands</a:t>
            </a:r>
            <a:endParaRPr lang="en-US" sz="44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1 Samuel 15:13 – “I have performed the commandment of the Lord”</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1 Samuel 15:20 – “I have obeyed the voice of the Lord” </a:t>
            </a:r>
          </a:p>
          <a:p>
            <a:endParaRPr lang="en-US" sz="1700" dirty="0"/>
          </a:p>
        </p:txBody>
      </p:sp>
    </p:spTree>
    <p:extLst>
      <p:ext uri="{BB962C8B-B14F-4D97-AF65-F5344CB8AC3E}">
        <p14:creationId xmlns:p14="http://schemas.microsoft.com/office/powerpoint/2010/main" val="258439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Looseness With God’s Commands</a:t>
            </a:r>
            <a:endParaRPr lang="en-US" sz="44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We must keep all that is commanded</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Deuteronomy 6:1-2 – Keep all His statutes and commandments which he commands</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Joshua 1:8 – Observe to do according to all that is written in it</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Psalm 119:4 – Commanded to keep His precepts diligently</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James 1:21-25 – A doer of the word is one who keeps the word</a:t>
            </a:r>
          </a:p>
          <a:p>
            <a:endParaRPr lang="en-US" sz="1700" dirty="0"/>
          </a:p>
        </p:txBody>
      </p:sp>
    </p:spTree>
    <p:extLst>
      <p:ext uri="{BB962C8B-B14F-4D97-AF65-F5344CB8AC3E}">
        <p14:creationId xmlns:p14="http://schemas.microsoft.com/office/powerpoint/2010/main" val="315282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1000" fill="hold"/>
                                        <p:tgtEl>
                                          <p:spTgt spid="8">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8">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2"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3" name="Picture 14">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pic>
        <p:nvPicPr>
          <p:cNvPr id="94" name="Picture 16">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95" name="Rectangle 18">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20">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7" name="Rectangle 22">
            <a:extLst>
              <a:ext uri="{FF2B5EF4-FFF2-40B4-BE49-F238E27FC236}">
                <a16:creationId xmlns:a16="http://schemas.microsoft.com/office/drawing/2014/main" id="{17341052-73F2-435C-A1F0-70961D11B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Picture Placeholder 5" descr="A person sitting on a rock&#10;&#10;Description automatically generated">
            <a:extLst>
              <a:ext uri="{FF2B5EF4-FFF2-40B4-BE49-F238E27FC236}">
                <a16:creationId xmlns:a16="http://schemas.microsoft.com/office/drawing/2014/main" id="{FB59E375-0418-6846-B4A0-ACED76C7B5DE}"/>
              </a:ext>
            </a:extLst>
          </p:cNvPr>
          <p:cNvPicPr preferRelativeResize="0">
            <a:picLocks noGrp="1"/>
          </p:cNvPicPr>
          <p:nvPr>
            <p:ph type="pic" idx="1"/>
          </p:nvPr>
        </p:nvPicPr>
        <p:blipFill rotWithShape="1">
          <a:blip r:embed="rId5">
            <a:alphaModFix amt="15000"/>
            <a:grayscl/>
          </a:blip>
          <a:srcRect t="5514" r="17273" b="3577"/>
          <a:stretch/>
        </p:blipFill>
        <p:spPr>
          <a:xfrm>
            <a:off x="-2382" y="0"/>
            <a:ext cx="9143999" cy="6858001"/>
          </a:xfrm>
          <a:prstGeom prst="rect">
            <a:avLst/>
          </a:prstGeom>
        </p:spPr>
      </p:pic>
      <p:pic>
        <p:nvPicPr>
          <p:cNvPr id="98" name="Picture 24">
            <a:extLst>
              <a:ext uri="{FF2B5EF4-FFF2-40B4-BE49-F238E27FC236}">
                <a16:creationId xmlns:a16="http://schemas.microsoft.com/office/drawing/2014/main" id="{A4D2D0F6-68B7-4A2F-B80D-B3AAC1F4DC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7828359" cy="321164"/>
          </a:xfrm>
          <a:prstGeom prst="rect">
            <a:avLst/>
          </a:prstGeom>
        </p:spPr>
      </p:pic>
      <p:sp>
        <p:nvSpPr>
          <p:cNvPr id="99" name="Rectangle 26">
            <a:extLst>
              <a:ext uri="{FF2B5EF4-FFF2-40B4-BE49-F238E27FC236}">
                <a16:creationId xmlns:a16="http://schemas.microsoft.com/office/drawing/2014/main" id="{A0BCEF11-98AA-4EF8-91CF-8146F64793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7828359"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4BE31FA1-3432-ED4C-98EB-78A5E499BE19}"/>
              </a:ext>
            </a:extLst>
          </p:cNvPr>
          <p:cNvSpPr>
            <a:spLocks noGrp="1"/>
          </p:cNvSpPr>
          <p:nvPr>
            <p:ph type="title"/>
          </p:nvPr>
        </p:nvSpPr>
        <p:spPr>
          <a:xfrm>
            <a:off x="510240" y="753228"/>
            <a:ext cx="7210396" cy="1080938"/>
          </a:xfrm>
        </p:spPr>
        <p:txBody>
          <a:bodyPr vert="horz" lIns="91440" tIns="45720" rIns="91440" bIns="45720" rtlCol="0" anchor="ctr">
            <a:normAutofit/>
          </a:bodyPr>
          <a:lstStyle/>
          <a:p>
            <a:r>
              <a:rPr lang="en-US" sz="4000" dirty="0">
                <a:latin typeface="Apple Chancery" panose="03020702040506060504" pitchFamily="66" charset="-79"/>
                <a:cs typeface="Apple Chancery" panose="03020702040506060504" pitchFamily="66" charset="-79"/>
              </a:rPr>
              <a:t>Looseness With God’s Commands</a:t>
            </a:r>
            <a:endParaRPr lang="en-US" sz="4400" dirty="0">
              <a:latin typeface="Apple Chancery" panose="03020702040506060504" pitchFamily="66" charset="-79"/>
              <a:cs typeface="Apple Chancery" panose="03020702040506060504" pitchFamily="66" charset="-79"/>
            </a:endParaRPr>
          </a:p>
        </p:txBody>
      </p:sp>
      <p:pic>
        <p:nvPicPr>
          <p:cNvPr id="100" name="Picture 28">
            <a:extLst>
              <a:ext uri="{FF2B5EF4-FFF2-40B4-BE49-F238E27FC236}">
                <a16:creationId xmlns:a16="http://schemas.microsoft.com/office/drawing/2014/main" id="{DB816C00-E2A2-4A28-A8CB-2E9E10E9FD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101" name="Rectangle 30">
            <a:extLst>
              <a:ext uri="{FF2B5EF4-FFF2-40B4-BE49-F238E27FC236}">
                <a16:creationId xmlns:a16="http://schemas.microsoft.com/office/drawing/2014/main" id="{B2892C6A-FAAA-49A9-B836-6ECC4D48D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 Placeholder 7">
            <a:extLst>
              <a:ext uri="{FF2B5EF4-FFF2-40B4-BE49-F238E27FC236}">
                <a16:creationId xmlns:a16="http://schemas.microsoft.com/office/drawing/2014/main" id="{A2B72485-A6F7-3F43-AB67-FEEFD2CD09F0}"/>
              </a:ext>
            </a:extLst>
          </p:cNvPr>
          <p:cNvSpPr>
            <a:spLocks noGrp="1"/>
          </p:cNvSpPr>
          <p:nvPr>
            <p:ph type="body" sz="half" idx="2"/>
          </p:nvPr>
        </p:nvSpPr>
        <p:spPr>
          <a:xfrm>
            <a:off x="510240" y="2336873"/>
            <a:ext cx="7210396" cy="4273652"/>
          </a:xfrm>
        </p:spPr>
        <p:txBody>
          <a:bodyPr vert="horz" lIns="91440" tIns="45720" rIns="91440" bIns="45720" rtlCol="0" anchor="t">
            <a:normAutofit/>
          </a:bodyPr>
          <a:lstStyle/>
          <a:p>
            <a:pPr marL="285750" indent="-285750">
              <a:buFont typeface="Arial" panose="020B0604020202020204" pitchFamily="34" charset="0"/>
              <a:buChar char="•"/>
            </a:pPr>
            <a:r>
              <a:rPr lang="en-US" sz="3200" dirty="0">
                <a:latin typeface="Apple Chancery" panose="03020702040506060504" pitchFamily="66" charset="-79"/>
                <a:cs typeface="Apple Chancery" panose="03020702040506060504" pitchFamily="66" charset="-79"/>
              </a:rPr>
              <a:t>Subjective vs Objective Truth</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John 8:31-32 – “You shall know the truth and the truth shall make you free”</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Ephesians 3:1-4 – “when you read you may understand my knowledge in the mystery of Christ”</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Ephesians 5:17 – “Do not be unwise but understand what the will of the Lord is”</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2 Timothy 3:13-17 – The scripture makes one complete thoroughly equipped to every good work</a:t>
            </a:r>
          </a:p>
          <a:p>
            <a:endParaRPr lang="en-US" sz="1700" dirty="0"/>
          </a:p>
        </p:txBody>
      </p:sp>
    </p:spTree>
    <p:extLst>
      <p:ext uri="{BB962C8B-B14F-4D97-AF65-F5344CB8AC3E}">
        <p14:creationId xmlns:p14="http://schemas.microsoft.com/office/powerpoint/2010/main" val="18181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1000" fill="hold"/>
                                        <p:tgtEl>
                                          <p:spTgt spid="8">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8">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1217</TotalTime>
  <Words>1102</Words>
  <Application>Microsoft Macintosh PowerPoint</Application>
  <PresentationFormat>On-screen Show (4:3)</PresentationFormat>
  <Paragraphs>84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Apple Chancery</vt:lpstr>
      <vt:lpstr>Arial</vt:lpstr>
      <vt:lpstr>Calibri</vt:lpstr>
      <vt:lpstr>Trebuchet MS</vt:lpstr>
      <vt:lpstr>Berlin</vt:lpstr>
      <vt:lpstr>PowerPoint Presentation</vt:lpstr>
      <vt:lpstr>1 Samuel 15</vt:lpstr>
      <vt:lpstr>1 Samuel 15</vt:lpstr>
      <vt:lpstr>1 Samuel 15</vt:lpstr>
      <vt:lpstr>The Commands of The Lord</vt:lpstr>
      <vt:lpstr>The Commands of The Lord</vt:lpstr>
      <vt:lpstr>Looseness With God’s Commands</vt:lpstr>
      <vt:lpstr>Looseness With God’s Commands</vt:lpstr>
      <vt:lpstr>Looseness With God’s Commands</vt:lpstr>
      <vt:lpstr>Looseness With God’s Commands</vt:lpstr>
      <vt:lpstr>Man Does It His Way</vt:lpstr>
      <vt:lpstr>Man Does It His Way</vt:lpstr>
      <vt:lpstr>Man Does It His Way</vt:lpstr>
      <vt:lpstr>Man Does It His Way</vt:lpstr>
      <vt:lpstr>Man Does It His Way</vt:lpstr>
      <vt:lpstr>Fear The People</vt:lpstr>
      <vt:lpstr>Fear The People</vt:lpstr>
      <vt:lpstr>What Do I Do?</vt:lpstr>
      <vt:lpstr>What Do I Do?</vt:lpstr>
      <vt:lpstr>The Commands of The Lord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Carlson</dc:creator>
  <cp:lastModifiedBy>Jay Carlson</cp:lastModifiedBy>
  <cp:revision>18</cp:revision>
  <dcterms:created xsi:type="dcterms:W3CDTF">2020-07-31T14:08:53Z</dcterms:created>
  <dcterms:modified xsi:type="dcterms:W3CDTF">2020-08-02T12:01:26Z</dcterms:modified>
</cp:coreProperties>
</file>