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30" r:id="rId3"/>
    <p:sldId id="333" r:id="rId4"/>
    <p:sldId id="334" r:id="rId5"/>
    <p:sldId id="335" r:id="rId6"/>
    <p:sldId id="336" r:id="rId7"/>
    <p:sldId id="337" r:id="rId8"/>
    <p:sldId id="338" r:id="rId9"/>
    <p:sldId id="342" r:id="rId10"/>
    <p:sldId id="341" r:id="rId11"/>
    <p:sldId id="317" r:id="rId12"/>
    <p:sldId id="329" r:id="rId13"/>
    <p:sldId id="328" r:id="rId14"/>
    <p:sldId id="262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805" autoAdjust="0"/>
  </p:normalViewPr>
  <p:slideViewPr>
    <p:cSldViewPr snapToGrid="0" snapToObjects="1">
      <p:cViewPr varScale="1">
        <p:scale>
          <a:sx n="77" d="100"/>
          <a:sy n="77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8FEE-5824-364F-B5A7-89210D97BD15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089D-FF1C-704F-B637-9546222D7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57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8FEE-5824-364F-B5A7-89210D97BD15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089D-FF1C-704F-B637-9546222D7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3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8FEE-5824-364F-B5A7-89210D97BD15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089D-FF1C-704F-B637-9546222D7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1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8FEE-5824-364F-B5A7-89210D97BD15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089D-FF1C-704F-B637-9546222D7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56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8FEE-5824-364F-B5A7-89210D97BD15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089D-FF1C-704F-B637-9546222D7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94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8FEE-5824-364F-B5A7-89210D97BD15}" type="datetimeFigureOut">
              <a:rPr lang="en-US" smtClean="0"/>
              <a:t>9/23/20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089D-FF1C-704F-B637-9546222D7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6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8FEE-5824-364F-B5A7-89210D97BD15}" type="datetimeFigureOut">
              <a:rPr lang="en-US" smtClean="0"/>
              <a:t>9/23/20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089D-FF1C-704F-B637-9546222D7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09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8FEE-5824-364F-B5A7-89210D97BD15}" type="datetimeFigureOut">
              <a:rPr lang="en-US" smtClean="0"/>
              <a:t>9/23/20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089D-FF1C-704F-B637-9546222D7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2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8FEE-5824-364F-B5A7-89210D97BD15}" type="datetimeFigureOut">
              <a:rPr lang="en-US" smtClean="0"/>
              <a:t>9/23/20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089D-FF1C-704F-B637-9546222D7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4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8FEE-5824-364F-B5A7-89210D97BD15}" type="datetimeFigureOut">
              <a:rPr lang="en-US" smtClean="0"/>
              <a:t>9/23/20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089D-FF1C-704F-B637-9546222D7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6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8FEE-5824-364F-B5A7-89210D97BD15}" type="datetimeFigureOut">
              <a:rPr lang="en-US" smtClean="0"/>
              <a:t>9/23/20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089D-FF1C-704F-B637-9546222D7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7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C8FEE-5824-364F-B5A7-89210D97BD15}" type="datetimeFigureOut">
              <a:rPr lang="en-US" smtClean="0"/>
              <a:t>9/23/20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A089D-FF1C-704F-B637-9546222D7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18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7174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>
                <a:latin typeface="Times New Roman"/>
                <a:cs typeface="Times New Roman"/>
              </a:rPr>
              <a:t>Ecclesiastes</a:t>
            </a:r>
            <a:endParaRPr lang="en-US" sz="80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25700"/>
            <a:ext cx="6400800" cy="1567126"/>
          </a:xfrm>
        </p:spPr>
        <p:txBody>
          <a:bodyPr anchor="ctr">
            <a:normAutofit/>
          </a:bodyPr>
          <a:lstStyle/>
          <a:p>
            <a:r>
              <a:rPr lang="en-US" sz="60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Chapter </a:t>
            </a:r>
            <a:r>
              <a:rPr lang="en-US" sz="60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8</a:t>
            </a:r>
            <a:endParaRPr lang="en-US" sz="6000" b="1" i="1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4" name="Picture 3" descr="Ecclesiastes_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861"/>
            <a:ext cx="9144000" cy="515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646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5259"/>
            <a:ext cx="9144000" cy="1169004"/>
          </a:xfrm>
        </p:spPr>
        <p:txBody>
          <a:bodyPr>
            <a:noAutofit/>
          </a:bodyPr>
          <a:lstStyle/>
          <a:p>
            <a:r>
              <a:rPr lang="en-US" sz="41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Questions for Chapter </a:t>
            </a:r>
            <a:r>
              <a:rPr lang="en-US" sz="41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8</a:t>
            </a:r>
            <a:endParaRPr lang="en-US" sz="4100" b="1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6629" y="1143745"/>
            <a:ext cx="889794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/>
                <a:cs typeface="Times New Roman"/>
              </a:rPr>
              <a:t>1. How does wisdom make one’s “face shine” (v. 1)? What are visible signs seen in the wise? </a:t>
            </a:r>
            <a:r>
              <a:rPr lang="en-US" sz="3200" dirty="0" smtClean="0">
                <a:latin typeface="Times New Roman"/>
                <a:cs typeface="Times New Roman"/>
              </a:rPr>
              <a:t>__________ __________________________________________ </a:t>
            </a:r>
            <a:endParaRPr lang="en-US" sz="3200" dirty="0">
              <a:latin typeface="Times New Roman"/>
              <a:cs typeface="Times New Roman"/>
            </a:endParaRPr>
          </a:p>
          <a:p>
            <a:r>
              <a:rPr lang="en-US" sz="3200" dirty="0">
                <a:latin typeface="Times New Roman"/>
                <a:cs typeface="Times New Roman"/>
              </a:rPr>
              <a:t> </a:t>
            </a:r>
          </a:p>
          <a:p>
            <a:r>
              <a:rPr lang="en-US" sz="3200" dirty="0">
                <a:latin typeface="Times New Roman"/>
                <a:cs typeface="Times New Roman"/>
              </a:rPr>
              <a:t>2. What admonition is given regarding the laws of the king? </a:t>
            </a:r>
            <a:r>
              <a:rPr lang="en-US" sz="3200" dirty="0" smtClean="0">
                <a:latin typeface="Times New Roman"/>
                <a:cs typeface="Times New Roman"/>
              </a:rPr>
              <a:t>__________________________________  __________________________________________ </a:t>
            </a:r>
            <a:endParaRPr lang="en-US" sz="3200" dirty="0">
              <a:latin typeface="Times New Roman"/>
              <a:cs typeface="Times New Roman"/>
            </a:endParaRPr>
          </a:p>
          <a:p>
            <a:r>
              <a:rPr lang="en-US" sz="3200" dirty="0">
                <a:latin typeface="Times New Roman"/>
                <a:cs typeface="Times New Roman"/>
              </a:rPr>
              <a:t> </a:t>
            </a:r>
          </a:p>
          <a:p>
            <a:r>
              <a:rPr lang="en-US" sz="3200" dirty="0">
                <a:latin typeface="Times New Roman"/>
                <a:cs typeface="Times New Roman"/>
              </a:rPr>
              <a:t>3. Why is rebellion to the king unwise? </a:t>
            </a:r>
            <a:r>
              <a:rPr lang="en-US" sz="3200" dirty="0" smtClean="0">
                <a:latin typeface="Times New Roman"/>
                <a:cs typeface="Times New Roman"/>
              </a:rPr>
              <a:t>__________ __________________________________________ </a:t>
            </a:r>
            <a:endParaRPr lang="en-US" sz="3200" dirty="0">
              <a:latin typeface="Times New Roman"/>
              <a:cs typeface="Times New Roman"/>
            </a:endParaRPr>
          </a:p>
          <a:p>
            <a:r>
              <a:rPr lang="en-US" sz="3200" dirty="0">
                <a:latin typeface="Times New Roman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49181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6629" y="-4178"/>
            <a:ext cx="889794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/>
                <a:cs typeface="Times New Roman"/>
              </a:rPr>
              <a:t>4. “Because the ________________ against an evil ______________ is not executed </a:t>
            </a:r>
            <a:r>
              <a:rPr lang="en-US" sz="3200" dirty="0" smtClean="0">
                <a:latin typeface="Times New Roman"/>
                <a:cs typeface="Times New Roman"/>
              </a:rPr>
              <a:t>_______________, </a:t>
            </a:r>
            <a:r>
              <a:rPr lang="en-US" sz="3200" dirty="0">
                <a:latin typeface="Times New Roman"/>
                <a:cs typeface="Times New Roman"/>
              </a:rPr>
              <a:t>therefore the _____________ of the sons of men is </a:t>
            </a:r>
            <a:r>
              <a:rPr lang="en-US" sz="3200" dirty="0" smtClean="0">
                <a:latin typeface="Times New Roman"/>
                <a:cs typeface="Times New Roman"/>
              </a:rPr>
              <a:t>__________ __________ </a:t>
            </a:r>
            <a:r>
              <a:rPr lang="en-US" sz="3200" dirty="0">
                <a:latin typeface="Times New Roman"/>
                <a:cs typeface="Times New Roman"/>
              </a:rPr>
              <a:t>in them to do </a:t>
            </a:r>
            <a:r>
              <a:rPr lang="en-US" sz="3200" dirty="0" smtClean="0">
                <a:latin typeface="Times New Roman"/>
                <a:cs typeface="Times New Roman"/>
              </a:rPr>
              <a:t>_________.”</a:t>
            </a:r>
            <a:endParaRPr lang="en-US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13511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6629" y="-4178"/>
            <a:ext cx="8897949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/>
                <a:cs typeface="Times New Roman"/>
              </a:rPr>
              <a:t>4. “Because the ________________ against an evil ______________ is not executed </a:t>
            </a:r>
            <a:r>
              <a:rPr lang="en-US" sz="3200" dirty="0" smtClean="0">
                <a:latin typeface="Times New Roman"/>
                <a:cs typeface="Times New Roman"/>
              </a:rPr>
              <a:t>_______________, </a:t>
            </a:r>
            <a:r>
              <a:rPr lang="en-US" sz="3200" dirty="0">
                <a:latin typeface="Times New Roman"/>
                <a:cs typeface="Times New Roman"/>
              </a:rPr>
              <a:t>therefore the _____________ of the sons of men is </a:t>
            </a:r>
            <a:r>
              <a:rPr lang="en-US" sz="3200" dirty="0" smtClean="0">
                <a:latin typeface="Times New Roman"/>
                <a:cs typeface="Times New Roman"/>
              </a:rPr>
              <a:t>__________ __________ </a:t>
            </a:r>
            <a:r>
              <a:rPr lang="en-US" sz="3200" dirty="0">
                <a:latin typeface="Times New Roman"/>
                <a:cs typeface="Times New Roman"/>
              </a:rPr>
              <a:t>in them to do </a:t>
            </a:r>
            <a:r>
              <a:rPr lang="en-US" sz="3200" dirty="0" smtClean="0">
                <a:latin typeface="Times New Roman"/>
                <a:cs typeface="Times New Roman"/>
              </a:rPr>
              <a:t>_________.</a:t>
            </a:r>
            <a:r>
              <a:rPr lang="en-US" sz="3200" dirty="0">
                <a:latin typeface="Times New Roman"/>
                <a:cs typeface="Times New Roman"/>
              </a:rPr>
              <a:t>”</a:t>
            </a:r>
          </a:p>
          <a:p>
            <a:endParaRPr lang="en-US" sz="2800" dirty="0">
              <a:latin typeface="Times New Roman"/>
              <a:cs typeface="Times New Roman"/>
            </a:endParaRPr>
          </a:p>
          <a:p>
            <a:r>
              <a:rPr lang="en-US" sz="3200" dirty="0">
                <a:latin typeface="Times New Roman"/>
                <a:cs typeface="Times New Roman"/>
              </a:rPr>
              <a:t>5. Even though the works of the just and the sinner may not lead to their deserved end in this life, what assures final justice will be done? </a:t>
            </a:r>
            <a:r>
              <a:rPr lang="en-US" sz="3200" dirty="0" smtClean="0">
                <a:latin typeface="Times New Roman"/>
                <a:cs typeface="Times New Roman"/>
              </a:rPr>
              <a:t>______________  </a:t>
            </a:r>
            <a:r>
              <a:rPr lang="en-US" sz="3200" smtClean="0">
                <a:latin typeface="Times New Roman"/>
                <a:cs typeface="Times New Roman"/>
              </a:rPr>
              <a:t>__________________________________________ </a:t>
            </a:r>
            <a:endParaRPr lang="en-US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71190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6629" y="-4178"/>
            <a:ext cx="889794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/>
                <a:cs typeface="Times New Roman"/>
              </a:rPr>
              <a:t>4. “Because the ________________ against an evil ______________ is not executed </a:t>
            </a:r>
            <a:r>
              <a:rPr lang="en-US" sz="3200" dirty="0" smtClean="0">
                <a:latin typeface="Times New Roman"/>
                <a:cs typeface="Times New Roman"/>
              </a:rPr>
              <a:t>_______________, </a:t>
            </a:r>
            <a:r>
              <a:rPr lang="en-US" sz="3200" dirty="0">
                <a:latin typeface="Times New Roman"/>
                <a:cs typeface="Times New Roman"/>
              </a:rPr>
              <a:t>therefore the _____________ of the sons of men is </a:t>
            </a:r>
            <a:r>
              <a:rPr lang="en-US" sz="3200" dirty="0" smtClean="0">
                <a:latin typeface="Times New Roman"/>
                <a:cs typeface="Times New Roman"/>
              </a:rPr>
              <a:t>__________ __________ </a:t>
            </a:r>
            <a:r>
              <a:rPr lang="en-US" sz="3200" dirty="0">
                <a:latin typeface="Times New Roman"/>
                <a:cs typeface="Times New Roman"/>
              </a:rPr>
              <a:t>in them to do </a:t>
            </a:r>
            <a:r>
              <a:rPr lang="en-US" sz="3200" dirty="0" smtClean="0">
                <a:latin typeface="Times New Roman"/>
                <a:cs typeface="Times New Roman"/>
              </a:rPr>
              <a:t>_________.</a:t>
            </a:r>
            <a:r>
              <a:rPr lang="en-US" sz="3200" dirty="0">
                <a:latin typeface="Times New Roman"/>
                <a:cs typeface="Times New Roman"/>
              </a:rPr>
              <a:t>”</a:t>
            </a:r>
          </a:p>
          <a:p>
            <a:endParaRPr lang="en-US" sz="2800" dirty="0">
              <a:latin typeface="Times New Roman"/>
              <a:cs typeface="Times New Roman"/>
            </a:endParaRPr>
          </a:p>
          <a:p>
            <a:r>
              <a:rPr lang="en-US" sz="3200" dirty="0">
                <a:latin typeface="Times New Roman"/>
                <a:cs typeface="Times New Roman"/>
              </a:rPr>
              <a:t>5. Even though the works of the just and the sinner may not lead to their deserved end in this life, what assures final justice will be done? </a:t>
            </a:r>
            <a:r>
              <a:rPr lang="en-US" sz="3200" dirty="0" smtClean="0">
                <a:latin typeface="Times New Roman"/>
                <a:cs typeface="Times New Roman"/>
              </a:rPr>
              <a:t>______________  __________________________________________ </a:t>
            </a:r>
            <a:endParaRPr lang="en-US" sz="3200" dirty="0">
              <a:latin typeface="Times New Roman"/>
              <a:cs typeface="Times New Roman"/>
            </a:endParaRPr>
          </a:p>
          <a:p>
            <a:endParaRPr lang="en-US" sz="2800" dirty="0">
              <a:latin typeface="Times New Roman"/>
              <a:cs typeface="Times New Roman"/>
            </a:endParaRPr>
          </a:p>
          <a:p>
            <a:r>
              <a:rPr lang="en-US" sz="3200" dirty="0">
                <a:latin typeface="Times New Roman"/>
                <a:cs typeface="Times New Roman"/>
              </a:rPr>
              <a:t>6. After Solomon had applied his heart to know wisdom and see the business done on earth, what conclusion did he reach? </a:t>
            </a:r>
            <a:r>
              <a:rPr lang="en-US" sz="3200" dirty="0" smtClean="0">
                <a:latin typeface="Times New Roman"/>
                <a:cs typeface="Times New Roman"/>
              </a:rPr>
              <a:t>______________________ __________________________________________ </a:t>
            </a:r>
            <a:endParaRPr lang="en-US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62666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cclesiastes_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58606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096000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u="sng" dirty="0" smtClean="0">
                <a:latin typeface="Times New Roman"/>
                <a:cs typeface="Times New Roman"/>
              </a:rPr>
              <a:t>Next Week</a:t>
            </a:r>
            <a:r>
              <a:rPr lang="en-US" sz="3400" b="1" dirty="0" smtClean="0">
                <a:latin typeface="Times New Roman"/>
                <a:cs typeface="Times New Roman"/>
              </a:rPr>
              <a:t>: </a:t>
            </a:r>
            <a:r>
              <a:rPr lang="en-US" sz="3300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Read Eccl. </a:t>
            </a:r>
            <a:r>
              <a:rPr lang="en-US" sz="3300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9 </a:t>
            </a:r>
            <a:r>
              <a:rPr lang="en-US" sz="3300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&amp; answer questions</a:t>
            </a:r>
            <a:endParaRPr lang="en-US" sz="3300" b="1" i="1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0238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5760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242"/>
            <a:ext cx="8229600" cy="988247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Basic Outline of Ecclesiastes</a:t>
            </a:r>
            <a:endParaRPr lang="en-US" b="1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95" y="878831"/>
            <a:ext cx="9254608" cy="5916706"/>
          </a:xfrm>
        </p:spPr>
        <p:txBody>
          <a:bodyPr>
            <a:noAutofit/>
          </a:bodyPr>
          <a:lstStyle/>
          <a:p>
            <a:pPr marL="571500" indent="-571500">
              <a:buAutoNum type="romanUcPeriod"/>
            </a:pPr>
            <a:r>
              <a:rPr lang="en-US" sz="3000" b="1" dirty="0" smtClean="0">
                <a:latin typeface="Times New Roman"/>
                <a:cs typeface="Times New Roman"/>
              </a:rPr>
              <a:t>Chapters </a:t>
            </a:r>
            <a:r>
              <a:rPr lang="en-US" sz="3000" b="1" dirty="0">
                <a:latin typeface="Times New Roman"/>
                <a:cs typeface="Times New Roman"/>
              </a:rPr>
              <a:t>1-6:</a:t>
            </a:r>
            <a:r>
              <a:rPr lang="en-US" sz="3000" dirty="0">
                <a:latin typeface="Times New Roman"/>
                <a:cs typeface="Times New Roman"/>
              </a:rPr>
              <a:t>  The Vanity of All Things Earthly.</a:t>
            </a:r>
          </a:p>
          <a:p>
            <a:pPr marL="571500" indent="-571500">
              <a:buAutoNum type="romanUcPeriod" startAt="2"/>
            </a:pPr>
            <a:r>
              <a:rPr lang="en-US" sz="3000" b="1" dirty="0" smtClean="0">
                <a:latin typeface="Times New Roman"/>
                <a:cs typeface="Times New Roman"/>
              </a:rPr>
              <a:t>Chapters 7-12:</a:t>
            </a:r>
            <a:r>
              <a:rPr lang="en-US" sz="3000" dirty="0" smtClean="0">
                <a:latin typeface="Times New Roman"/>
                <a:cs typeface="Times New Roman"/>
              </a:rPr>
              <a:t>  Words of Wisdom (what is good for man to do on earth)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914400" lvl="1" indent="-514350">
              <a:buAutoNum type="alphaUcPeriod"/>
            </a:pPr>
            <a:r>
              <a:rPr lang="en-US" dirty="0" smtClean="0">
                <a:latin typeface="Times New Roman"/>
                <a:cs typeface="Times New Roman"/>
              </a:rPr>
              <a:t>Words of Wisdom in view of man’s wickedness (7:1-29)</a:t>
            </a:r>
          </a:p>
          <a:p>
            <a:pPr marL="914400" lvl="1" indent="-514350">
              <a:buAutoNum type="alphaUcPeriod"/>
            </a:pPr>
            <a:r>
              <a:rPr lang="en-US" dirty="0" smtClean="0">
                <a:latin typeface="Times New Roman"/>
                <a:cs typeface="Times New Roman"/>
              </a:rPr>
              <a:t>Words of Wisdom in view of God’s providence in life (8:1 – 9:18)</a:t>
            </a:r>
          </a:p>
          <a:p>
            <a:pPr marL="914400" lvl="1" indent="-514350">
              <a:buAutoNum type="alphaUcPeriod"/>
            </a:pPr>
            <a:r>
              <a:rPr lang="en-US" dirty="0" smtClean="0">
                <a:latin typeface="Times New Roman"/>
                <a:cs typeface="Times New Roman"/>
              </a:rPr>
              <a:t>Words of Wisdom in view of the uncertainties of life (10:1-20)</a:t>
            </a:r>
          </a:p>
          <a:p>
            <a:pPr marL="914400" lvl="1" indent="-514350">
              <a:buAutoNum type="alphaUcPeriod"/>
            </a:pPr>
            <a:r>
              <a:rPr lang="en-US" dirty="0" smtClean="0">
                <a:latin typeface="Times New Roman"/>
                <a:cs typeface="Times New Roman"/>
              </a:rPr>
              <a:t>Words of Wisdom in view of the aging process of life (11:1 – 12:8)</a:t>
            </a:r>
          </a:p>
          <a:p>
            <a:pPr marL="914400" lvl="1" indent="-514350">
              <a:buAutoNum type="alphaUcPeriod"/>
            </a:pPr>
            <a:r>
              <a:rPr lang="en-US" dirty="0" smtClean="0">
                <a:latin typeface="Times New Roman"/>
                <a:cs typeface="Times New Roman"/>
              </a:rPr>
              <a:t>Concluding Words of Wisdom: Man’s purpose in life (12:9-14)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97153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0022"/>
            <a:ext cx="8229600" cy="1246299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Ecclesiastes 8:1</a:t>
            </a:r>
            <a:endParaRPr lang="en-US" b="1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245" y="1049552"/>
            <a:ext cx="88150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>
                <a:latin typeface="Times New Roman"/>
                <a:cs typeface="Times New Roman"/>
              </a:rPr>
              <a:t>1 </a:t>
            </a:r>
            <a:r>
              <a:rPr lang="en-US" sz="3600" dirty="0">
                <a:latin typeface="Times New Roman"/>
                <a:cs typeface="Times New Roman"/>
              </a:rPr>
              <a:t>Who </a:t>
            </a:r>
            <a:r>
              <a:rPr lang="en-US" sz="3600" i="1" dirty="0">
                <a:latin typeface="Times New Roman"/>
                <a:cs typeface="Times New Roman"/>
              </a:rPr>
              <a:t>is</a:t>
            </a:r>
            <a:r>
              <a:rPr lang="en-US" sz="3600" dirty="0">
                <a:latin typeface="Times New Roman"/>
                <a:cs typeface="Times New Roman"/>
              </a:rPr>
              <a:t> like a wise </a:t>
            </a:r>
            <a:r>
              <a:rPr lang="en-US" sz="3600" i="1" dirty="0">
                <a:latin typeface="Times New Roman"/>
                <a:cs typeface="Times New Roman"/>
              </a:rPr>
              <a:t>man? </a:t>
            </a:r>
            <a:r>
              <a:rPr lang="en-US" sz="3600" dirty="0">
                <a:latin typeface="Times New Roman"/>
                <a:cs typeface="Times New Roman"/>
              </a:rPr>
              <a:t>And who knows the interpretation of a thing? A man’s wisdom makes his face shine, and </a:t>
            </a:r>
            <a:r>
              <a:rPr lang="en-US" sz="3600" dirty="0" smtClean="0">
                <a:latin typeface="Times New Roman"/>
                <a:cs typeface="Times New Roman"/>
              </a:rPr>
              <a:t>the sternness </a:t>
            </a:r>
            <a:r>
              <a:rPr lang="en-US" sz="3600" dirty="0">
                <a:latin typeface="Times New Roman"/>
                <a:cs typeface="Times New Roman"/>
              </a:rPr>
              <a:t>of his face is changed. </a:t>
            </a:r>
            <a:endParaRPr lang="en-US" sz="3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00316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81450"/>
            <a:ext cx="8229600" cy="90725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Ecclesiastes 8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:2-9</a:t>
            </a:r>
            <a:endParaRPr lang="en-US" b="1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268" y="587692"/>
            <a:ext cx="9018732" cy="6304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baseline="30000" dirty="0">
                <a:latin typeface="Times New Roman"/>
                <a:cs typeface="Times New Roman"/>
              </a:rPr>
              <a:t>2 </a:t>
            </a:r>
            <a:r>
              <a:rPr lang="en-US" sz="2800" dirty="0">
                <a:latin typeface="Times New Roman"/>
                <a:cs typeface="Times New Roman"/>
              </a:rPr>
              <a:t>I </a:t>
            </a:r>
            <a:r>
              <a:rPr lang="en-US" sz="2800" i="1" dirty="0">
                <a:latin typeface="Times New Roman"/>
                <a:cs typeface="Times New Roman"/>
              </a:rPr>
              <a:t>say,</a:t>
            </a:r>
            <a:r>
              <a:rPr lang="en-US" sz="2800" dirty="0">
                <a:latin typeface="Times New Roman"/>
                <a:cs typeface="Times New Roman"/>
              </a:rPr>
              <a:t> “Keep the king’s commandment for the sake of your oath to God. </a:t>
            </a:r>
            <a:r>
              <a:rPr lang="en-US" sz="2800" b="1" baseline="30000" dirty="0">
                <a:latin typeface="Times New Roman"/>
                <a:cs typeface="Times New Roman"/>
              </a:rPr>
              <a:t>3 </a:t>
            </a:r>
            <a:r>
              <a:rPr lang="en-US" sz="2800" dirty="0">
                <a:latin typeface="Times New Roman"/>
                <a:cs typeface="Times New Roman"/>
              </a:rPr>
              <a:t>Do not be hasty to go from his presence. Do not take your stand for an evil thing, for he does whatever pleases him.” </a:t>
            </a:r>
            <a:r>
              <a:rPr lang="en-US" sz="2800" b="1" baseline="30000" dirty="0">
                <a:latin typeface="Times New Roman"/>
                <a:cs typeface="Times New Roman"/>
              </a:rPr>
              <a:t>4 </a:t>
            </a:r>
            <a:r>
              <a:rPr lang="en-US" sz="2800" dirty="0">
                <a:latin typeface="Times New Roman"/>
                <a:cs typeface="Times New Roman"/>
              </a:rPr>
              <a:t>Where the word of a king </a:t>
            </a:r>
            <a:r>
              <a:rPr lang="en-US" sz="2800" i="1" dirty="0">
                <a:latin typeface="Times New Roman"/>
                <a:cs typeface="Times New Roman"/>
              </a:rPr>
              <a:t>is, there is</a:t>
            </a:r>
            <a:r>
              <a:rPr lang="en-US" sz="2800" dirty="0">
                <a:latin typeface="Times New Roman"/>
                <a:cs typeface="Times New Roman"/>
              </a:rPr>
              <a:t> power; and who may say to him, “What are you doing?” </a:t>
            </a:r>
            <a:r>
              <a:rPr lang="en-US" sz="2800" b="1" baseline="30000" dirty="0">
                <a:latin typeface="Times New Roman"/>
                <a:cs typeface="Times New Roman"/>
              </a:rPr>
              <a:t>5 </a:t>
            </a:r>
            <a:r>
              <a:rPr lang="en-US" sz="2800" dirty="0">
                <a:latin typeface="Times New Roman"/>
                <a:cs typeface="Times New Roman"/>
              </a:rPr>
              <a:t>He who keeps his command will experience nothing harmful; and a wise man’s </a:t>
            </a:r>
            <a:r>
              <a:rPr lang="en-US" sz="2800" dirty="0" smtClean="0">
                <a:latin typeface="Times New Roman"/>
                <a:cs typeface="Times New Roman"/>
              </a:rPr>
              <a:t>heart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cs typeface="Times New Roman"/>
              </a:rPr>
              <a:t>discerns </a:t>
            </a:r>
            <a:r>
              <a:rPr lang="en-US" sz="2800" dirty="0">
                <a:latin typeface="Times New Roman"/>
                <a:cs typeface="Times New Roman"/>
              </a:rPr>
              <a:t>both time and judgment</a:t>
            </a:r>
            <a:r>
              <a:rPr lang="en-US" sz="2800" dirty="0" smtClean="0">
                <a:latin typeface="Times New Roman"/>
                <a:cs typeface="Times New Roman"/>
              </a:rPr>
              <a:t>, </a:t>
            </a:r>
            <a:r>
              <a:rPr lang="en-US" sz="2800" b="1" baseline="30000" dirty="0" smtClean="0">
                <a:latin typeface="Times New Roman"/>
                <a:cs typeface="Times New Roman"/>
              </a:rPr>
              <a:t>6 </a:t>
            </a:r>
            <a:r>
              <a:rPr lang="en-US" sz="2800" dirty="0" smtClean="0">
                <a:latin typeface="Times New Roman"/>
                <a:cs typeface="Times New Roman"/>
              </a:rPr>
              <a:t>because for every </a:t>
            </a:r>
            <a:r>
              <a:rPr lang="en-US" sz="2800" dirty="0">
                <a:latin typeface="Times New Roman"/>
                <a:cs typeface="Times New Roman"/>
              </a:rPr>
              <a:t>matter there is a time and judgment, though the misery of </a:t>
            </a:r>
            <a:r>
              <a:rPr lang="en-US" sz="2800" dirty="0" smtClean="0">
                <a:latin typeface="Times New Roman"/>
                <a:cs typeface="Times New Roman"/>
              </a:rPr>
              <a:t>man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cs typeface="Times New Roman"/>
              </a:rPr>
              <a:t>increases </a:t>
            </a:r>
            <a:r>
              <a:rPr lang="en-US" sz="2800" dirty="0">
                <a:latin typeface="Times New Roman"/>
                <a:cs typeface="Times New Roman"/>
              </a:rPr>
              <a:t>greatly. </a:t>
            </a:r>
            <a:r>
              <a:rPr lang="en-US" sz="2800" b="1" baseline="30000" dirty="0">
                <a:latin typeface="Times New Roman"/>
                <a:cs typeface="Times New Roman"/>
              </a:rPr>
              <a:t>7 </a:t>
            </a:r>
            <a:r>
              <a:rPr lang="en-US" sz="2800" dirty="0">
                <a:latin typeface="Times New Roman"/>
                <a:cs typeface="Times New Roman"/>
              </a:rPr>
              <a:t>For he does not know what will happen; so who can tell him when it will occur? </a:t>
            </a:r>
            <a:r>
              <a:rPr lang="en-US" sz="2800" b="1" baseline="30000" dirty="0">
                <a:latin typeface="Times New Roman"/>
                <a:cs typeface="Times New Roman"/>
              </a:rPr>
              <a:t>8 </a:t>
            </a:r>
            <a:r>
              <a:rPr lang="en-US" sz="2800" dirty="0">
                <a:latin typeface="Times New Roman"/>
                <a:cs typeface="Times New Roman"/>
              </a:rPr>
              <a:t>No one has power over the spirit to retain the spirit, and no one has power in the day of death. </a:t>
            </a:r>
            <a:r>
              <a:rPr lang="en-US" sz="2800" i="1" dirty="0">
                <a:latin typeface="Times New Roman"/>
                <a:cs typeface="Times New Roman"/>
              </a:rPr>
              <a:t>There is</a:t>
            </a:r>
            <a:r>
              <a:rPr lang="en-US" sz="2800" dirty="0">
                <a:latin typeface="Times New Roman"/>
                <a:cs typeface="Times New Roman"/>
              </a:rPr>
              <a:t> no release from that war, and wickedness will not deliver those who are given to it. </a:t>
            </a:r>
            <a:r>
              <a:rPr lang="en-US" sz="2800" b="1" baseline="30000" dirty="0">
                <a:latin typeface="Times New Roman"/>
                <a:cs typeface="Times New Roman"/>
              </a:rPr>
              <a:t>9 </a:t>
            </a:r>
            <a:r>
              <a:rPr lang="en-US" sz="2800" dirty="0">
                <a:latin typeface="Times New Roman"/>
                <a:cs typeface="Times New Roman"/>
              </a:rPr>
              <a:t>All this I have seen, and applied my heart to every work that is done under the sun: </a:t>
            </a:r>
            <a:r>
              <a:rPr lang="en-US" sz="2800" i="1" dirty="0">
                <a:latin typeface="Times New Roman"/>
                <a:cs typeface="Times New Roman"/>
              </a:rPr>
              <a:t>There is</a:t>
            </a:r>
            <a:r>
              <a:rPr lang="en-US" sz="2800" dirty="0">
                <a:latin typeface="Times New Roman"/>
                <a:cs typeface="Times New Roman"/>
              </a:rPr>
              <a:t> a time in which one man rules over another to his own hurt.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4314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0023"/>
            <a:ext cx="8229600" cy="973550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Ecclesiastes 8: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10-13</a:t>
            </a:r>
            <a:endParaRPr lang="en-US" b="1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245" y="901097"/>
            <a:ext cx="8815070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latin typeface="Times New Roman"/>
                <a:cs typeface="Times New Roman"/>
              </a:rPr>
              <a:t>10 </a:t>
            </a:r>
            <a:r>
              <a:rPr lang="en-US" sz="3200" dirty="0">
                <a:latin typeface="Times New Roman"/>
                <a:cs typeface="Times New Roman"/>
              </a:rPr>
              <a:t>Then I saw the wicked buried, who had come and gone from the place of holiness, and </a:t>
            </a:r>
            <a:r>
              <a:rPr lang="en-US" sz="3200" dirty="0" smtClean="0">
                <a:latin typeface="Times New Roman"/>
                <a:cs typeface="Times New Roman"/>
              </a:rPr>
              <a:t>they were forgotten in </a:t>
            </a:r>
            <a:r>
              <a:rPr lang="en-US" sz="3200" dirty="0">
                <a:latin typeface="Times New Roman"/>
                <a:cs typeface="Times New Roman"/>
              </a:rPr>
              <a:t>the city where they had so done. This also </a:t>
            </a:r>
            <a:r>
              <a:rPr lang="en-US" sz="3200" i="1" dirty="0">
                <a:latin typeface="Times New Roman"/>
                <a:cs typeface="Times New Roman"/>
              </a:rPr>
              <a:t>is </a:t>
            </a:r>
            <a:r>
              <a:rPr lang="en-US" sz="3200" dirty="0">
                <a:latin typeface="Times New Roman"/>
                <a:cs typeface="Times New Roman"/>
              </a:rPr>
              <a:t>vanity. </a:t>
            </a:r>
            <a:r>
              <a:rPr lang="en-US" sz="3200" b="1" baseline="30000" dirty="0">
                <a:latin typeface="Times New Roman"/>
                <a:cs typeface="Times New Roman"/>
              </a:rPr>
              <a:t>11 </a:t>
            </a:r>
            <a:r>
              <a:rPr lang="en-US" sz="3200" dirty="0">
                <a:latin typeface="Times New Roman"/>
                <a:cs typeface="Times New Roman"/>
              </a:rPr>
              <a:t>Because the sentence against an evil work is not executed speedily, therefore the heart of the sons of men is fully set in them to </a:t>
            </a:r>
            <a:r>
              <a:rPr lang="en-US" sz="3200" dirty="0" smtClean="0">
                <a:latin typeface="Times New Roman"/>
                <a:cs typeface="Times New Roman"/>
              </a:rPr>
              <a:t>do evil. </a:t>
            </a:r>
            <a:r>
              <a:rPr lang="en-US" sz="3200" b="1" baseline="30000" dirty="0" smtClean="0">
                <a:latin typeface="Times New Roman"/>
                <a:cs typeface="Times New Roman"/>
              </a:rPr>
              <a:t>12</a:t>
            </a:r>
            <a:r>
              <a:rPr lang="en-US" sz="3200" b="1" baseline="30000" dirty="0">
                <a:latin typeface="Times New Roman"/>
                <a:cs typeface="Times New Roman"/>
              </a:rPr>
              <a:t> </a:t>
            </a:r>
            <a:r>
              <a:rPr lang="en-US" sz="3200" dirty="0">
                <a:latin typeface="Times New Roman"/>
                <a:cs typeface="Times New Roman"/>
              </a:rPr>
              <a:t>Though a sinner does evil a hundred </a:t>
            </a:r>
            <a:r>
              <a:rPr lang="en-US" sz="3200" i="1" dirty="0">
                <a:latin typeface="Times New Roman"/>
                <a:cs typeface="Times New Roman"/>
              </a:rPr>
              <a:t>times,</a:t>
            </a:r>
            <a:r>
              <a:rPr lang="en-US" sz="3200" dirty="0">
                <a:latin typeface="Times New Roman"/>
                <a:cs typeface="Times New Roman"/>
              </a:rPr>
              <a:t> and his </a:t>
            </a:r>
            <a:r>
              <a:rPr lang="en-US" sz="3200" i="1" dirty="0">
                <a:latin typeface="Times New Roman"/>
                <a:cs typeface="Times New Roman"/>
              </a:rPr>
              <a:t>days</a:t>
            </a:r>
            <a:r>
              <a:rPr lang="en-US" sz="3200" dirty="0">
                <a:latin typeface="Times New Roman"/>
                <a:cs typeface="Times New Roman"/>
              </a:rPr>
              <a:t> are prolonged, yet I surely know that it will be well with those who fear God, who fear before Him. </a:t>
            </a:r>
            <a:r>
              <a:rPr lang="en-US" sz="3200" b="1" baseline="30000" dirty="0">
                <a:latin typeface="Times New Roman"/>
                <a:cs typeface="Times New Roman"/>
              </a:rPr>
              <a:t>13 </a:t>
            </a:r>
            <a:r>
              <a:rPr lang="en-US" sz="3200" dirty="0">
                <a:latin typeface="Times New Roman"/>
                <a:cs typeface="Times New Roman"/>
              </a:rPr>
              <a:t>But it will not be well with the wicked; nor will he prolong </a:t>
            </a:r>
            <a:r>
              <a:rPr lang="en-US" sz="3200" i="1" dirty="0">
                <a:latin typeface="Times New Roman"/>
                <a:cs typeface="Times New Roman"/>
              </a:rPr>
              <a:t>his</a:t>
            </a:r>
            <a:r>
              <a:rPr lang="en-US" sz="3200" dirty="0">
                <a:latin typeface="Times New Roman"/>
                <a:cs typeface="Times New Roman"/>
              </a:rPr>
              <a:t> days, </a:t>
            </a:r>
            <a:r>
              <a:rPr lang="en-US" sz="3200" i="1" dirty="0">
                <a:latin typeface="Times New Roman"/>
                <a:cs typeface="Times New Roman"/>
              </a:rPr>
              <a:t>which are</a:t>
            </a:r>
            <a:r>
              <a:rPr lang="en-US" sz="3200" dirty="0">
                <a:latin typeface="Times New Roman"/>
                <a:cs typeface="Times New Roman"/>
              </a:rPr>
              <a:t> as a shadow, because he does not fear before God.</a:t>
            </a:r>
            <a:r>
              <a:rPr lang="en-US" sz="3200" dirty="0">
                <a:latin typeface="Times New Roman"/>
                <a:cs typeface="Times New Roman"/>
              </a:rPr>
              <a:t> </a:t>
            </a:r>
            <a:endParaRPr lang="en-US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74779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003"/>
            <a:ext cx="8229600" cy="1122004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Ecclesiastes 8: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14-15</a:t>
            </a:r>
            <a:endParaRPr lang="en-US" b="1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244" y="1132027"/>
            <a:ext cx="8814617" cy="5324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baseline="30000" dirty="0">
                <a:latin typeface="Times New Roman"/>
                <a:cs typeface="Times New Roman"/>
              </a:rPr>
              <a:t>14 </a:t>
            </a:r>
            <a:r>
              <a:rPr lang="en-US" sz="3400" dirty="0">
                <a:latin typeface="Times New Roman"/>
                <a:cs typeface="Times New Roman"/>
              </a:rPr>
              <a:t>There is a vanity which occurs on earth, that there are just </a:t>
            </a:r>
            <a:r>
              <a:rPr lang="en-US" sz="3400" i="1" dirty="0">
                <a:latin typeface="Times New Roman"/>
                <a:cs typeface="Times New Roman"/>
              </a:rPr>
              <a:t>men</a:t>
            </a:r>
            <a:r>
              <a:rPr lang="en-US" sz="3400" dirty="0">
                <a:latin typeface="Times New Roman"/>
                <a:cs typeface="Times New Roman"/>
              </a:rPr>
              <a:t> to whom it happens according to the work of the wicked; again, there are wicked </a:t>
            </a:r>
            <a:r>
              <a:rPr lang="en-US" sz="3400" i="1" dirty="0">
                <a:latin typeface="Times New Roman"/>
                <a:cs typeface="Times New Roman"/>
              </a:rPr>
              <a:t>men</a:t>
            </a:r>
            <a:r>
              <a:rPr lang="en-US" sz="3400" dirty="0">
                <a:latin typeface="Times New Roman"/>
                <a:cs typeface="Times New Roman"/>
              </a:rPr>
              <a:t> to whom it happens according to the work of the righteous. I said that this also </a:t>
            </a:r>
            <a:r>
              <a:rPr lang="en-US" sz="3400" i="1" dirty="0" smtClean="0">
                <a:latin typeface="Times New Roman"/>
                <a:cs typeface="Times New Roman"/>
              </a:rPr>
              <a:t>is </a:t>
            </a:r>
            <a:r>
              <a:rPr lang="en-US" sz="3400" dirty="0">
                <a:latin typeface="Times New Roman"/>
                <a:cs typeface="Times New Roman"/>
              </a:rPr>
              <a:t>vanity. </a:t>
            </a:r>
            <a:r>
              <a:rPr lang="en-US" sz="3400" b="1" baseline="30000" dirty="0">
                <a:latin typeface="Times New Roman"/>
                <a:cs typeface="Times New Roman"/>
              </a:rPr>
              <a:t>15 </a:t>
            </a:r>
            <a:r>
              <a:rPr lang="en-US" sz="3400" dirty="0">
                <a:latin typeface="Times New Roman"/>
                <a:cs typeface="Times New Roman"/>
              </a:rPr>
              <a:t>So I commended enjoyment, because a man has nothing better under the sun than to eat, drink, and be merry; for this will remain with him in his labor </a:t>
            </a:r>
            <a:r>
              <a:rPr lang="en-US" sz="3400" i="1" dirty="0">
                <a:latin typeface="Times New Roman"/>
                <a:cs typeface="Times New Roman"/>
              </a:rPr>
              <a:t>all </a:t>
            </a:r>
            <a:r>
              <a:rPr lang="en-US" sz="3400" dirty="0">
                <a:latin typeface="Times New Roman"/>
                <a:cs typeface="Times New Roman"/>
              </a:rPr>
              <a:t>the days of his life which God gives him under the sun.</a:t>
            </a:r>
            <a:r>
              <a:rPr lang="en-US" sz="3400" dirty="0">
                <a:latin typeface="Times New Roman"/>
                <a:cs typeface="Times New Roman"/>
              </a:rPr>
              <a:t> </a:t>
            </a:r>
            <a:endParaRPr lang="en-US" sz="3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1799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003"/>
            <a:ext cx="8229600" cy="1122004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Ecclesiastes 8: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16-17</a:t>
            </a:r>
            <a:endParaRPr lang="en-US" b="1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244" y="1132027"/>
            <a:ext cx="8798121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>
                <a:latin typeface="Times New Roman"/>
                <a:cs typeface="Times New Roman"/>
              </a:rPr>
              <a:t>16 </a:t>
            </a:r>
            <a:r>
              <a:rPr lang="en-US" sz="3600" dirty="0">
                <a:latin typeface="Times New Roman"/>
                <a:cs typeface="Times New Roman"/>
              </a:rPr>
              <a:t>When I applied my heart to know wisdom and to see the business that is done on earth, even though one sees no sleep day or night, </a:t>
            </a:r>
            <a:r>
              <a:rPr lang="en-US" sz="3600" b="1" baseline="30000" dirty="0">
                <a:latin typeface="Times New Roman"/>
                <a:cs typeface="Times New Roman"/>
              </a:rPr>
              <a:t>17 </a:t>
            </a:r>
            <a:r>
              <a:rPr lang="en-US" sz="3600" dirty="0">
                <a:latin typeface="Times New Roman"/>
                <a:cs typeface="Times New Roman"/>
              </a:rPr>
              <a:t>then I saw all the work of God, that a man cannot find out the work that is done under the sun. For though a man labors </a:t>
            </a:r>
            <a:r>
              <a:rPr lang="en-US" sz="3600" dirty="0" smtClean="0">
                <a:latin typeface="Times New Roman"/>
                <a:cs typeface="Times New Roman"/>
              </a:rPr>
              <a:t>to discover </a:t>
            </a:r>
            <a:r>
              <a:rPr lang="en-US" sz="3600" i="1" dirty="0" smtClean="0">
                <a:latin typeface="Times New Roman"/>
                <a:cs typeface="Times New Roman"/>
              </a:rPr>
              <a:t>it</a:t>
            </a:r>
            <a:r>
              <a:rPr lang="en-US" sz="3600" dirty="0" smtClean="0">
                <a:latin typeface="Times New Roman"/>
                <a:cs typeface="Times New Roman"/>
              </a:rPr>
              <a:t>, yet </a:t>
            </a:r>
            <a:r>
              <a:rPr lang="en-US" sz="3600" dirty="0">
                <a:latin typeface="Times New Roman"/>
                <a:cs typeface="Times New Roman"/>
              </a:rPr>
              <a:t>he will not find </a:t>
            </a:r>
            <a:r>
              <a:rPr lang="en-US" sz="3600" i="1" dirty="0">
                <a:latin typeface="Times New Roman"/>
                <a:cs typeface="Times New Roman"/>
              </a:rPr>
              <a:t>it;</a:t>
            </a:r>
            <a:r>
              <a:rPr lang="en-US" sz="3600" dirty="0">
                <a:latin typeface="Times New Roman"/>
                <a:cs typeface="Times New Roman"/>
              </a:rPr>
              <a:t> moreover, though a wise </a:t>
            </a:r>
            <a:r>
              <a:rPr lang="en-US" sz="3600" i="1" dirty="0">
                <a:latin typeface="Times New Roman"/>
                <a:cs typeface="Times New Roman"/>
              </a:rPr>
              <a:t>man </a:t>
            </a:r>
            <a:r>
              <a:rPr lang="en-US" sz="3600" dirty="0">
                <a:latin typeface="Times New Roman"/>
                <a:cs typeface="Times New Roman"/>
              </a:rPr>
              <a:t>attempts to know </a:t>
            </a:r>
            <a:r>
              <a:rPr lang="en-US" sz="3600" i="1" dirty="0">
                <a:latin typeface="Times New Roman"/>
                <a:cs typeface="Times New Roman"/>
              </a:rPr>
              <a:t>it,</a:t>
            </a:r>
            <a:r>
              <a:rPr lang="en-US" sz="3600" dirty="0">
                <a:latin typeface="Times New Roman"/>
                <a:cs typeface="Times New Roman"/>
              </a:rPr>
              <a:t> he will not be able to find </a:t>
            </a:r>
            <a:r>
              <a:rPr lang="en-US" sz="3600" i="1" dirty="0">
                <a:latin typeface="Times New Roman"/>
                <a:cs typeface="Times New Roman"/>
              </a:rPr>
              <a:t>it.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endParaRPr lang="en-US" sz="3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45861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5259"/>
            <a:ext cx="9144000" cy="1169004"/>
          </a:xfrm>
        </p:spPr>
        <p:txBody>
          <a:bodyPr>
            <a:noAutofit/>
          </a:bodyPr>
          <a:lstStyle/>
          <a:p>
            <a:r>
              <a:rPr lang="en-US" sz="41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Questions for Chapter </a:t>
            </a:r>
            <a:r>
              <a:rPr lang="en-US" sz="41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8</a:t>
            </a:r>
            <a:endParaRPr lang="en-US" sz="4100" b="1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6629" y="1143745"/>
            <a:ext cx="889794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/>
                <a:cs typeface="Times New Roman"/>
              </a:rPr>
              <a:t>1. How does wisdom make one’s “face shine” (v. 1)? What are visible signs seen in the wise? </a:t>
            </a:r>
            <a:r>
              <a:rPr lang="en-US" sz="3200" dirty="0" smtClean="0">
                <a:latin typeface="Times New Roman"/>
                <a:cs typeface="Times New Roman"/>
              </a:rPr>
              <a:t>__________ __________________________________________ </a:t>
            </a:r>
            <a:endParaRPr lang="en-US" sz="3200" dirty="0">
              <a:latin typeface="Times New Roman"/>
              <a:cs typeface="Times New Roman"/>
            </a:endParaRPr>
          </a:p>
          <a:p>
            <a:r>
              <a:rPr lang="en-US" sz="3200" dirty="0">
                <a:latin typeface="Times New Roman"/>
                <a:cs typeface="Times New Roman"/>
              </a:rPr>
              <a:t> </a:t>
            </a:r>
          </a:p>
          <a:p>
            <a:endParaRPr lang="en-US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0270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5259"/>
            <a:ext cx="9144000" cy="1169004"/>
          </a:xfrm>
        </p:spPr>
        <p:txBody>
          <a:bodyPr>
            <a:noAutofit/>
          </a:bodyPr>
          <a:lstStyle/>
          <a:p>
            <a:r>
              <a:rPr lang="en-US" sz="41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Questions for Chapter </a:t>
            </a:r>
            <a:r>
              <a:rPr lang="en-US" sz="41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8</a:t>
            </a:r>
            <a:endParaRPr lang="en-US" sz="4100" b="1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6629" y="1143745"/>
            <a:ext cx="889794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/>
                <a:cs typeface="Times New Roman"/>
              </a:rPr>
              <a:t>1. How does wisdom make one’s “face shine” (v. 1)? What are visible signs seen in the wise? </a:t>
            </a:r>
            <a:r>
              <a:rPr lang="en-US" sz="3200" dirty="0" smtClean="0">
                <a:latin typeface="Times New Roman"/>
                <a:cs typeface="Times New Roman"/>
              </a:rPr>
              <a:t>__________ __________________________________________ </a:t>
            </a:r>
            <a:endParaRPr lang="en-US" sz="3200" dirty="0">
              <a:latin typeface="Times New Roman"/>
              <a:cs typeface="Times New Roman"/>
            </a:endParaRPr>
          </a:p>
          <a:p>
            <a:r>
              <a:rPr lang="en-US" sz="3200" dirty="0">
                <a:latin typeface="Times New Roman"/>
                <a:cs typeface="Times New Roman"/>
              </a:rPr>
              <a:t> </a:t>
            </a:r>
          </a:p>
          <a:p>
            <a:r>
              <a:rPr lang="en-US" sz="3200" dirty="0">
                <a:latin typeface="Times New Roman"/>
                <a:cs typeface="Times New Roman"/>
              </a:rPr>
              <a:t>2. What admonition is given regarding the laws of the king? </a:t>
            </a:r>
            <a:r>
              <a:rPr lang="en-US" sz="3200" dirty="0" smtClean="0">
                <a:latin typeface="Times New Roman"/>
                <a:cs typeface="Times New Roman"/>
              </a:rPr>
              <a:t>__________________________________  __________________________________________ </a:t>
            </a:r>
            <a:endParaRPr lang="en-US" sz="3200" dirty="0">
              <a:latin typeface="Times New Roman"/>
              <a:cs typeface="Times New Roman"/>
            </a:endParaRPr>
          </a:p>
          <a:p>
            <a:r>
              <a:rPr lang="en-US" sz="3200" dirty="0">
                <a:latin typeface="Times New Roman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4898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6201</TotalTime>
  <Words>457</Words>
  <Application>Microsoft Macintosh PowerPoint</Application>
  <PresentationFormat>On-screen Show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Ecclesiastes</vt:lpstr>
      <vt:lpstr>Basic Outline of Ecclesiastes</vt:lpstr>
      <vt:lpstr>Ecclesiastes 8:1</vt:lpstr>
      <vt:lpstr>Ecclesiastes 8:2-9</vt:lpstr>
      <vt:lpstr>Ecclesiastes 8:10-13</vt:lpstr>
      <vt:lpstr>Ecclesiastes 8:14-15</vt:lpstr>
      <vt:lpstr>Ecclesiastes 8:16-17</vt:lpstr>
      <vt:lpstr>Questions for Chapter 8</vt:lpstr>
      <vt:lpstr>Questions for Chapter 8</vt:lpstr>
      <vt:lpstr>Questions for Chapter 8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Self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 Osborne</dc:creator>
  <cp:lastModifiedBy>Harry Osborne</cp:lastModifiedBy>
  <cp:revision>65</cp:revision>
  <dcterms:created xsi:type="dcterms:W3CDTF">2020-07-15T15:56:46Z</dcterms:created>
  <dcterms:modified xsi:type="dcterms:W3CDTF">2020-09-23T19:57:50Z</dcterms:modified>
</cp:coreProperties>
</file>