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6" r:id="rId2"/>
    <p:sldId id="266" r:id="rId3"/>
    <p:sldId id="267" r:id="rId4"/>
    <p:sldId id="270" r:id="rId5"/>
    <p:sldId id="271" r:id="rId6"/>
    <p:sldId id="272" r:id="rId7"/>
    <p:sldId id="273" r:id="rId8"/>
    <p:sldId id="274" r:id="rId9"/>
    <p:sldId id="275" r:id="rId10"/>
    <p:sldId id="277" r:id="rId11"/>
    <p:sldId id="278" r:id="rId12"/>
    <p:sldId id="27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31"/>
    <p:restoredTop sz="94830"/>
  </p:normalViewPr>
  <p:slideViewPr>
    <p:cSldViewPr snapToGrid="0" snapToObjects="1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0F37F5-74FD-40B2-91CE-B259D8B627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72B8F39-8C2B-4CA3-96BA-D3075A3ADF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7B2B8B-CEDA-4C6B-BA5D-62F27E3263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9/20/20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793F1E-C745-4BA2-BD51-F386CB6EC4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534A14-8D2D-4B31-9A1A-129718B60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6823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3DD55B-8F18-4FEF-A7BE-F48056CA0C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E30479E-2855-4A1B-9A9D-7A568F83F7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5A4305-5F94-45FF-BB96-A13501C821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9/20/20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239D3E-E6EB-49B8-8173-D40B67FD6D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A1E107-83DB-4A49-A9B9-99ED4C1477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832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3C96FBC-AC3C-4A4B-8B25-0307BAF68C4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480B651-D57D-419F-9F97-12412B0FC2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C0C2EA-C059-4B2B-AC85-D7C1A3D40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9/20/20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824259-FAC9-4A2C-A9AD-56D68A3CD7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6AABF7-E7DA-4C30-9C22-2CB29C9320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6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C85964-7388-4DF0-A338-C401F13D0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B19C6B-977B-48BC-B3F4-A817327BA4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08BE57-86BC-4777-AC10-75E1E382A9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9/20/20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23809A-1F30-4ABB-B8CA-0901CEE81B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CBD049-0DE9-483A-9282-3182CDA85C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091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B13BA4-5082-48D2-A1E3-5CD9AB3EFC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CF4C47-F4E3-4DEA-8B73-3BD150E11B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84FEE4-80CE-4D8D-9887-F42F082BB8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9/20/20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CB6231-2599-4B9F-9808-5F60608828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829F79-89BA-4410-BDF0-DBEA3B57AC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895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85CE94-F8FB-4097-9652-FED2206190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339F6A-DDCE-4A0A-940A-EE2495D152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1AFAEB-F791-47CC-9DA7-9644B3C9BA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A403F4-749A-464A-B3E2-F4969BD5F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9/20/20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719255-DDB6-4073-9EA8-3A19CF055A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877970-1600-430B-8B83-263CAF6EA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934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9EBE0E-6651-4EF5-A558-2F359AE6AF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69E22B-1AD1-49F7-8C31-442A0E247C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A317C3-7893-40E1-A2A5-EBD2961B0C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6E4E428-DCC2-41D3-9A4E-CB540B73CF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7D4FA1F-A234-4760-AA2E-0AA0817398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A5505C4-8FF0-4EA5-A5A8-3E75986DA8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9/20/20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A00977E-4EDC-4EE2-BE63-530ADE918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D02B445-4E26-485D-89D4-7E7E8EA9B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660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26D8B0-9B6C-4A71-B72F-AC7FE7F884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BB173AA-6336-4435-9F4B-E349F9762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9/20/20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03E2196-F9C2-4077-A27B-BFFF64F98E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0FDE3B-928D-4524-AF8D-3D7E12643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850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B968EBC-EE38-486A-96C5-3F8710A47D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9/20/20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6F898A2-3E08-434B-93F4-4037C344B2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E7EC15-7F03-40A1-BD5B-BDF1CF28C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964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68370F-CDE4-4765-A868-48D61D7675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64E0A6-5205-4EE5-83D5-8B9B26DC63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C1A631-C40F-4450-A3F8-9E30394BDC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3B9FBD-33B1-4B2E-AF57-5CCEA05A2E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9/20/20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A64BFA-2D23-4696-A654-6AF89C17BE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D4FCC5-3EDD-47BC-873E-2B60A10F89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692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8A1205-B7D2-45ED-9D61-9E2B6B5BDA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2A81D6D-8BDB-4859-9C0C-DAABD9808D7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AF8B64-3514-4D27-A431-6E3B873FB9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3DB966-629F-4A61-947C-A82368902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9/20/20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13E134-86AA-4B06-9A72-4D7416525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B627E5-464C-496B-8BED-E0C716DE54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398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0D5D4F0-F872-4EF1-8ABC-A052612507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7E344A-3B7D-4EF1-94D2-8CC269354F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70D568-4C22-4449-B5C2-7C6BBE8033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9/20/20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0BAE0D-47EA-4FF8-B422-C53A67606C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19AC8E-0AFA-440B-841E-3E9214FC00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660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>
            <a:extLst>
              <a:ext uri="{FF2B5EF4-FFF2-40B4-BE49-F238E27FC236}">
                <a16:creationId xmlns:a16="http://schemas.microsoft.com/office/drawing/2014/main" id="{74426AB7-D619-4515-962A-BC83909EC0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7C43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36">
            <a:extLst>
              <a:ext uri="{FF2B5EF4-FFF2-40B4-BE49-F238E27FC236}">
                <a16:creationId xmlns:a16="http://schemas.microsoft.com/office/drawing/2014/main" id="{DE47DF98-723F-4AAC-ABCF-CACBC438F7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82880" y="256540"/>
            <a:ext cx="8778240" cy="6365239"/>
          </a:xfrm>
          <a:prstGeom prst="rect">
            <a:avLst/>
          </a:prstGeom>
          <a:solidFill>
            <a:srgbClr val="FFFFFF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48" name="Straight Connector 38">
            <a:extLst>
              <a:ext uri="{FF2B5EF4-FFF2-40B4-BE49-F238E27FC236}">
                <a16:creationId xmlns:a16="http://schemas.microsoft.com/office/drawing/2014/main" id="{EA29FC7C-9308-4FDE-8DCA-405668055B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171700" y="5768204"/>
            <a:ext cx="4800600" cy="0"/>
          </a:xfrm>
          <a:prstGeom prst="line">
            <a:avLst/>
          </a:prstGeom>
          <a:ln>
            <a:solidFill>
              <a:srgbClr val="7C433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>
            <a:extLst>
              <a:ext uri="{FF2B5EF4-FFF2-40B4-BE49-F238E27FC236}">
                <a16:creationId xmlns:a16="http://schemas.microsoft.com/office/drawing/2014/main" id="{292A0D53-C37E-154E-8031-92051E43A9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84052" y="4880475"/>
            <a:ext cx="6575895" cy="440822"/>
          </a:xfrm>
        </p:spPr>
        <p:txBody>
          <a:bodyPr>
            <a:normAutofit lnSpcReduction="10000"/>
          </a:bodyPr>
          <a:lstStyle/>
          <a:p>
            <a:r>
              <a:rPr lang="en-US" sz="2800" dirty="0">
                <a:solidFill>
                  <a:srgbClr val="7C4334"/>
                </a:solidFill>
                <a:latin typeface="Algerian" panose="04020705040A02060702" pitchFamily="82" charset="0"/>
              </a:rPr>
              <a:t>Practical Christian Living</a:t>
            </a:r>
          </a:p>
        </p:txBody>
      </p:sp>
      <p:pic>
        <p:nvPicPr>
          <p:cNvPr id="12" name="Picture 11" descr="A picture containing box, old, food&#10;&#10;Description automatically generated">
            <a:extLst>
              <a:ext uri="{FF2B5EF4-FFF2-40B4-BE49-F238E27FC236}">
                <a16:creationId xmlns:a16="http://schemas.microsoft.com/office/drawing/2014/main" id="{C75F11A9-287D-49AD-994F-4891684BB3B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" b="18322"/>
          <a:stretch/>
        </p:blipFill>
        <p:spPr>
          <a:xfrm>
            <a:off x="182880" y="256540"/>
            <a:ext cx="8778240" cy="3764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4830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C1B67E-5ADF-954D-B35E-041917511C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1490" y="365125"/>
            <a:ext cx="5368621" cy="1692794"/>
          </a:xfrm>
        </p:spPr>
        <p:txBody>
          <a:bodyPr>
            <a:normAutofit/>
          </a:bodyPr>
          <a:lstStyle/>
          <a:p>
            <a:r>
              <a:rPr lang="en-US" dirty="0"/>
              <a:t>James 1:2-18</a:t>
            </a:r>
          </a:p>
        </p:txBody>
      </p: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E4A809D5-3600-46D4-A466-67F2349A54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91490" y="2316480"/>
            <a:ext cx="3429000" cy="0"/>
          </a:xfrm>
          <a:prstGeom prst="straightConnector1">
            <a:avLst/>
          </a:prstGeom>
          <a:ln w="19050" cap="sq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796EA3-E075-C749-9709-4CB291F411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1490" y="2575033"/>
            <a:ext cx="5368621" cy="4040447"/>
          </a:xfrm>
        </p:spPr>
        <p:txBody>
          <a:bodyPr>
            <a:normAutofit/>
          </a:bodyPr>
          <a:lstStyle/>
          <a:p>
            <a:pPr lvl="0"/>
            <a:r>
              <a:rPr lang="en-US" sz="2800" dirty="0"/>
              <a:t>James 1:13-15 – Temptations do not come from God</a:t>
            </a:r>
          </a:p>
          <a:p>
            <a:pPr lvl="1"/>
            <a:r>
              <a:rPr lang="en-US" dirty="0"/>
              <a:t>“</a:t>
            </a:r>
            <a:r>
              <a:rPr lang="en-US" sz="2400" dirty="0"/>
              <a:t>Let no one say, I am tempted by God… God cannot be tempted by evil, nor does He himself temp anyone” (v.13)</a:t>
            </a:r>
          </a:p>
          <a:p>
            <a:pPr lvl="2"/>
            <a:r>
              <a:rPr lang="en-US" sz="2400" dirty="0"/>
              <a:t>God does not tempt (Genesis 3, Matthew 4, 1 Thessalonians 3:5)</a:t>
            </a:r>
          </a:p>
          <a:p>
            <a:pPr lvl="2"/>
            <a:r>
              <a:rPr lang="en-US" sz="2400" dirty="0"/>
              <a:t>God provides the way of escape (Matthew 6:13, 1 Corinthians 10:13)</a:t>
            </a:r>
          </a:p>
          <a:p>
            <a:pPr marL="685800" lvl="2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800" dirty="0"/>
          </a:p>
        </p:txBody>
      </p:sp>
      <p:pic>
        <p:nvPicPr>
          <p:cNvPr id="7" name="Picture 6" descr="A picture containing box, old, food&#10;&#10;Description automatically generated">
            <a:extLst>
              <a:ext uri="{FF2B5EF4-FFF2-40B4-BE49-F238E27FC236}">
                <a16:creationId xmlns:a16="http://schemas.microsoft.com/office/drawing/2014/main" id="{D144C324-7F00-4978-BD00-7A1B6B1FCE9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2714" r="31039"/>
          <a:stretch/>
        </p:blipFill>
        <p:spPr>
          <a:xfrm>
            <a:off x="5860111" y="10"/>
            <a:ext cx="3283888" cy="6857987"/>
          </a:xfrm>
          <a:custGeom>
            <a:avLst/>
            <a:gdLst/>
            <a:ahLst/>
            <a:cxnLst/>
            <a:rect l="l" t="t" r="r" b="b"/>
            <a:pathLst>
              <a:path w="6313150" h="6857997">
                <a:moveTo>
                  <a:pt x="65565" y="0"/>
                </a:moveTo>
                <a:lnTo>
                  <a:pt x="6313150" y="0"/>
                </a:lnTo>
                <a:lnTo>
                  <a:pt x="6313150" y="6857997"/>
                </a:lnTo>
                <a:lnTo>
                  <a:pt x="3293946" y="6857997"/>
                </a:lnTo>
                <a:lnTo>
                  <a:pt x="3235857" y="6823061"/>
                </a:lnTo>
                <a:cubicBezTo>
                  <a:pt x="1291240" y="5592803"/>
                  <a:pt x="0" y="3423096"/>
                  <a:pt x="0" y="951803"/>
                </a:cubicBezTo>
                <a:cubicBezTo>
                  <a:pt x="0" y="727140"/>
                  <a:pt x="10673" y="504970"/>
                  <a:pt x="31536" y="285771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498412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C1B67E-5ADF-954D-B35E-041917511C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1490" y="365125"/>
            <a:ext cx="5368621" cy="1692794"/>
          </a:xfrm>
        </p:spPr>
        <p:txBody>
          <a:bodyPr>
            <a:normAutofit/>
          </a:bodyPr>
          <a:lstStyle/>
          <a:p>
            <a:r>
              <a:rPr lang="en-US" dirty="0"/>
              <a:t>James 1:2-18</a:t>
            </a:r>
          </a:p>
        </p:txBody>
      </p: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E4A809D5-3600-46D4-A466-67F2349A54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91490" y="2316480"/>
            <a:ext cx="3429000" cy="0"/>
          </a:xfrm>
          <a:prstGeom prst="straightConnector1">
            <a:avLst/>
          </a:prstGeom>
          <a:ln w="19050" cap="sq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796EA3-E075-C749-9709-4CB291F411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1490" y="2575033"/>
            <a:ext cx="5368621" cy="4040447"/>
          </a:xfrm>
        </p:spPr>
        <p:txBody>
          <a:bodyPr>
            <a:normAutofit/>
          </a:bodyPr>
          <a:lstStyle/>
          <a:p>
            <a:pPr lvl="0"/>
            <a:r>
              <a:rPr lang="en-US" sz="2800" dirty="0"/>
              <a:t>James 1:13-15 – Temptations do not come from God</a:t>
            </a:r>
          </a:p>
          <a:p>
            <a:pPr lvl="1"/>
            <a:r>
              <a:rPr lang="en-US" sz="2400" dirty="0"/>
              <a:t>Question #16 – What is the process of sin?</a:t>
            </a:r>
          </a:p>
          <a:p>
            <a:pPr lvl="2"/>
            <a:r>
              <a:rPr lang="en-US" sz="2400" dirty="0">
                <a:solidFill>
                  <a:srgbClr val="FF0000"/>
                </a:solidFill>
              </a:rPr>
              <a:t>“Each is tempted when he is drawn away by his own desires and enticed” (v.14)</a:t>
            </a:r>
          </a:p>
          <a:p>
            <a:pPr lvl="2"/>
            <a:r>
              <a:rPr lang="en-US" sz="2400" dirty="0">
                <a:solidFill>
                  <a:srgbClr val="FF0000"/>
                </a:solidFill>
              </a:rPr>
              <a:t>“When desire has conceived, it gives birth to sin… bring forth death” (v.15)</a:t>
            </a:r>
          </a:p>
          <a:p>
            <a:pPr marL="685800" lvl="2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800" dirty="0"/>
          </a:p>
        </p:txBody>
      </p:sp>
      <p:pic>
        <p:nvPicPr>
          <p:cNvPr id="7" name="Picture 6" descr="A picture containing box, old, food&#10;&#10;Description automatically generated">
            <a:extLst>
              <a:ext uri="{FF2B5EF4-FFF2-40B4-BE49-F238E27FC236}">
                <a16:creationId xmlns:a16="http://schemas.microsoft.com/office/drawing/2014/main" id="{D144C324-7F00-4978-BD00-7A1B6B1FCE9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2714" r="31039"/>
          <a:stretch/>
        </p:blipFill>
        <p:spPr>
          <a:xfrm>
            <a:off x="5860111" y="10"/>
            <a:ext cx="3283888" cy="6857987"/>
          </a:xfrm>
          <a:custGeom>
            <a:avLst/>
            <a:gdLst/>
            <a:ahLst/>
            <a:cxnLst/>
            <a:rect l="l" t="t" r="r" b="b"/>
            <a:pathLst>
              <a:path w="6313150" h="6857997">
                <a:moveTo>
                  <a:pt x="65565" y="0"/>
                </a:moveTo>
                <a:lnTo>
                  <a:pt x="6313150" y="0"/>
                </a:lnTo>
                <a:lnTo>
                  <a:pt x="6313150" y="6857997"/>
                </a:lnTo>
                <a:lnTo>
                  <a:pt x="3293946" y="6857997"/>
                </a:lnTo>
                <a:lnTo>
                  <a:pt x="3235857" y="6823061"/>
                </a:lnTo>
                <a:cubicBezTo>
                  <a:pt x="1291240" y="5592803"/>
                  <a:pt x="0" y="3423096"/>
                  <a:pt x="0" y="951803"/>
                </a:cubicBezTo>
                <a:cubicBezTo>
                  <a:pt x="0" y="727140"/>
                  <a:pt x="10673" y="504970"/>
                  <a:pt x="31536" y="285771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983346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C1B67E-5ADF-954D-B35E-041917511C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1490" y="365125"/>
            <a:ext cx="5368621" cy="1692794"/>
          </a:xfrm>
        </p:spPr>
        <p:txBody>
          <a:bodyPr>
            <a:normAutofit/>
          </a:bodyPr>
          <a:lstStyle/>
          <a:p>
            <a:r>
              <a:rPr lang="en-US" dirty="0"/>
              <a:t>James 1:2-18</a:t>
            </a:r>
          </a:p>
        </p:txBody>
      </p: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E4A809D5-3600-46D4-A466-67F2349A54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91490" y="2316480"/>
            <a:ext cx="3429000" cy="0"/>
          </a:xfrm>
          <a:prstGeom prst="straightConnector1">
            <a:avLst/>
          </a:prstGeom>
          <a:ln w="19050" cap="sq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796EA3-E075-C749-9709-4CB291F411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1490" y="2575033"/>
            <a:ext cx="5368621" cy="4040447"/>
          </a:xfrm>
        </p:spPr>
        <p:txBody>
          <a:bodyPr>
            <a:normAutofit/>
          </a:bodyPr>
          <a:lstStyle/>
          <a:p>
            <a:pPr lvl="0"/>
            <a:r>
              <a:rPr lang="en-US" sz="2800" dirty="0"/>
              <a:t>James 1:16-18 – God provides every good and perfect gift</a:t>
            </a:r>
          </a:p>
          <a:p>
            <a:pPr lvl="1"/>
            <a:r>
              <a:rPr lang="en-US" sz="2400" dirty="0"/>
              <a:t>“do not be deceived…. Every good and perfect gift comes from above” (v.16-17)</a:t>
            </a:r>
          </a:p>
          <a:p>
            <a:pPr lvl="2"/>
            <a:r>
              <a:rPr lang="en-US" sz="2400" dirty="0"/>
              <a:t>God does not bring about temptation and trials, he gives the good and perfect gifts that allow us to get through them (namely His word)</a:t>
            </a:r>
          </a:p>
          <a:p>
            <a:pPr marL="0" indent="0">
              <a:buNone/>
            </a:pPr>
            <a:r>
              <a:rPr lang="en-US" sz="2400" dirty="0"/>
              <a:t> </a:t>
            </a:r>
          </a:p>
          <a:p>
            <a:pPr marL="685800" lvl="2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800" dirty="0"/>
          </a:p>
        </p:txBody>
      </p:sp>
      <p:pic>
        <p:nvPicPr>
          <p:cNvPr id="7" name="Picture 6" descr="A picture containing box, old, food&#10;&#10;Description automatically generated">
            <a:extLst>
              <a:ext uri="{FF2B5EF4-FFF2-40B4-BE49-F238E27FC236}">
                <a16:creationId xmlns:a16="http://schemas.microsoft.com/office/drawing/2014/main" id="{D144C324-7F00-4978-BD00-7A1B6B1FCE9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2714" r="31039"/>
          <a:stretch/>
        </p:blipFill>
        <p:spPr>
          <a:xfrm>
            <a:off x="5860111" y="10"/>
            <a:ext cx="3283888" cy="6857987"/>
          </a:xfrm>
          <a:custGeom>
            <a:avLst/>
            <a:gdLst/>
            <a:ahLst/>
            <a:cxnLst/>
            <a:rect l="l" t="t" r="r" b="b"/>
            <a:pathLst>
              <a:path w="6313150" h="6857997">
                <a:moveTo>
                  <a:pt x="65565" y="0"/>
                </a:moveTo>
                <a:lnTo>
                  <a:pt x="6313150" y="0"/>
                </a:lnTo>
                <a:lnTo>
                  <a:pt x="6313150" y="6857997"/>
                </a:lnTo>
                <a:lnTo>
                  <a:pt x="3293946" y="6857997"/>
                </a:lnTo>
                <a:lnTo>
                  <a:pt x="3235857" y="6823061"/>
                </a:lnTo>
                <a:cubicBezTo>
                  <a:pt x="1291240" y="5592803"/>
                  <a:pt x="0" y="3423096"/>
                  <a:pt x="0" y="951803"/>
                </a:cubicBezTo>
                <a:cubicBezTo>
                  <a:pt x="0" y="727140"/>
                  <a:pt x="10673" y="504970"/>
                  <a:pt x="31536" y="285771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433472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C1B67E-5ADF-954D-B35E-041917511C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1490" y="365125"/>
            <a:ext cx="5368621" cy="1692794"/>
          </a:xfrm>
        </p:spPr>
        <p:txBody>
          <a:bodyPr>
            <a:normAutofit/>
          </a:bodyPr>
          <a:lstStyle/>
          <a:p>
            <a:r>
              <a:rPr lang="en-US" dirty="0"/>
              <a:t>James 1:2-18</a:t>
            </a:r>
          </a:p>
        </p:txBody>
      </p: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E4A809D5-3600-46D4-A466-67F2349A54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91490" y="2316480"/>
            <a:ext cx="3429000" cy="0"/>
          </a:xfrm>
          <a:prstGeom prst="straightConnector1">
            <a:avLst/>
          </a:prstGeom>
          <a:ln w="19050" cap="sq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796EA3-E075-C749-9709-4CB291F411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1490" y="2575033"/>
            <a:ext cx="5368621" cy="4040447"/>
          </a:xfrm>
        </p:spPr>
        <p:txBody>
          <a:bodyPr>
            <a:normAutofit/>
          </a:bodyPr>
          <a:lstStyle/>
          <a:p>
            <a:r>
              <a:rPr lang="en-US" sz="2800" dirty="0"/>
              <a:t>James 1:2-4 – Benefit of trials</a:t>
            </a:r>
          </a:p>
          <a:p>
            <a:pPr lvl="1"/>
            <a:r>
              <a:rPr lang="en-US" sz="2400" dirty="0"/>
              <a:t>Question #2 – How should we view our trials?</a:t>
            </a:r>
          </a:p>
          <a:p>
            <a:pPr lvl="2"/>
            <a:r>
              <a:rPr lang="en-US" sz="2400" dirty="0">
                <a:solidFill>
                  <a:srgbClr val="FF0000"/>
                </a:solidFill>
              </a:rPr>
              <a:t>“count it all joy”, knowing that our faith can grow, and we can come to spiritual maturity</a:t>
            </a:r>
          </a:p>
          <a:p>
            <a:endParaRPr lang="en-US" sz="2800" dirty="0"/>
          </a:p>
        </p:txBody>
      </p:sp>
      <p:pic>
        <p:nvPicPr>
          <p:cNvPr id="7" name="Picture 6" descr="A picture containing box, old, food&#10;&#10;Description automatically generated">
            <a:extLst>
              <a:ext uri="{FF2B5EF4-FFF2-40B4-BE49-F238E27FC236}">
                <a16:creationId xmlns:a16="http://schemas.microsoft.com/office/drawing/2014/main" id="{D144C324-7F00-4978-BD00-7A1B6B1FCE9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2714" r="31039"/>
          <a:stretch/>
        </p:blipFill>
        <p:spPr>
          <a:xfrm>
            <a:off x="5860111" y="10"/>
            <a:ext cx="3283888" cy="6857987"/>
          </a:xfrm>
          <a:custGeom>
            <a:avLst/>
            <a:gdLst/>
            <a:ahLst/>
            <a:cxnLst/>
            <a:rect l="l" t="t" r="r" b="b"/>
            <a:pathLst>
              <a:path w="6313150" h="6857997">
                <a:moveTo>
                  <a:pt x="65565" y="0"/>
                </a:moveTo>
                <a:lnTo>
                  <a:pt x="6313150" y="0"/>
                </a:lnTo>
                <a:lnTo>
                  <a:pt x="6313150" y="6857997"/>
                </a:lnTo>
                <a:lnTo>
                  <a:pt x="3293946" y="6857997"/>
                </a:lnTo>
                <a:lnTo>
                  <a:pt x="3235857" y="6823061"/>
                </a:lnTo>
                <a:cubicBezTo>
                  <a:pt x="1291240" y="5592803"/>
                  <a:pt x="0" y="3423096"/>
                  <a:pt x="0" y="951803"/>
                </a:cubicBezTo>
                <a:cubicBezTo>
                  <a:pt x="0" y="727140"/>
                  <a:pt x="10673" y="504970"/>
                  <a:pt x="31536" y="285771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824710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C1B67E-5ADF-954D-B35E-041917511C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1490" y="365125"/>
            <a:ext cx="5368621" cy="1692794"/>
          </a:xfrm>
        </p:spPr>
        <p:txBody>
          <a:bodyPr>
            <a:normAutofit/>
          </a:bodyPr>
          <a:lstStyle/>
          <a:p>
            <a:r>
              <a:rPr lang="en-US" dirty="0"/>
              <a:t>James 1:2-18</a:t>
            </a:r>
          </a:p>
        </p:txBody>
      </p: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E4A809D5-3600-46D4-A466-67F2349A54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91490" y="2316480"/>
            <a:ext cx="3429000" cy="0"/>
          </a:xfrm>
          <a:prstGeom prst="straightConnector1">
            <a:avLst/>
          </a:prstGeom>
          <a:ln w="19050" cap="sq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796EA3-E075-C749-9709-4CB291F411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1490" y="2575033"/>
            <a:ext cx="5368621" cy="4040447"/>
          </a:xfrm>
        </p:spPr>
        <p:txBody>
          <a:bodyPr>
            <a:normAutofit/>
          </a:bodyPr>
          <a:lstStyle/>
          <a:p>
            <a:r>
              <a:rPr lang="en-US" sz="2800" dirty="0"/>
              <a:t>James 1:2-4 – Benefit of trials</a:t>
            </a:r>
          </a:p>
          <a:p>
            <a:pPr lvl="1"/>
            <a:r>
              <a:rPr lang="en-US" sz="2400" dirty="0"/>
              <a:t>Question #6 – Name some of the trials that James’s readers were experiencing.</a:t>
            </a:r>
          </a:p>
          <a:p>
            <a:pPr lvl="2"/>
            <a:r>
              <a:rPr lang="en-US" sz="2400" dirty="0">
                <a:solidFill>
                  <a:srgbClr val="FF0000"/>
                </a:solidFill>
              </a:rPr>
              <a:t>Poverty, persecution, loneliness, grief, homesickness, social isolation, etc. </a:t>
            </a:r>
          </a:p>
          <a:p>
            <a:endParaRPr lang="en-US" sz="2800" dirty="0"/>
          </a:p>
        </p:txBody>
      </p:sp>
      <p:pic>
        <p:nvPicPr>
          <p:cNvPr id="7" name="Picture 6" descr="A picture containing box, old, food&#10;&#10;Description automatically generated">
            <a:extLst>
              <a:ext uri="{FF2B5EF4-FFF2-40B4-BE49-F238E27FC236}">
                <a16:creationId xmlns:a16="http://schemas.microsoft.com/office/drawing/2014/main" id="{D144C324-7F00-4978-BD00-7A1B6B1FCE9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2714" r="31039"/>
          <a:stretch/>
        </p:blipFill>
        <p:spPr>
          <a:xfrm>
            <a:off x="5860111" y="10"/>
            <a:ext cx="3283888" cy="6857987"/>
          </a:xfrm>
          <a:custGeom>
            <a:avLst/>
            <a:gdLst/>
            <a:ahLst/>
            <a:cxnLst/>
            <a:rect l="l" t="t" r="r" b="b"/>
            <a:pathLst>
              <a:path w="6313150" h="6857997">
                <a:moveTo>
                  <a:pt x="65565" y="0"/>
                </a:moveTo>
                <a:lnTo>
                  <a:pt x="6313150" y="0"/>
                </a:lnTo>
                <a:lnTo>
                  <a:pt x="6313150" y="6857997"/>
                </a:lnTo>
                <a:lnTo>
                  <a:pt x="3293946" y="6857997"/>
                </a:lnTo>
                <a:lnTo>
                  <a:pt x="3235857" y="6823061"/>
                </a:lnTo>
                <a:cubicBezTo>
                  <a:pt x="1291240" y="5592803"/>
                  <a:pt x="0" y="3423096"/>
                  <a:pt x="0" y="951803"/>
                </a:cubicBezTo>
                <a:cubicBezTo>
                  <a:pt x="0" y="727140"/>
                  <a:pt x="10673" y="504970"/>
                  <a:pt x="31536" y="285771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328831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C1B67E-5ADF-954D-B35E-041917511C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1490" y="365125"/>
            <a:ext cx="5368621" cy="1692794"/>
          </a:xfrm>
        </p:spPr>
        <p:txBody>
          <a:bodyPr>
            <a:normAutofit/>
          </a:bodyPr>
          <a:lstStyle/>
          <a:p>
            <a:r>
              <a:rPr lang="en-US" dirty="0"/>
              <a:t>James 1:2-18</a:t>
            </a:r>
          </a:p>
        </p:txBody>
      </p: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E4A809D5-3600-46D4-A466-67F2349A54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91490" y="2316480"/>
            <a:ext cx="3429000" cy="0"/>
          </a:xfrm>
          <a:prstGeom prst="straightConnector1">
            <a:avLst/>
          </a:prstGeom>
          <a:ln w="19050" cap="sq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796EA3-E075-C749-9709-4CB291F411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1490" y="2575033"/>
            <a:ext cx="5368621" cy="4040447"/>
          </a:xfrm>
        </p:spPr>
        <p:txBody>
          <a:bodyPr>
            <a:normAutofit/>
          </a:bodyPr>
          <a:lstStyle/>
          <a:p>
            <a:r>
              <a:rPr lang="en-US" sz="2800" dirty="0"/>
              <a:t>James 1:2-4 – Benefit of trials</a:t>
            </a:r>
          </a:p>
          <a:p>
            <a:pPr lvl="1"/>
            <a:r>
              <a:rPr lang="en-US" sz="2400" dirty="0"/>
              <a:t>Question #7 – What is the meaning of endurance?</a:t>
            </a:r>
          </a:p>
          <a:p>
            <a:pPr lvl="2"/>
            <a:r>
              <a:rPr lang="en-US" sz="2400" dirty="0">
                <a:solidFill>
                  <a:srgbClr val="FF0000"/>
                </a:solidFill>
              </a:rPr>
              <a:t>Patience – “to abide or remain up under”</a:t>
            </a:r>
          </a:p>
          <a:p>
            <a:pPr lvl="3"/>
            <a:r>
              <a:rPr lang="en-US" sz="2400" dirty="0">
                <a:solidFill>
                  <a:srgbClr val="FF0000"/>
                </a:solidFill>
              </a:rPr>
              <a:t>Original meaning dealt with a training – similar weightlifting</a:t>
            </a:r>
          </a:p>
          <a:p>
            <a:pPr marL="0" indent="0">
              <a:buNone/>
            </a:pPr>
            <a:endParaRPr lang="en-US" sz="2800" dirty="0"/>
          </a:p>
        </p:txBody>
      </p:sp>
      <p:pic>
        <p:nvPicPr>
          <p:cNvPr id="7" name="Picture 6" descr="A picture containing box, old, food&#10;&#10;Description automatically generated">
            <a:extLst>
              <a:ext uri="{FF2B5EF4-FFF2-40B4-BE49-F238E27FC236}">
                <a16:creationId xmlns:a16="http://schemas.microsoft.com/office/drawing/2014/main" id="{D144C324-7F00-4978-BD00-7A1B6B1FCE9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2714" r="31039"/>
          <a:stretch/>
        </p:blipFill>
        <p:spPr>
          <a:xfrm>
            <a:off x="5860111" y="10"/>
            <a:ext cx="3283888" cy="6857987"/>
          </a:xfrm>
          <a:custGeom>
            <a:avLst/>
            <a:gdLst/>
            <a:ahLst/>
            <a:cxnLst/>
            <a:rect l="l" t="t" r="r" b="b"/>
            <a:pathLst>
              <a:path w="6313150" h="6857997">
                <a:moveTo>
                  <a:pt x="65565" y="0"/>
                </a:moveTo>
                <a:lnTo>
                  <a:pt x="6313150" y="0"/>
                </a:lnTo>
                <a:lnTo>
                  <a:pt x="6313150" y="6857997"/>
                </a:lnTo>
                <a:lnTo>
                  <a:pt x="3293946" y="6857997"/>
                </a:lnTo>
                <a:lnTo>
                  <a:pt x="3235857" y="6823061"/>
                </a:lnTo>
                <a:cubicBezTo>
                  <a:pt x="1291240" y="5592803"/>
                  <a:pt x="0" y="3423096"/>
                  <a:pt x="0" y="951803"/>
                </a:cubicBezTo>
                <a:cubicBezTo>
                  <a:pt x="0" y="727140"/>
                  <a:pt x="10673" y="504970"/>
                  <a:pt x="31536" y="285771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579711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C1B67E-5ADF-954D-B35E-041917511C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1490" y="365125"/>
            <a:ext cx="5368621" cy="1692794"/>
          </a:xfrm>
        </p:spPr>
        <p:txBody>
          <a:bodyPr>
            <a:normAutofit/>
          </a:bodyPr>
          <a:lstStyle/>
          <a:p>
            <a:r>
              <a:rPr lang="en-US" dirty="0"/>
              <a:t>James 1:2-18</a:t>
            </a:r>
          </a:p>
        </p:txBody>
      </p: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E4A809D5-3600-46D4-A466-67F2349A54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91490" y="2316480"/>
            <a:ext cx="3429000" cy="0"/>
          </a:xfrm>
          <a:prstGeom prst="straightConnector1">
            <a:avLst/>
          </a:prstGeom>
          <a:ln w="19050" cap="sq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796EA3-E075-C749-9709-4CB291F411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1490" y="2575033"/>
            <a:ext cx="5368621" cy="4040447"/>
          </a:xfrm>
        </p:spPr>
        <p:txBody>
          <a:bodyPr>
            <a:normAutofit/>
          </a:bodyPr>
          <a:lstStyle/>
          <a:p>
            <a:pPr lvl="0"/>
            <a:r>
              <a:rPr lang="en-US" sz="2800" dirty="0"/>
              <a:t>James 1:5-8 – Seeking the wisdom of God during trials</a:t>
            </a:r>
          </a:p>
          <a:p>
            <a:pPr lvl="1"/>
            <a:r>
              <a:rPr lang="en-US" sz="2400" dirty="0"/>
              <a:t>When we go through trials we are to turn to God and seek His wisdom</a:t>
            </a:r>
          </a:p>
          <a:p>
            <a:pPr lvl="1"/>
            <a:r>
              <a:rPr lang="en-US" sz="2400" dirty="0"/>
              <a:t>We are to ask for this wisdom and we are to ask in faith</a:t>
            </a:r>
          </a:p>
          <a:p>
            <a:endParaRPr lang="en-US" sz="2800" dirty="0"/>
          </a:p>
        </p:txBody>
      </p:sp>
      <p:pic>
        <p:nvPicPr>
          <p:cNvPr id="7" name="Picture 6" descr="A picture containing box, old, food&#10;&#10;Description automatically generated">
            <a:extLst>
              <a:ext uri="{FF2B5EF4-FFF2-40B4-BE49-F238E27FC236}">
                <a16:creationId xmlns:a16="http://schemas.microsoft.com/office/drawing/2014/main" id="{D144C324-7F00-4978-BD00-7A1B6B1FCE9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2714" r="31039"/>
          <a:stretch/>
        </p:blipFill>
        <p:spPr>
          <a:xfrm>
            <a:off x="5860111" y="10"/>
            <a:ext cx="3283888" cy="6857987"/>
          </a:xfrm>
          <a:custGeom>
            <a:avLst/>
            <a:gdLst/>
            <a:ahLst/>
            <a:cxnLst/>
            <a:rect l="l" t="t" r="r" b="b"/>
            <a:pathLst>
              <a:path w="6313150" h="6857997">
                <a:moveTo>
                  <a:pt x="65565" y="0"/>
                </a:moveTo>
                <a:lnTo>
                  <a:pt x="6313150" y="0"/>
                </a:lnTo>
                <a:lnTo>
                  <a:pt x="6313150" y="6857997"/>
                </a:lnTo>
                <a:lnTo>
                  <a:pt x="3293946" y="6857997"/>
                </a:lnTo>
                <a:lnTo>
                  <a:pt x="3235857" y="6823061"/>
                </a:lnTo>
                <a:cubicBezTo>
                  <a:pt x="1291240" y="5592803"/>
                  <a:pt x="0" y="3423096"/>
                  <a:pt x="0" y="951803"/>
                </a:cubicBezTo>
                <a:cubicBezTo>
                  <a:pt x="0" y="727140"/>
                  <a:pt x="10673" y="504970"/>
                  <a:pt x="31536" y="285771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757154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C1B67E-5ADF-954D-B35E-041917511C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1490" y="365125"/>
            <a:ext cx="5368621" cy="1692794"/>
          </a:xfrm>
        </p:spPr>
        <p:txBody>
          <a:bodyPr>
            <a:normAutofit/>
          </a:bodyPr>
          <a:lstStyle/>
          <a:p>
            <a:r>
              <a:rPr lang="en-US" dirty="0"/>
              <a:t>James 1:2-18</a:t>
            </a:r>
          </a:p>
        </p:txBody>
      </p: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E4A809D5-3600-46D4-A466-67F2349A54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91490" y="2316480"/>
            <a:ext cx="3429000" cy="0"/>
          </a:xfrm>
          <a:prstGeom prst="straightConnector1">
            <a:avLst/>
          </a:prstGeom>
          <a:ln w="19050" cap="sq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796EA3-E075-C749-9709-4CB291F411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1490" y="2575033"/>
            <a:ext cx="5368621" cy="4040447"/>
          </a:xfrm>
        </p:spPr>
        <p:txBody>
          <a:bodyPr>
            <a:normAutofit/>
          </a:bodyPr>
          <a:lstStyle/>
          <a:p>
            <a:pPr lvl="0"/>
            <a:r>
              <a:rPr lang="en-US" sz="2800" dirty="0"/>
              <a:t>James 1:5-8 – Seeking the wisdom of God during trials</a:t>
            </a:r>
          </a:p>
          <a:p>
            <a:pPr lvl="1"/>
            <a:r>
              <a:rPr lang="en-US" sz="2400" dirty="0"/>
              <a:t>Question #11 – What is “doubting faith”?</a:t>
            </a:r>
          </a:p>
          <a:p>
            <a:pPr lvl="2"/>
            <a:r>
              <a:rPr lang="en-US" sz="2400" dirty="0">
                <a:solidFill>
                  <a:srgbClr val="FF0000"/>
                </a:solidFill>
              </a:rPr>
              <a:t>Faith that doubts God’s wisdom will help</a:t>
            </a:r>
          </a:p>
          <a:p>
            <a:endParaRPr lang="en-US" sz="2800" dirty="0"/>
          </a:p>
        </p:txBody>
      </p:sp>
      <p:pic>
        <p:nvPicPr>
          <p:cNvPr id="7" name="Picture 6" descr="A picture containing box, old, food&#10;&#10;Description automatically generated">
            <a:extLst>
              <a:ext uri="{FF2B5EF4-FFF2-40B4-BE49-F238E27FC236}">
                <a16:creationId xmlns:a16="http://schemas.microsoft.com/office/drawing/2014/main" id="{D144C324-7F00-4978-BD00-7A1B6B1FCE9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2714" r="31039"/>
          <a:stretch/>
        </p:blipFill>
        <p:spPr>
          <a:xfrm>
            <a:off x="5860111" y="10"/>
            <a:ext cx="3283888" cy="6857987"/>
          </a:xfrm>
          <a:custGeom>
            <a:avLst/>
            <a:gdLst/>
            <a:ahLst/>
            <a:cxnLst/>
            <a:rect l="l" t="t" r="r" b="b"/>
            <a:pathLst>
              <a:path w="6313150" h="6857997">
                <a:moveTo>
                  <a:pt x="65565" y="0"/>
                </a:moveTo>
                <a:lnTo>
                  <a:pt x="6313150" y="0"/>
                </a:lnTo>
                <a:lnTo>
                  <a:pt x="6313150" y="6857997"/>
                </a:lnTo>
                <a:lnTo>
                  <a:pt x="3293946" y="6857997"/>
                </a:lnTo>
                <a:lnTo>
                  <a:pt x="3235857" y="6823061"/>
                </a:lnTo>
                <a:cubicBezTo>
                  <a:pt x="1291240" y="5592803"/>
                  <a:pt x="0" y="3423096"/>
                  <a:pt x="0" y="951803"/>
                </a:cubicBezTo>
                <a:cubicBezTo>
                  <a:pt x="0" y="727140"/>
                  <a:pt x="10673" y="504970"/>
                  <a:pt x="31536" y="285771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200844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C1B67E-5ADF-954D-B35E-041917511C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1490" y="365125"/>
            <a:ext cx="5368621" cy="1692794"/>
          </a:xfrm>
        </p:spPr>
        <p:txBody>
          <a:bodyPr>
            <a:normAutofit/>
          </a:bodyPr>
          <a:lstStyle/>
          <a:p>
            <a:r>
              <a:rPr lang="en-US" dirty="0"/>
              <a:t>James 1:2-18</a:t>
            </a:r>
          </a:p>
        </p:txBody>
      </p: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E4A809D5-3600-46D4-A466-67F2349A54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91490" y="2316480"/>
            <a:ext cx="3429000" cy="0"/>
          </a:xfrm>
          <a:prstGeom prst="straightConnector1">
            <a:avLst/>
          </a:prstGeom>
          <a:ln w="19050" cap="sq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796EA3-E075-C749-9709-4CB291F411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1490" y="2575033"/>
            <a:ext cx="5368621" cy="4040447"/>
          </a:xfrm>
        </p:spPr>
        <p:txBody>
          <a:bodyPr>
            <a:normAutofit/>
          </a:bodyPr>
          <a:lstStyle/>
          <a:p>
            <a:pPr lvl="0"/>
            <a:r>
              <a:rPr lang="en-US" sz="2800" dirty="0"/>
              <a:t>James 1:5-8 – Seeking the wisdom of God during trials</a:t>
            </a:r>
          </a:p>
          <a:p>
            <a:pPr lvl="1"/>
            <a:r>
              <a:rPr lang="en-US" sz="2400" dirty="0"/>
              <a:t>Question #12 – What does it mean to be double-minded?</a:t>
            </a:r>
          </a:p>
          <a:p>
            <a:pPr lvl="2"/>
            <a:r>
              <a:rPr lang="en-US" sz="2400" dirty="0">
                <a:solidFill>
                  <a:srgbClr val="FF0000"/>
                </a:solidFill>
              </a:rPr>
              <a:t> “two” – “soul”, he is divided (most likely between the world and faith)</a:t>
            </a:r>
          </a:p>
          <a:p>
            <a:endParaRPr lang="en-US" sz="2800" dirty="0"/>
          </a:p>
        </p:txBody>
      </p:sp>
      <p:pic>
        <p:nvPicPr>
          <p:cNvPr id="7" name="Picture 6" descr="A picture containing box, old, food&#10;&#10;Description automatically generated">
            <a:extLst>
              <a:ext uri="{FF2B5EF4-FFF2-40B4-BE49-F238E27FC236}">
                <a16:creationId xmlns:a16="http://schemas.microsoft.com/office/drawing/2014/main" id="{D144C324-7F00-4978-BD00-7A1B6B1FCE9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2714" r="31039"/>
          <a:stretch/>
        </p:blipFill>
        <p:spPr>
          <a:xfrm>
            <a:off x="5860111" y="10"/>
            <a:ext cx="3283888" cy="6857987"/>
          </a:xfrm>
          <a:custGeom>
            <a:avLst/>
            <a:gdLst/>
            <a:ahLst/>
            <a:cxnLst/>
            <a:rect l="l" t="t" r="r" b="b"/>
            <a:pathLst>
              <a:path w="6313150" h="6857997">
                <a:moveTo>
                  <a:pt x="65565" y="0"/>
                </a:moveTo>
                <a:lnTo>
                  <a:pt x="6313150" y="0"/>
                </a:lnTo>
                <a:lnTo>
                  <a:pt x="6313150" y="6857997"/>
                </a:lnTo>
                <a:lnTo>
                  <a:pt x="3293946" y="6857997"/>
                </a:lnTo>
                <a:lnTo>
                  <a:pt x="3235857" y="6823061"/>
                </a:lnTo>
                <a:cubicBezTo>
                  <a:pt x="1291240" y="5592803"/>
                  <a:pt x="0" y="3423096"/>
                  <a:pt x="0" y="951803"/>
                </a:cubicBezTo>
                <a:cubicBezTo>
                  <a:pt x="0" y="727140"/>
                  <a:pt x="10673" y="504970"/>
                  <a:pt x="31536" y="285771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4212549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C1B67E-5ADF-954D-B35E-041917511C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1490" y="365125"/>
            <a:ext cx="5368621" cy="1692794"/>
          </a:xfrm>
        </p:spPr>
        <p:txBody>
          <a:bodyPr>
            <a:normAutofit/>
          </a:bodyPr>
          <a:lstStyle/>
          <a:p>
            <a:r>
              <a:rPr lang="en-US" dirty="0"/>
              <a:t>James 1:2-18</a:t>
            </a:r>
          </a:p>
        </p:txBody>
      </p: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E4A809D5-3600-46D4-A466-67F2349A54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91490" y="2316480"/>
            <a:ext cx="3429000" cy="0"/>
          </a:xfrm>
          <a:prstGeom prst="straightConnector1">
            <a:avLst/>
          </a:prstGeom>
          <a:ln w="19050" cap="sq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796EA3-E075-C749-9709-4CB291F411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1490" y="2575033"/>
            <a:ext cx="5368621" cy="4040447"/>
          </a:xfrm>
        </p:spPr>
        <p:txBody>
          <a:bodyPr>
            <a:normAutofit/>
          </a:bodyPr>
          <a:lstStyle/>
          <a:p>
            <a:pPr lvl="0"/>
            <a:r>
              <a:rPr lang="en-US" sz="2800" dirty="0"/>
              <a:t>James 1:9-11 – All will face trials</a:t>
            </a:r>
          </a:p>
          <a:p>
            <a:pPr lvl="1"/>
            <a:r>
              <a:rPr lang="en-US" sz="2400" dirty="0"/>
              <a:t>Poor</a:t>
            </a:r>
          </a:p>
          <a:p>
            <a:pPr lvl="2"/>
            <a:r>
              <a:rPr lang="en-US" sz="2400" dirty="0"/>
              <a:t>Could go through self-pity, justify stealing or other means to survive</a:t>
            </a:r>
          </a:p>
          <a:p>
            <a:pPr lvl="1"/>
            <a:r>
              <a:rPr lang="en-US" sz="2400" dirty="0"/>
              <a:t>Rich man</a:t>
            </a:r>
          </a:p>
          <a:p>
            <a:pPr lvl="2"/>
            <a:r>
              <a:rPr lang="en-US" sz="2400" dirty="0"/>
              <a:t>Will look at his riches and trust in himself and continue to pursue material things</a:t>
            </a:r>
          </a:p>
          <a:p>
            <a:pPr lvl="1"/>
            <a:r>
              <a:rPr lang="en-US" sz="2400" dirty="0"/>
              <a:t>Both are to recognize their need for God</a:t>
            </a:r>
          </a:p>
          <a:p>
            <a:pPr lvl="2"/>
            <a:endParaRPr lang="en-US" sz="2400" dirty="0"/>
          </a:p>
          <a:p>
            <a:pPr lvl="2"/>
            <a:endParaRPr lang="en-US" sz="2400" dirty="0"/>
          </a:p>
          <a:p>
            <a:pPr marL="0" indent="0">
              <a:buNone/>
            </a:pPr>
            <a:endParaRPr lang="en-US" sz="2800" dirty="0"/>
          </a:p>
        </p:txBody>
      </p:sp>
      <p:pic>
        <p:nvPicPr>
          <p:cNvPr id="7" name="Picture 6" descr="A picture containing box, old, food&#10;&#10;Description automatically generated">
            <a:extLst>
              <a:ext uri="{FF2B5EF4-FFF2-40B4-BE49-F238E27FC236}">
                <a16:creationId xmlns:a16="http://schemas.microsoft.com/office/drawing/2014/main" id="{D144C324-7F00-4978-BD00-7A1B6B1FCE9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2714" r="31039"/>
          <a:stretch/>
        </p:blipFill>
        <p:spPr>
          <a:xfrm>
            <a:off x="5860111" y="10"/>
            <a:ext cx="3283888" cy="6857987"/>
          </a:xfrm>
          <a:custGeom>
            <a:avLst/>
            <a:gdLst/>
            <a:ahLst/>
            <a:cxnLst/>
            <a:rect l="l" t="t" r="r" b="b"/>
            <a:pathLst>
              <a:path w="6313150" h="6857997">
                <a:moveTo>
                  <a:pt x="65565" y="0"/>
                </a:moveTo>
                <a:lnTo>
                  <a:pt x="6313150" y="0"/>
                </a:lnTo>
                <a:lnTo>
                  <a:pt x="6313150" y="6857997"/>
                </a:lnTo>
                <a:lnTo>
                  <a:pt x="3293946" y="6857997"/>
                </a:lnTo>
                <a:lnTo>
                  <a:pt x="3235857" y="6823061"/>
                </a:lnTo>
                <a:cubicBezTo>
                  <a:pt x="1291240" y="5592803"/>
                  <a:pt x="0" y="3423096"/>
                  <a:pt x="0" y="951803"/>
                </a:cubicBezTo>
                <a:cubicBezTo>
                  <a:pt x="0" y="727140"/>
                  <a:pt x="10673" y="504970"/>
                  <a:pt x="31536" y="285771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069456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C1B67E-5ADF-954D-B35E-041917511C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1490" y="365125"/>
            <a:ext cx="5368621" cy="1692794"/>
          </a:xfrm>
        </p:spPr>
        <p:txBody>
          <a:bodyPr>
            <a:normAutofit/>
          </a:bodyPr>
          <a:lstStyle/>
          <a:p>
            <a:r>
              <a:rPr lang="en-US" dirty="0"/>
              <a:t>James 1:2-18</a:t>
            </a:r>
          </a:p>
        </p:txBody>
      </p: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E4A809D5-3600-46D4-A466-67F2349A54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91490" y="2316480"/>
            <a:ext cx="3429000" cy="0"/>
          </a:xfrm>
          <a:prstGeom prst="straightConnector1">
            <a:avLst/>
          </a:prstGeom>
          <a:ln w="19050" cap="sq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796EA3-E075-C749-9709-4CB291F411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1490" y="2575033"/>
            <a:ext cx="5368621" cy="4040447"/>
          </a:xfrm>
        </p:spPr>
        <p:txBody>
          <a:bodyPr>
            <a:normAutofit/>
          </a:bodyPr>
          <a:lstStyle/>
          <a:p>
            <a:pPr lvl="0"/>
            <a:r>
              <a:rPr lang="en-US" sz="2800" dirty="0"/>
              <a:t>James 1:12 – God will bless those who persevere through trials</a:t>
            </a:r>
          </a:p>
          <a:p>
            <a:pPr lvl="1"/>
            <a:r>
              <a:rPr lang="en-US" sz="2400" dirty="0"/>
              <a:t>Question #14 – How is a person blessed by his perseverance?</a:t>
            </a:r>
          </a:p>
          <a:p>
            <a:pPr lvl="2"/>
            <a:r>
              <a:rPr lang="en-US" sz="2400" dirty="0">
                <a:solidFill>
                  <a:srgbClr val="FF0000"/>
                </a:solidFill>
              </a:rPr>
              <a:t>When he has been approved, he will receive the crown of life</a:t>
            </a:r>
          </a:p>
          <a:p>
            <a:pPr lvl="2"/>
            <a:endParaRPr lang="en-US" sz="2400" dirty="0"/>
          </a:p>
          <a:p>
            <a:pPr lvl="2"/>
            <a:endParaRPr lang="en-US" sz="2400" dirty="0"/>
          </a:p>
          <a:p>
            <a:pPr marL="0" indent="0">
              <a:buNone/>
            </a:pPr>
            <a:endParaRPr lang="en-US" sz="2800" dirty="0"/>
          </a:p>
        </p:txBody>
      </p:sp>
      <p:pic>
        <p:nvPicPr>
          <p:cNvPr id="7" name="Picture 6" descr="A picture containing box, old, food&#10;&#10;Description automatically generated">
            <a:extLst>
              <a:ext uri="{FF2B5EF4-FFF2-40B4-BE49-F238E27FC236}">
                <a16:creationId xmlns:a16="http://schemas.microsoft.com/office/drawing/2014/main" id="{D144C324-7F00-4978-BD00-7A1B6B1FCE9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2714" r="31039"/>
          <a:stretch/>
        </p:blipFill>
        <p:spPr>
          <a:xfrm>
            <a:off x="5860111" y="10"/>
            <a:ext cx="3283888" cy="6857987"/>
          </a:xfrm>
          <a:custGeom>
            <a:avLst/>
            <a:gdLst/>
            <a:ahLst/>
            <a:cxnLst/>
            <a:rect l="l" t="t" r="r" b="b"/>
            <a:pathLst>
              <a:path w="6313150" h="6857997">
                <a:moveTo>
                  <a:pt x="65565" y="0"/>
                </a:moveTo>
                <a:lnTo>
                  <a:pt x="6313150" y="0"/>
                </a:lnTo>
                <a:lnTo>
                  <a:pt x="6313150" y="6857997"/>
                </a:lnTo>
                <a:lnTo>
                  <a:pt x="3293946" y="6857997"/>
                </a:lnTo>
                <a:lnTo>
                  <a:pt x="3235857" y="6823061"/>
                </a:lnTo>
                <a:cubicBezTo>
                  <a:pt x="1291240" y="5592803"/>
                  <a:pt x="0" y="3423096"/>
                  <a:pt x="0" y="951803"/>
                </a:cubicBezTo>
                <a:cubicBezTo>
                  <a:pt x="0" y="727140"/>
                  <a:pt x="10673" y="504970"/>
                  <a:pt x="31536" y="285771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748974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527</TotalTime>
  <Words>514</Words>
  <Application>Microsoft Macintosh PowerPoint</Application>
  <PresentationFormat>On-screen Show (4:3)</PresentationFormat>
  <Paragraphs>54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Algerian</vt:lpstr>
      <vt:lpstr>Arial</vt:lpstr>
      <vt:lpstr>Calibri</vt:lpstr>
      <vt:lpstr>Calibri Light</vt:lpstr>
      <vt:lpstr>Office Theme</vt:lpstr>
      <vt:lpstr>PowerPoint Presentation</vt:lpstr>
      <vt:lpstr>James 1:2-18</vt:lpstr>
      <vt:lpstr>James 1:2-18</vt:lpstr>
      <vt:lpstr>James 1:2-18</vt:lpstr>
      <vt:lpstr>James 1:2-18</vt:lpstr>
      <vt:lpstr>James 1:2-18</vt:lpstr>
      <vt:lpstr>James 1:2-18</vt:lpstr>
      <vt:lpstr>James 1:2-18</vt:lpstr>
      <vt:lpstr>James 1:2-18</vt:lpstr>
      <vt:lpstr>James 1:2-18</vt:lpstr>
      <vt:lpstr>James 1:2-18</vt:lpstr>
      <vt:lpstr>James 1:2-18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Randy Garrett</dc:creator>
  <cp:lastModifiedBy>Jay Carlson</cp:lastModifiedBy>
  <cp:revision>50</cp:revision>
  <dcterms:created xsi:type="dcterms:W3CDTF">2020-09-04T15:53:03Z</dcterms:created>
  <dcterms:modified xsi:type="dcterms:W3CDTF">2020-09-20T11:38:45Z</dcterms:modified>
</cp:coreProperties>
</file>