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2" autoAdjust="0"/>
    <p:restoredTop sz="99220" autoAdjust="0"/>
  </p:normalViewPr>
  <p:slideViewPr>
    <p:cSldViewPr>
      <p:cViewPr varScale="1">
        <p:scale>
          <a:sx n="87" d="100"/>
          <a:sy n="87" d="100"/>
        </p:scale>
        <p:origin x="-1128" y="-96"/>
      </p:cViewPr>
      <p:guideLst>
        <p:guide orient="horz" pos="2160"/>
        <p:guide pos="2880"/>
      </p:guideLst>
    </p:cSldViewPr>
  </p:slideViewPr>
  <p:outlineViewPr>
    <p:cViewPr>
      <p:scale>
        <a:sx n="33" d="100"/>
        <a:sy n="33" d="100"/>
      </p:scale>
      <p:origin x="8"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11/7/20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11/7/20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11/7/20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11/7/20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11/7/20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11/7/20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aptism 02.jpg"/>
          <p:cNvPicPr>
            <a:picLocks noChangeAspect="1"/>
          </p:cNvPicPr>
          <p:nvPr/>
        </p:nvPicPr>
        <p:blipFill>
          <a:blip r:embed="rId2">
            <a:alphaModFix amt="29000"/>
            <a:extLst>
              <a:ext uri="{28A0092B-C50C-407E-A947-70E740481C1C}">
                <a14:useLocalDpi xmlns:a14="http://schemas.microsoft.com/office/drawing/2010/main" val="0"/>
              </a:ext>
            </a:extLst>
          </a:blip>
          <a:stretch>
            <a:fillRect/>
          </a:stretch>
        </p:blipFill>
        <p:spPr>
          <a:xfrm>
            <a:off x="0" y="1371600"/>
            <a:ext cx="9144000" cy="5486400"/>
          </a:xfrm>
          <a:prstGeom prst="rect">
            <a:avLst/>
          </a:prstGeom>
        </p:spPr>
      </p:pic>
      <p:sp>
        <p:nvSpPr>
          <p:cNvPr id="2" name="Title 1"/>
          <p:cNvSpPr>
            <a:spLocks noGrp="1"/>
          </p:cNvSpPr>
          <p:nvPr>
            <p:ph type="ctrTitle"/>
          </p:nvPr>
        </p:nvSpPr>
        <p:spPr>
          <a:xfrm>
            <a:off x="0" y="-76200"/>
            <a:ext cx="9144000" cy="1447799"/>
          </a:xfrm>
        </p:spPr>
        <p:txBody>
          <a:bodyPr>
            <a:normAutofit/>
          </a:bodyPr>
          <a:lstStyle/>
          <a:p>
            <a:r>
              <a:rPr lang="en-US" sz="8800" b="1" dirty="0" smtClean="0">
                <a:solidFill>
                  <a:srgbClr val="FFFF00"/>
                </a:solidFill>
                <a:effectLst>
                  <a:outerShdw blurRad="50800" dist="38100" dir="2700000" algn="tl" rotWithShape="0">
                    <a:schemeClr val="tx1">
                      <a:alpha val="43000"/>
                    </a:schemeClr>
                  </a:outerShdw>
                </a:effectLst>
              </a:rPr>
              <a:t>Why Baptism?</a:t>
            </a:r>
            <a:endParaRPr lang="en-US" sz="8800" b="1" dirty="0">
              <a:solidFill>
                <a:srgbClr val="FFFF00"/>
              </a:solidFill>
              <a:effectLst>
                <a:outerShdw blurRad="50800" dist="38100" dir="2700000" algn="tl" rotWithShape="0">
                  <a:schemeClr val="tx1">
                    <a:alpha val="43000"/>
                  </a:schemeClr>
                </a:outerShdw>
              </a:effectLst>
            </a:endParaRPr>
          </a:p>
        </p:txBody>
      </p:sp>
      <p:sp>
        <p:nvSpPr>
          <p:cNvPr id="3" name="Subtitle 2"/>
          <p:cNvSpPr>
            <a:spLocks noGrp="1"/>
          </p:cNvSpPr>
          <p:nvPr>
            <p:ph type="subTitle" idx="1"/>
          </p:nvPr>
        </p:nvSpPr>
        <p:spPr>
          <a:xfrm>
            <a:off x="0" y="5791200"/>
            <a:ext cx="9144000" cy="1066800"/>
          </a:xfrm>
        </p:spPr>
        <p:txBody>
          <a:bodyPr>
            <a:normAutofit/>
          </a:bodyPr>
          <a:lstStyle/>
          <a:p>
            <a:r>
              <a:rPr lang="en-US" sz="5400" b="1" i="1" dirty="0" smtClean="0">
                <a:solidFill>
                  <a:schemeClr val="bg1"/>
                </a:solidFill>
                <a:effectLst>
                  <a:outerShdw blurRad="50800" dist="38100" dir="2700000" algn="tl" rotWithShape="0">
                    <a:schemeClr val="tx1">
                      <a:alpha val="43000"/>
                    </a:schemeClr>
                  </a:outerShdw>
                </a:effectLst>
              </a:rPr>
              <a:t>1</a:t>
            </a:r>
            <a:r>
              <a:rPr lang="en-US" sz="5400" b="1" i="1" baseline="30000" dirty="0" smtClean="0">
                <a:solidFill>
                  <a:schemeClr val="bg1"/>
                </a:solidFill>
                <a:effectLst>
                  <a:outerShdw blurRad="50800" dist="38100" dir="2700000" algn="tl" rotWithShape="0">
                    <a:schemeClr val="tx1">
                      <a:alpha val="43000"/>
                    </a:schemeClr>
                  </a:outerShdw>
                </a:effectLst>
              </a:rPr>
              <a:t>st</a:t>
            </a:r>
            <a:r>
              <a:rPr lang="en-US" sz="5400" b="1" i="1" dirty="0" smtClean="0">
                <a:solidFill>
                  <a:schemeClr val="bg1"/>
                </a:solidFill>
                <a:effectLst>
                  <a:outerShdw blurRad="50800" dist="38100" dir="2700000" algn="tl" rotWithShape="0">
                    <a:schemeClr val="tx1">
                      <a:alpha val="43000"/>
                    </a:schemeClr>
                  </a:outerShdw>
                </a:effectLst>
              </a:rPr>
              <a:t> Peter 3:18-22</a:t>
            </a:r>
            <a:endParaRPr lang="en-US" sz="5400" b="1" i="1" dirty="0">
              <a:solidFill>
                <a:schemeClr val="bg1"/>
              </a:solidFill>
              <a:effectLst>
                <a:outerShdw blurRad="50800" dist="38100" dir="2700000" algn="tl" rotWithShape="0">
                  <a:schemeClr val="tx1">
                    <a:alpha val="43000"/>
                  </a:schemeClr>
                </a:outerShdw>
              </a:effectLst>
            </a:endParaRPr>
          </a:p>
        </p:txBody>
      </p:sp>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Baptism 02.jpg"/>
          <p:cNvPicPr>
            <a:picLocks noChangeAspect="1"/>
          </p:cNvPicPr>
          <p:nvPr/>
        </p:nvPicPr>
        <p:blipFill>
          <a:blip r:embed="rId2">
            <a:alphaModFix amt="29000"/>
            <a:extLst>
              <a:ext uri="{28A0092B-C50C-407E-A947-70E740481C1C}">
                <a14:useLocalDpi xmlns:a14="http://schemas.microsoft.com/office/drawing/2010/main" val="0"/>
              </a:ext>
            </a:extLst>
          </a:blip>
          <a:stretch>
            <a:fillRect/>
          </a:stretch>
        </p:blipFill>
        <p:spPr>
          <a:xfrm>
            <a:off x="0" y="838200"/>
            <a:ext cx="9144000" cy="6019800"/>
          </a:xfrm>
          <a:prstGeom prst="rect">
            <a:avLst/>
          </a:prstGeom>
        </p:spPr>
      </p:pic>
      <p:sp>
        <p:nvSpPr>
          <p:cNvPr id="2" name="Title 1"/>
          <p:cNvSpPr>
            <a:spLocks noGrp="1"/>
          </p:cNvSpPr>
          <p:nvPr>
            <p:ph type="title"/>
          </p:nvPr>
        </p:nvSpPr>
        <p:spPr>
          <a:xfrm>
            <a:off x="0" y="-18168"/>
            <a:ext cx="9144000" cy="856368"/>
          </a:xfrm>
        </p:spPr>
        <p:txBody>
          <a:bodyPr>
            <a:normAutofit/>
          </a:bodyPr>
          <a:lstStyle/>
          <a:p>
            <a:r>
              <a:rPr lang="en-US" sz="4800" b="1" dirty="0" smtClean="0">
                <a:solidFill>
                  <a:srgbClr val="FFFF00"/>
                </a:solidFill>
                <a:effectLst>
                  <a:outerShdw blurRad="50800" dist="38100" dir="2700000" algn="tl" rotWithShape="0">
                    <a:schemeClr val="tx1">
                      <a:alpha val="43000"/>
                    </a:schemeClr>
                  </a:outerShdw>
                </a:effectLst>
              </a:rPr>
              <a:t>1 Peter 3:18-22</a:t>
            </a:r>
            <a:endParaRPr lang="en-US" sz="4800" b="1" dirty="0">
              <a:solidFill>
                <a:srgbClr val="FFFF00"/>
              </a:solidFill>
              <a:effectLst>
                <a:outerShdw blurRad="50800" dist="38100" dir="2700000" algn="tl" rotWithShape="0">
                  <a:schemeClr val="tx1">
                    <a:alpha val="43000"/>
                  </a:schemeClr>
                </a:outerShdw>
              </a:effectLst>
            </a:endParaRPr>
          </a:p>
        </p:txBody>
      </p:sp>
      <p:sp>
        <p:nvSpPr>
          <p:cNvPr id="4" name="TextBox 3"/>
          <p:cNvSpPr txBox="1"/>
          <p:nvPr/>
        </p:nvSpPr>
        <p:spPr>
          <a:xfrm>
            <a:off x="0" y="749404"/>
            <a:ext cx="9220200" cy="6108596"/>
          </a:xfrm>
          <a:prstGeom prst="rect">
            <a:avLst/>
          </a:prstGeom>
          <a:noFill/>
        </p:spPr>
        <p:txBody>
          <a:bodyPr wrap="square" rtlCol="0">
            <a:spAutoFit/>
          </a:bodyPr>
          <a:lstStyle/>
          <a:p>
            <a:pPr>
              <a:lnSpc>
                <a:spcPct val="93000"/>
              </a:lnSpc>
            </a:pP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18 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For Christ also suffered for sins once for all time, the just for the unjust, so that He might bring us to God, having been put to death in the flesh, but made alive in the spirit;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19 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in which He also went and </a:t>
            </a:r>
            <a:r>
              <a:rPr lang="en-US" sz="3000" dirty="0" smtClean="0">
                <a:solidFill>
                  <a:schemeClr val="bg1"/>
                </a:solidFill>
                <a:effectLst>
                  <a:outerShdw blurRad="50800" dist="38100" dir="2700000" algn="tl" rotWithShape="0">
                    <a:schemeClr val="tx1">
                      <a:alpha val="43000"/>
                    </a:schemeClr>
                  </a:outerShdw>
                </a:effectLst>
                <a:latin typeface="Times New Roman"/>
                <a:cs typeface="Times New Roman"/>
              </a:rPr>
              <a:t>made proclamation to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the spirits in prison,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20 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who once were disobedient when the patience of God kept waiting in the days of Noah, during the construction of the ark, in which a few, that is, eight persons, were brought safely through the water.</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21 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Corresponding to that, baptism now saves you — not the removal of dirt from the flesh, but an appeal to God for a good conscience — through the resurrection of Jesus Christ, </a:t>
            </a:r>
            <a:r>
              <a:rPr lang="en-US" sz="3000" b="1" baseline="30000" dirty="0">
                <a:solidFill>
                  <a:schemeClr val="bg1"/>
                </a:solidFill>
                <a:effectLst>
                  <a:outerShdw blurRad="50800" dist="38100" dir="2700000" algn="tl" rotWithShape="0">
                    <a:schemeClr val="tx1">
                      <a:alpha val="43000"/>
                    </a:schemeClr>
                  </a:outerShdw>
                </a:effectLst>
                <a:latin typeface="Times New Roman"/>
                <a:cs typeface="Times New Roman"/>
              </a:rPr>
              <a:t>22 </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who is at the right hand of God, having gone into heaven, after angels and authorities and powers had been subjected to Him.  [</a:t>
            </a:r>
            <a:r>
              <a:rPr lang="en-US" sz="3000" b="1" i="1" dirty="0">
                <a:solidFill>
                  <a:srgbClr val="FFFF66"/>
                </a:solidFill>
                <a:effectLst>
                  <a:outerShdw blurRad="50800" dist="38100" dir="2700000" algn="tl" rotWithShape="0">
                    <a:schemeClr val="tx1">
                      <a:alpha val="43000"/>
                    </a:schemeClr>
                  </a:outerShdw>
                </a:effectLst>
                <a:latin typeface="Times New Roman"/>
                <a:cs typeface="Times New Roman"/>
              </a:rPr>
              <a:t>NASB</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a:t>
            </a:r>
            <a:r>
              <a:rPr lang="en-US" sz="3000" dirty="0">
                <a:solidFill>
                  <a:schemeClr val="bg1"/>
                </a:solidFill>
                <a:effectLst>
                  <a:outerShdw blurRad="50800" dist="38100" dir="2700000" algn="tl" rotWithShape="0">
                    <a:schemeClr val="tx1">
                      <a:alpha val="43000"/>
                    </a:schemeClr>
                  </a:outerShdw>
                </a:effectLst>
                <a:latin typeface="Times New Roman"/>
                <a:cs typeface="Times New Roman"/>
              </a:rPr>
              <a:t> </a:t>
            </a:r>
            <a:endParaRPr lang="en-US" sz="3000" dirty="0">
              <a:solidFill>
                <a:schemeClr val="bg1"/>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ross of Christ 1.jpeg"/>
          <p:cNvPicPr>
            <a:picLocks noChangeAspect="1"/>
          </p:cNvPicPr>
          <p:nvPr/>
        </p:nvPicPr>
        <p:blipFill rotWithShape="1">
          <a:blip r:embed="rId2">
            <a:alphaModFix amt="30000"/>
            <a:extLst>
              <a:ext uri="{28A0092B-C50C-407E-A947-70E740481C1C}">
                <a14:useLocalDpi xmlns:a14="http://schemas.microsoft.com/office/drawing/2010/main" val="0"/>
              </a:ext>
            </a:extLst>
          </a:blip>
          <a:srcRect l="2221" r="4815"/>
          <a:stretch/>
        </p:blipFill>
        <p:spPr>
          <a:xfrm>
            <a:off x="0" y="0"/>
            <a:ext cx="9144000" cy="6858000"/>
          </a:xfrm>
          <a:prstGeom prst="rect">
            <a:avLst/>
          </a:prstGeom>
        </p:spPr>
      </p:pic>
      <p:sp>
        <p:nvSpPr>
          <p:cNvPr id="3" name="Title 2"/>
          <p:cNvSpPr>
            <a:spLocks noGrp="1"/>
          </p:cNvSpPr>
          <p:nvPr>
            <p:ph type="title"/>
          </p:nvPr>
        </p:nvSpPr>
        <p:spPr>
          <a:xfrm>
            <a:off x="457200" y="0"/>
            <a:ext cx="8229600" cy="1676400"/>
          </a:xfrm>
        </p:spPr>
        <p:txBody>
          <a:bodyPr>
            <a:noAutofit/>
          </a:bodyPr>
          <a:lstStyle/>
          <a:p>
            <a:r>
              <a:rPr lang="en-US" sz="5400" b="1" dirty="0" smtClean="0">
                <a:solidFill>
                  <a:srgbClr val="FFFF00"/>
                </a:solidFill>
                <a:effectLst>
                  <a:outerShdw blurRad="50800" dist="38100" dir="2700000" algn="tl" rotWithShape="0">
                    <a:schemeClr val="tx1">
                      <a:alpha val="43000"/>
                    </a:schemeClr>
                  </a:outerShdw>
                </a:effectLst>
              </a:rPr>
              <a:t>Salvation Is Bas</a:t>
            </a:r>
            <a:r>
              <a:rPr lang="en-US" sz="5400" b="1" dirty="0" smtClean="0">
                <a:solidFill>
                  <a:srgbClr val="FFFF00"/>
                </a:solidFill>
                <a:effectLst>
                  <a:outerShdw blurRad="50800" dist="38100" dir="2700000" algn="tl" rotWithShape="0">
                    <a:schemeClr val="tx1">
                      <a:alpha val="43000"/>
                    </a:schemeClr>
                  </a:outerShdw>
                </a:effectLst>
              </a:rPr>
              <a:t>ed on Sacrifice of Christ</a:t>
            </a:r>
            <a:endParaRPr lang="en-US" sz="5400"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152400" y="3886200"/>
            <a:ext cx="8991600" cy="2971800"/>
          </a:xfrm>
        </p:spPr>
        <p:txBody>
          <a:bodyPr/>
          <a:lstStyle/>
          <a:p>
            <a:pPr>
              <a:buClr>
                <a:srgbClr val="66FFFF"/>
              </a:buClr>
            </a:pPr>
            <a:r>
              <a:rPr lang="en-US" dirty="0" smtClean="0">
                <a:solidFill>
                  <a:srgbClr val="FFFF66"/>
                </a:solidFill>
                <a:effectLst>
                  <a:outerShdw blurRad="50800" dist="38100" dir="2700000" algn="tl" rotWithShape="0">
                    <a:schemeClr val="tx1">
                      <a:alpha val="43000"/>
                    </a:schemeClr>
                  </a:outerShdw>
                </a:effectLst>
              </a:rPr>
              <a:t>Salvation can only be found in Christ (</a:t>
            </a:r>
            <a:r>
              <a:rPr lang="en-US" b="1" dirty="0" smtClean="0">
                <a:solidFill>
                  <a:srgbClr val="66FFFF"/>
                </a:solidFill>
                <a:effectLst>
                  <a:outerShdw blurRad="50800" dist="38100" dir="2700000" algn="tl" rotWithShape="0">
                    <a:schemeClr val="tx1">
                      <a:alpha val="43000"/>
                    </a:schemeClr>
                  </a:outerShdw>
                </a:effectLst>
              </a:rPr>
              <a:t>Acts 4:7-12</a:t>
            </a:r>
            <a:r>
              <a:rPr lang="en-US" dirty="0" smtClean="0">
                <a:solidFill>
                  <a:srgbClr val="FFFF66"/>
                </a:solidFill>
                <a:effectLst>
                  <a:outerShdw blurRad="50800" dist="38100" dir="2700000" algn="tl" rotWithShape="0">
                    <a:schemeClr val="tx1">
                      <a:alpha val="43000"/>
                    </a:schemeClr>
                  </a:outerShdw>
                </a:effectLst>
              </a:rPr>
              <a:t>)</a:t>
            </a:r>
          </a:p>
          <a:p>
            <a:pPr>
              <a:buClr>
                <a:srgbClr val="66FFFF"/>
              </a:buClr>
            </a:pPr>
            <a:r>
              <a:rPr lang="en-US" dirty="0" smtClean="0">
                <a:solidFill>
                  <a:srgbClr val="FFFF66"/>
                </a:solidFill>
                <a:effectLst>
                  <a:outerShdw blurRad="50800" dist="38100" dir="2700000" algn="tl" rotWithShape="0">
                    <a:schemeClr val="tx1">
                      <a:alpha val="43000"/>
                    </a:schemeClr>
                  </a:outerShdw>
                </a:effectLst>
              </a:rPr>
              <a:t>Man did not begin the process of reconciliation, but Christ first gave His blood (</a:t>
            </a:r>
            <a:r>
              <a:rPr lang="en-US" b="1" dirty="0" smtClean="0">
                <a:solidFill>
                  <a:srgbClr val="66FFFF"/>
                </a:solidFill>
                <a:effectLst>
                  <a:outerShdw blurRad="50800" dist="38100" dir="2700000" algn="tl" rotWithShape="0">
                    <a:schemeClr val="tx1">
                      <a:alpha val="43000"/>
                    </a:schemeClr>
                  </a:outerShdw>
                </a:effectLst>
              </a:rPr>
              <a:t>Romans 5:6-11</a:t>
            </a:r>
            <a:r>
              <a:rPr lang="en-US" dirty="0" smtClean="0">
                <a:solidFill>
                  <a:srgbClr val="FFFF66"/>
                </a:solidFill>
                <a:effectLst>
                  <a:outerShdw blurRad="50800" dist="38100" dir="2700000" algn="tl" rotWithShape="0">
                    <a:schemeClr val="tx1">
                      <a:alpha val="43000"/>
                    </a:schemeClr>
                  </a:outerShdw>
                </a:effectLst>
              </a:rPr>
              <a:t>)</a:t>
            </a:r>
          </a:p>
          <a:p>
            <a:pPr>
              <a:buClr>
                <a:srgbClr val="66FFFF"/>
              </a:buClr>
            </a:pPr>
            <a:r>
              <a:rPr lang="en-US" dirty="0" smtClean="0">
                <a:solidFill>
                  <a:srgbClr val="FFFF66"/>
                </a:solidFill>
                <a:effectLst>
                  <a:outerShdw blurRad="50800" dist="38100" dir="2700000" algn="tl" rotWithShape="0">
                    <a:schemeClr val="tx1">
                      <a:alpha val="43000"/>
                    </a:schemeClr>
                  </a:outerShdw>
                </a:effectLst>
              </a:rPr>
              <a:t>That salvation in Christ, through His blood, is revealed in His gospel (</a:t>
            </a:r>
            <a:r>
              <a:rPr lang="en-US" b="1" dirty="0" smtClean="0">
                <a:solidFill>
                  <a:srgbClr val="66FFFF"/>
                </a:solidFill>
                <a:effectLst>
                  <a:outerShdw blurRad="50800" dist="38100" dir="2700000" algn="tl" rotWithShape="0">
                    <a:schemeClr val="tx1">
                      <a:alpha val="43000"/>
                    </a:schemeClr>
                  </a:outerShdw>
                </a:effectLst>
              </a:rPr>
              <a:t>1 Peter 1:17-25</a:t>
            </a:r>
            <a:r>
              <a:rPr lang="en-US" dirty="0" smtClean="0">
                <a:solidFill>
                  <a:srgbClr val="FFFF66"/>
                </a:solidFill>
                <a:effectLst>
                  <a:outerShdw blurRad="50800" dist="38100" dir="2700000" algn="tl" rotWithShape="0">
                    <a:schemeClr val="tx1">
                      <a:alpha val="43000"/>
                    </a:schemeClr>
                  </a:outerShdw>
                </a:effectLst>
              </a:rPr>
              <a:t>)</a:t>
            </a:r>
            <a:endParaRPr lang="en-US" dirty="0">
              <a:solidFill>
                <a:srgbClr val="FFFF66"/>
              </a:solidFill>
              <a:effectLst>
                <a:outerShdw blurRad="50800" dist="38100" dir="2700000" algn="tl" rotWithShape="0">
                  <a:schemeClr val="tx1">
                    <a:alpha val="43000"/>
                  </a:schemeClr>
                </a:outerShdw>
              </a:effectLst>
            </a:endParaRPr>
          </a:p>
        </p:txBody>
      </p:sp>
      <p:sp>
        <p:nvSpPr>
          <p:cNvPr id="5" name="TextBox 4"/>
          <p:cNvSpPr txBox="1"/>
          <p:nvPr/>
        </p:nvSpPr>
        <p:spPr>
          <a:xfrm>
            <a:off x="0" y="1860467"/>
            <a:ext cx="9144000" cy="1873333"/>
          </a:xfrm>
          <a:prstGeom prst="rect">
            <a:avLst/>
          </a:prstGeom>
          <a:noFill/>
        </p:spPr>
        <p:txBody>
          <a:bodyPr wrap="square" rtlCol="0">
            <a:spAutoFit/>
          </a:bodyPr>
          <a:lstStyle/>
          <a:p>
            <a:pPr>
              <a:lnSpc>
                <a:spcPct val="90000"/>
              </a:lnSpc>
            </a:pPr>
            <a:r>
              <a:rPr lang="en-US" sz="3100" b="1" i="1" baseline="30000" dirty="0">
                <a:solidFill>
                  <a:schemeClr val="bg1"/>
                </a:solidFill>
                <a:effectLst>
                  <a:outerShdw blurRad="50800" dist="38100" dir="2700000" algn="tl" rotWithShape="0">
                    <a:schemeClr val="tx1">
                      <a:alpha val="43000"/>
                    </a:schemeClr>
                  </a:outerShdw>
                </a:effectLst>
                <a:latin typeface="Times New Roman"/>
                <a:cs typeface="Times New Roman"/>
              </a:rPr>
              <a:t>18 </a:t>
            </a:r>
            <a:r>
              <a:rPr lang="en-US" sz="3100" i="1" dirty="0">
                <a:solidFill>
                  <a:schemeClr val="bg1"/>
                </a:solidFill>
                <a:effectLst>
                  <a:outerShdw blurRad="50800" dist="38100" dir="2700000" algn="tl" rotWithShape="0">
                    <a:schemeClr val="tx1">
                      <a:alpha val="43000"/>
                    </a:schemeClr>
                  </a:outerShdw>
                </a:effectLst>
                <a:latin typeface="Times New Roman"/>
                <a:cs typeface="Times New Roman"/>
              </a:rPr>
              <a:t>For Christ also suffered for sins once for all time, the just for the unjust, so that He might bring us to God, having been put to death in the flesh, but made alive in the </a:t>
            </a:r>
            <a:r>
              <a:rPr lang="en-US" sz="3100" i="1" dirty="0" smtClean="0">
                <a:solidFill>
                  <a:schemeClr val="bg1"/>
                </a:solidFill>
                <a:effectLst>
                  <a:outerShdw blurRad="50800" dist="38100" dir="2700000" algn="tl" rotWithShape="0">
                    <a:schemeClr val="tx1">
                      <a:alpha val="43000"/>
                    </a:schemeClr>
                  </a:outerShdw>
                </a:effectLst>
                <a:latin typeface="Times New Roman"/>
                <a:cs typeface="Times New Roman"/>
              </a:rPr>
              <a:t>spirit…</a:t>
            </a:r>
            <a:endParaRPr lang="en-US" sz="3100" i="1" dirty="0">
              <a:solidFill>
                <a:schemeClr val="bg1"/>
              </a:solidFill>
            </a:endParaRP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left)">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wipe(left)">
                                      <p:cBhvr>
                                        <p:cTn id="2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oah preaching3.jpg"/>
          <p:cNvPicPr>
            <a:picLocks noChangeAspect="1"/>
          </p:cNvPicPr>
          <p:nvPr/>
        </p:nvPicPr>
        <p:blipFill rotWithShape="1">
          <a:blip r:embed="rId2">
            <a:alphaModFix amt="30000"/>
            <a:extLst>
              <a:ext uri="{28A0092B-C50C-407E-A947-70E740481C1C}">
                <a14:useLocalDpi xmlns:a14="http://schemas.microsoft.com/office/drawing/2010/main" val="0"/>
              </a:ext>
            </a:extLst>
          </a:blip>
          <a:srcRect r="9142"/>
          <a:stretch/>
        </p:blipFill>
        <p:spPr>
          <a:xfrm>
            <a:off x="-28223" y="0"/>
            <a:ext cx="9172223" cy="6858000"/>
          </a:xfrm>
          <a:prstGeom prst="rect">
            <a:avLst/>
          </a:prstGeom>
        </p:spPr>
      </p:pic>
      <p:sp>
        <p:nvSpPr>
          <p:cNvPr id="3" name="Title 2"/>
          <p:cNvSpPr>
            <a:spLocks noGrp="1"/>
          </p:cNvSpPr>
          <p:nvPr>
            <p:ph type="title"/>
          </p:nvPr>
        </p:nvSpPr>
        <p:spPr>
          <a:xfrm>
            <a:off x="0" y="0"/>
            <a:ext cx="9144000" cy="1676400"/>
          </a:xfrm>
        </p:spPr>
        <p:txBody>
          <a:bodyPr>
            <a:noAutofit/>
          </a:bodyPr>
          <a:lstStyle/>
          <a:p>
            <a:r>
              <a:rPr lang="en-US" sz="4500" b="1" dirty="0" smtClean="0">
                <a:solidFill>
                  <a:srgbClr val="FFFF00"/>
                </a:solidFill>
                <a:effectLst>
                  <a:outerShdw blurRad="50800" dist="38100" dir="2700000" algn="tl" rotWithShape="0">
                    <a:schemeClr val="tx1">
                      <a:alpha val="43000"/>
                    </a:schemeClr>
                  </a:outerShdw>
                </a:effectLst>
              </a:rPr>
              <a:t>Christ Preached Salvation Through Noah While Ark Was Being Built</a:t>
            </a:r>
            <a:endParaRPr lang="en-US" sz="4500"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0" y="4038600"/>
            <a:ext cx="9144000" cy="2819400"/>
          </a:xfrm>
        </p:spPr>
        <p:txBody>
          <a:bodyPr>
            <a:normAutofit/>
          </a:bodyPr>
          <a:lstStyle/>
          <a:p>
            <a:pPr>
              <a:buClr>
                <a:srgbClr val="66FFFF"/>
              </a:buClr>
            </a:pPr>
            <a:r>
              <a:rPr lang="en-US" dirty="0" smtClean="0">
                <a:solidFill>
                  <a:srgbClr val="FFFF66"/>
                </a:solidFill>
                <a:effectLst>
                  <a:outerShdw blurRad="50800" dist="38100" dir="2700000" algn="tl" rotWithShape="0">
                    <a:schemeClr val="tx1">
                      <a:alpha val="43000"/>
                    </a:schemeClr>
                  </a:outerShdw>
                </a:effectLst>
              </a:rPr>
              <a:t>God bringing salvation to Noah’s house, while destroying world, was a figure (</a:t>
            </a:r>
            <a:r>
              <a:rPr lang="en-US" b="1" dirty="0" smtClean="0">
                <a:solidFill>
                  <a:srgbClr val="66FFFF"/>
                </a:solidFill>
                <a:effectLst>
                  <a:outerShdw blurRad="50800" dist="38100" dir="2700000" algn="tl" rotWithShape="0">
                    <a:schemeClr val="tx1">
                      <a:alpha val="43000"/>
                    </a:schemeClr>
                  </a:outerShdw>
                </a:effectLst>
              </a:rPr>
              <a:t>2 Peter 2:4-9</a:t>
            </a:r>
            <a:r>
              <a:rPr lang="en-US" dirty="0" smtClean="0">
                <a:solidFill>
                  <a:srgbClr val="FFFF66"/>
                </a:solidFill>
                <a:effectLst>
                  <a:outerShdw blurRad="50800" dist="38100" dir="2700000" algn="tl" rotWithShape="0">
                    <a:schemeClr val="tx1">
                      <a:alpha val="43000"/>
                    </a:schemeClr>
                  </a:outerShdw>
                </a:effectLst>
              </a:rPr>
              <a:t>)</a:t>
            </a:r>
          </a:p>
          <a:p>
            <a:pPr>
              <a:buClr>
                <a:srgbClr val="66FFFF"/>
              </a:buClr>
            </a:pPr>
            <a:r>
              <a:rPr lang="en-US" dirty="0" smtClean="0">
                <a:solidFill>
                  <a:srgbClr val="FFFF66"/>
                </a:solidFill>
                <a:effectLst>
                  <a:outerShdw blurRad="50800" dist="38100" dir="2700000" algn="tl" rotWithShape="0">
                    <a:schemeClr val="tx1">
                      <a:alpha val="43000"/>
                    </a:schemeClr>
                  </a:outerShdw>
                </a:effectLst>
              </a:rPr>
              <a:t>Provided for salvation in the ark (</a:t>
            </a:r>
            <a:r>
              <a:rPr lang="en-US" b="1" dirty="0" smtClean="0">
                <a:solidFill>
                  <a:srgbClr val="66FFFF"/>
                </a:solidFill>
                <a:effectLst>
                  <a:outerShdw blurRad="50800" dist="38100" dir="2700000" algn="tl" rotWithShape="0">
                    <a:schemeClr val="tx1">
                      <a:alpha val="43000"/>
                    </a:schemeClr>
                  </a:outerShdw>
                </a:effectLst>
              </a:rPr>
              <a:t>Hebrews 11:7</a:t>
            </a:r>
            <a:r>
              <a:rPr lang="en-US" dirty="0" smtClean="0">
                <a:solidFill>
                  <a:srgbClr val="FFFF66"/>
                </a:solidFill>
                <a:effectLst>
                  <a:outerShdw blurRad="50800" dist="38100" dir="2700000" algn="tl" rotWithShape="0">
                    <a:schemeClr val="tx1">
                      <a:alpha val="43000"/>
                    </a:schemeClr>
                  </a:outerShdw>
                </a:effectLst>
              </a:rPr>
              <a:t>)</a:t>
            </a:r>
          </a:p>
          <a:p>
            <a:pPr>
              <a:buClr>
                <a:srgbClr val="66FFFF"/>
              </a:buClr>
            </a:pPr>
            <a:r>
              <a:rPr lang="en-US" dirty="0" smtClean="0">
                <a:solidFill>
                  <a:srgbClr val="FFFF66"/>
                </a:solidFill>
                <a:effectLst>
                  <a:outerShdw blurRad="50800" dist="38100" dir="2700000" algn="tl" rotWithShape="0">
                    <a:schemeClr val="tx1">
                      <a:alpha val="43000"/>
                    </a:schemeClr>
                  </a:outerShdw>
                </a:effectLst>
              </a:rPr>
              <a:t>Water that brought destruction to world delivered Noah &amp; those saved (</a:t>
            </a:r>
            <a:r>
              <a:rPr lang="en-US" b="1" dirty="0" smtClean="0">
                <a:solidFill>
                  <a:srgbClr val="66FFFF"/>
                </a:solidFill>
                <a:effectLst>
                  <a:outerShdw blurRad="50800" dist="38100" dir="2700000" algn="tl" rotWithShape="0">
                    <a:schemeClr val="tx1">
                      <a:alpha val="43000"/>
                    </a:schemeClr>
                  </a:outerShdw>
                </a:effectLst>
              </a:rPr>
              <a:t>1 Peter 3:21</a:t>
            </a:r>
            <a:r>
              <a:rPr lang="en-US" dirty="0" smtClean="0">
                <a:solidFill>
                  <a:srgbClr val="FFFF66"/>
                </a:solidFill>
                <a:effectLst>
                  <a:outerShdw blurRad="50800" dist="38100" dir="2700000" algn="tl" rotWithShape="0">
                    <a:schemeClr val="tx1">
                      <a:alpha val="43000"/>
                    </a:schemeClr>
                  </a:outerShdw>
                </a:effectLst>
              </a:rPr>
              <a:t>)</a:t>
            </a:r>
            <a:endParaRPr lang="en-US" dirty="0">
              <a:solidFill>
                <a:srgbClr val="FFFF66"/>
              </a:solidFill>
              <a:effectLst>
                <a:outerShdw blurRad="50800" dist="38100" dir="2700000" algn="tl" rotWithShape="0">
                  <a:schemeClr val="tx1">
                    <a:alpha val="43000"/>
                  </a:schemeClr>
                </a:outerShdw>
              </a:effectLst>
            </a:endParaRPr>
          </a:p>
        </p:txBody>
      </p:sp>
      <p:sp>
        <p:nvSpPr>
          <p:cNvPr id="5" name="TextBox 4"/>
          <p:cNvSpPr txBox="1"/>
          <p:nvPr/>
        </p:nvSpPr>
        <p:spPr>
          <a:xfrm>
            <a:off x="0" y="1600200"/>
            <a:ext cx="9144000" cy="2247025"/>
          </a:xfrm>
          <a:prstGeom prst="rect">
            <a:avLst/>
          </a:prstGeom>
          <a:noFill/>
        </p:spPr>
        <p:txBody>
          <a:bodyPr wrap="square" rtlCol="0">
            <a:spAutoFit/>
          </a:bodyPr>
          <a:lstStyle/>
          <a:p>
            <a:pPr>
              <a:lnSpc>
                <a:spcPct val="90000"/>
              </a:lnSpc>
            </a:pPr>
            <a:r>
              <a:rPr lang="en-US" sz="3100" b="1" i="1" baseline="30000" dirty="0">
                <a:solidFill>
                  <a:schemeClr val="bg1"/>
                </a:solidFill>
                <a:effectLst>
                  <a:outerShdw blurRad="50800" dist="38100" dir="2700000" algn="tl" rotWithShape="0">
                    <a:schemeClr val="tx1">
                      <a:alpha val="43000"/>
                    </a:schemeClr>
                  </a:outerShdw>
                </a:effectLst>
                <a:latin typeface="Times New Roman"/>
                <a:cs typeface="Times New Roman"/>
              </a:rPr>
              <a:t>19 </a:t>
            </a:r>
            <a:r>
              <a:rPr lang="en-US" sz="3100" i="1" dirty="0">
                <a:solidFill>
                  <a:schemeClr val="bg1"/>
                </a:solidFill>
                <a:effectLst>
                  <a:outerShdw blurRad="50800" dist="38100" dir="2700000" algn="tl" rotWithShape="0">
                    <a:schemeClr val="tx1">
                      <a:alpha val="43000"/>
                    </a:schemeClr>
                  </a:outerShdw>
                </a:effectLst>
                <a:latin typeface="Times New Roman"/>
                <a:cs typeface="Times New Roman"/>
              </a:rPr>
              <a:t>in which He also went and made proclamation to the spirits in prison, </a:t>
            </a:r>
            <a:r>
              <a:rPr lang="en-US" sz="3100" b="1" i="1" baseline="30000" dirty="0">
                <a:solidFill>
                  <a:schemeClr val="bg1"/>
                </a:solidFill>
                <a:effectLst>
                  <a:outerShdw blurRad="50800" dist="38100" dir="2700000" algn="tl" rotWithShape="0">
                    <a:schemeClr val="tx1">
                      <a:alpha val="43000"/>
                    </a:schemeClr>
                  </a:outerShdw>
                </a:effectLst>
                <a:latin typeface="Times New Roman"/>
                <a:cs typeface="Times New Roman"/>
              </a:rPr>
              <a:t>20 </a:t>
            </a:r>
            <a:r>
              <a:rPr lang="en-US" sz="3100" i="1" dirty="0">
                <a:solidFill>
                  <a:schemeClr val="bg1"/>
                </a:solidFill>
                <a:effectLst>
                  <a:outerShdw blurRad="50800" dist="38100" dir="2700000" algn="tl" rotWithShape="0">
                    <a:schemeClr val="tx1">
                      <a:alpha val="43000"/>
                    </a:schemeClr>
                  </a:outerShdw>
                </a:effectLst>
                <a:latin typeface="Times New Roman"/>
                <a:cs typeface="Times New Roman"/>
              </a:rPr>
              <a:t>who once were disobedient when the patience of God kept waiting in the days of Noah, during the construction of the ark, in which a few, that is, eight persons, were brought safely through the water.</a:t>
            </a:r>
            <a:r>
              <a:rPr lang="en-US" sz="3100" i="1" dirty="0">
                <a:solidFill>
                  <a:schemeClr val="bg1"/>
                </a:solidFill>
                <a:effectLst>
                  <a:outerShdw blurRad="50800" dist="38100" dir="2700000" algn="tl" rotWithShape="0">
                    <a:schemeClr val="tx1">
                      <a:alpha val="43000"/>
                    </a:schemeClr>
                  </a:outerShdw>
                </a:effectLst>
                <a:latin typeface="Times New Roman"/>
                <a:cs typeface="Times New Roman"/>
              </a:rPr>
              <a:t> </a:t>
            </a:r>
          </a:p>
        </p:txBody>
      </p:sp>
    </p:spTree>
    <p:extLst>
      <p:ext uri="{BB962C8B-B14F-4D97-AF65-F5344CB8AC3E}">
        <p14:creationId xmlns:p14="http://schemas.microsoft.com/office/powerpoint/2010/main" val="1661062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left)">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wipe(left)">
                                      <p:cBhvr>
                                        <p:cTn id="2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aptism 02.jpg"/>
          <p:cNvPicPr>
            <a:picLocks noChangeAspect="1"/>
          </p:cNvPicPr>
          <p:nvPr/>
        </p:nvPicPr>
        <p:blipFill rotWithShape="1">
          <a:blip r:embed="rId2">
            <a:alphaModFix amt="30000"/>
            <a:extLst>
              <a:ext uri="{28A0092B-C50C-407E-A947-70E740481C1C}">
                <a14:useLocalDpi xmlns:a14="http://schemas.microsoft.com/office/drawing/2010/main" val="0"/>
              </a:ext>
            </a:extLst>
          </a:blip>
          <a:srcRect l="12432" r="4865"/>
          <a:stretch/>
        </p:blipFill>
        <p:spPr>
          <a:xfrm>
            <a:off x="0" y="0"/>
            <a:ext cx="9144000" cy="6858000"/>
          </a:xfrm>
          <a:prstGeom prst="rect">
            <a:avLst/>
          </a:prstGeom>
        </p:spPr>
      </p:pic>
      <p:sp>
        <p:nvSpPr>
          <p:cNvPr id="3" name="Title 2"/>
          <p:cNvSpPr>
            <a:spLocks noGrp="1"/>
          </p:cNvSpPr>
          <p:nvPr>
            <p:ph type="title"/>
          </p:nvPr>
        </p:nvSpPr>
        <p:spPr>
          <a:xfrm>
            <a:off x="0" y="-76200"/>
            <a:ext cx="9144000" cy="1676400"/>
          </a:xfrm>
        </p:spPr>
        <p:txBody>
          <a:bodyPr>
            <a:noAutofit/>
          </a:bodyPr>
          <a:lstStyle/>
          <a:p>
            <a:r>
              <a:rPr lang="en-US" sz="5400" b="1" dirty="0" smtClean="0">
                <a:solidFill>
                  <a:srgbClr val="FFFF00"/>
                </a:solidFill>
                <a:effectLst>
                  <a:outerShdw blurRad="50800" dist="38100" dir="2700000" algn="tl" rotWithShape="0">
                    <a:schemeClr val="tx1">
                      <a:alpha val="43000"/>
                    </a:schemeClr>
                  </a:outerShdw>
                </a:effectLst>
              </a:rPr>
              <a:t>Correspondingly, Baptism Now Saves Us</a:t>
            </a:r>
            <a:endParaRPr lang="en-US" sz="5400" b="1" dirty="0">
              <a:solidFill>
                <a:srgbClr val="FFFF00"/>
              </a:solidFill>
              <a:effectLst>
                <a:outerShdw blurRad="50800" dist="38100" dir="2700000" algn="tl" rotWithShape="0">
                  <a:schemeClr val="tx1">
                    <a:alpha val="43000"/>
                  </a:schemeClr>
                </a:outerShdw>
              </a:effectLst>
            </a:endParaRPr>
          </a:p>
        </p:txBody>
      </p:sp>
      <p:sp>
        <p:nvSpPr>
          <p:cNvPr id="4" name="Content Placeholder 3"/>
          <p:cNvSpPr>
            <a:spLocks noGrp="1"/>
          </p:cNvSpPr>
          <p:nvPr>
            <p:ph idx="1"/>
          </p:nvPr>
        </p:nvSpPr>
        <p:spPr>
          <a:xfrm>
            <a:off x="76200" y="4114800"/>
            <a:ext cx="9067800" cy="2743200"/>
          </a:xfrm>
        </p:spPr>
        <p:txBody>
          <a:bodyPr>
            <a:normAutofit fontScale="92500" lnSpcReduction="10000"/>
          </a:bodyPr>
          <a:lstStyle/>
          <a:p>
            <a:pPr>
              <a:lnSpc>
                <a:spcPct val="102000"/>
              </a:lnSpc>
              <a:spcBef>
                <a:spcPts val="0"/>
              </a:spcBef>
              <a:spcAft>
                <a:spcPts val="300"/>
              </a:spcAft>
              <a:buClr>
                <a:srgbClr val="66FFFF"/>
              </a:buClr>
            </a:pPr>
            <a:r>
              <a:rPr lang="en-US" dirty="0" smtClean="0">
                <a:solidFill>
                  <a:srgbClr val="FFFF66"/>
                </a:solidFill>
                <a:effectLst>
                  <a:outerShdw blurRad="50800" dist="38100" dir="2700000" algn="tl" rotWithShape="0">
                    <a:schemeClr val="tx1">
                      <a:alpha val="43000"/>
                    </a:schemeClr>
                  </a:outerShdw>
                </a:effectLst>
              </a:rPr>
              <a:t>Baptism is not a meritorious work, but an </a:t>
            </a:r>
            <a:r>
              <a:rPr lang="en-US" u="sng" dirty="0" smtClean="0">
                <a:solidFill>
                  <a:srgbClr val="FFFF66"/>
                </a:solidFill>
                <a:effectLst>
                  <a:outerShdw blurRad="50800" dist="38100" dir="2700000" algn="tl" rotWithShape="0">
                    <a:schemeClr val="tx1">
                      <a:alpha val="43000"/>
                    </a:schemeClr>
                  </a:outerShdw>
                </a:effectLst>
              </a:rPr>
              <a:t>appeal</a:t>
            </a:r>
            <a:r>
              <a:rPr lang="en-US" dirty="0" smtClean="0">
                <a:solidFill>
                  <a:srgbClr val="FFFF66"/>
                </a:solidFill>
                <a:effectLst>
                  <a:outerShdw blurRad="50800" dist="38100" dir="2700000" algn="tl" rotWithShape="0">
                    <a:schemeClr val="tx1">
                      <a:alpha val="43000"/>
                    </a:schemeClr>
                  </a:outerShdw>
                </a:effectLst>
              </a:rPr>
              <a:t> to God for salvation through Christ (</a:t>
            </a:r>
            <a:r>
              <a:rPr lang="en-US" b="1" dirty="0" smtClean="0">
                <a:solidFill>
                  <a:srgbClr val="66FFFF"/>
                </a:solidFill>
                <a:effectLst>
                  <a:outerShdw blurRad="50800" dist="38100" dir="2700000" algn="tl" rotWithShape="0">
                    <a:schemeClr val="tx1">
                      <a:alpha val="43000"/>
                    </a:schemeClr>
                  </a:outerShdw>
                </a:effectLst>
              </a:rPr>
              <a:t>Romans 6:3-6</a:t>
            </a:r>
            <a:r>
              <a:rPr lang="en-US" dirty="0" smtClean="0">
                <a:solidFill>
                  <a:srgbClr val="FFFF66"/>
                </a:solidFill>
                <a:effectLst>
                  <a:outerShdw blurRad="50800" dist="38100" dir="2700000" algn="tl" rotWithShape="0">
                    <a:schemeClr val="tx1">
                      <a:alpha val="43000"/>
                    </a:schemeClr>
                  </a:outerShdw>
                </a:effectLst>
              </a:rPr>
              <a:t>)</a:t>
            </a:r>
          </a:p>
          <a:p>
            <a:pPr lvl="1">
              <a:lnSpc>
                <a:spcPct val="102000"/>
              </a:lnSpc>
              <a:spcBef>
                <a:spcPts val="0"/>
              </a:spcBef>
              <a:spcAft>
                <a:spcPts val="300"/>
              </a:spcAft>
              <a:buClr>
                <a:srgbClr val="FFFF66"/>
              </a:buClr>
            </a:pPr>
            <a:r>
              <a:rPr lang="en-US" sz="3000" dirty="0" smtClean="0">
                <a:solidFill>
                  <a:schemeClr val="bg1"/>
                </a:solidFill>
                <a:effectLst>
                  <a:outerShdw blurRad="50800" dist="38100" dir="2700000" algn="tl" rotWithShape="0">
                    <a:schemeClr val="tx1">
                      <a:alpha val="43000"/>
                    </a:schemeClr>
                  </a:outerShdw>
                </a:effectLst>
              </a:rPr>
              <a:t>Gk. </a:t>
            </a:r>
            <a:r>
              <a:rPr lang="en-US" sz="3000" b="1" i="1" dirty="0" err="1">
                <a:solidFill>
                  <a:schemeClr val="bg1"/>
                </a:solidFill>
                <a:effectLst>
                  <a:outerShdw blurRad="50800" dist="38100" dir="2700000" algn="tl" rotWithShape="0">
                    <a:schemeClr val="tx1">
                      <a:alpha val="43000"/>
                    </a:schemeClr>
                  </a:outerShdw>
                </a:effectLst>
              </a:rPr>
              <a:t>e</a:t>
            </a:r>
            <a:r>
              <a:rPr lang="en-US" sz="3000" b="1" i="1" dirty="0" err="1" smtClean="0">
                <a:solidFill>
                  <a:schemeClr val="bg1"/>
                </a:solidFill>
                <a:effectLst>
                  <a:outerShdw blurRad="50800" dist="38100" dir="2700000" algn="tl" rotWithShape="0">
                    <a:schemeClr val="tx1">
                      <a:alpha val="43000"/>
                    </a:schemeClr>
                  </a:outerShdw>
                </a:effectLst>
              </a:rPr>
              <a:t>perotema</a:t>
            </a:r>
            <a:r>
              <a:rPr lang="en-US" sz="3000" dirty="0" smtClean="0">
                <a:solidFill>
                  <a:schemeClr val="bg1"/>
                </a:solidFill>
                <a:effectLst>
                  <a:outerShdw blurRad="50800" dist="38100" dir="2700000" algn="tl" rotWithShape="0">
                    <a:schemeClr val="tx1">
                      <a:alpha val="43000"/>
                    </a:schemeClr>
                  </a:outerShdw>
                </a:effectLst>
              </a:rPr>
              <a:t> – an intense desire, earnest seeking</a:t>
            </a:r>
          </a:p>
          <a:p>
            <a:pPr>
              <a:lnSpc>
                <a:spcPct val="102000"/>
              </a:lnSpc>
              <a:spcBef>
                <a:spcPts val="0"/>
              </a:spcBef>
              <a:spcAft>
                <a:spcPts val="300"/>
              </a:spcAft>
              <a:buClr>
                <a:srgbClr val="66FFFF"/>
              </a:buClr>
            </a:pPr>
            <a:r>
              <a:rPr lang="en-US" dirty="0" smtClean="0">
                <a:solidFill>
                  <a:srgbClr val="FFFF66"/>
                </a:solidFill>
                <a:effectLst>
                  <a:outerShdw blurRad="50800" dist="38100" dir="2700000" algn="tl" rotWithShape="0">
                    <a:schemeClr val="tx1">
                      <a:alpha val="43000"/>
                    </a:schemeClr>
                  </a:outerShdw>
                </a:effectLst>
              </a:rPr>
              <a:t>Only Christ’s blood can cleanse conscience (</a:t>
            </a:r>
            <a:r>
              <a:rPr lang="en-US" b="1" dirty="0" smtClean="0">
                <a:solidFill>
                  <a:srgbClr val="66FFFF"/>
                </a:solidFill>
                <a:effectLst>
                  <a:outerShdw blurRad="50800" dist="38100" dir="2700000" algn="tl" rotWithShape="0">
                    <a:schemeClr val="tx1">
                      <a:alpha val="43000"/>
                    </a:schemeClr>
                  </a:outerShdw>
                </a:effectLst>
              </a:rPr>
              <a:t>Hebrews 9:13-14</a:t>
            </a:r>
            <a:r>
              <a:rPr lang="en-US" dirty="0" smtClean="0">
                <a:solidFill>
                  <a:srgbClr val="FFFF66"/>
                </a:solidFill>
                <a:effectLst>
                  <a:outerShdw blurRad="50800" dist="38100" dir="2700000" algn="tl" rotWithShape="0">
                    <a:schemeClr val="tx1">
                      <a:alpha val="43000"/>
                    </a:schemeClr>
                  </a:outerShdw>
                </a:effectLst>
              </a:rPr>
              <a:t>)</a:t>
            </a:r>
          </a:p>
          <a:p>
            <a:pPr>
              <a:lnSpc>
                <a:spcPct val="102000"/>
              </a:lnSpc>
              <a:spcBef>
                <a:spcPts val="0"/>
              </a:spcBef>
              <a:spcAft>
                <a:spcPts val="300"/>
              </a:spcAft>
              <a:buClr>
                <a:srgbClr val="66FFFF"/>
              </a:buClr>
            </a:pPr>
            <a:r>
              <a:rPr lang="en-US" dirty="0" smtClean="0">
                <a:solidFill>
                  <a:srgbClr val="FFFF66"/>
                </a:solidFill>
                <a:effectLst>
                  <a:outerShdw blurRad="50800" dist="38100" dir="2700000" algn="tl" rotWithShape="0">
                    <a:schemeClr val="tx1">
                      <a:alpha val="43000"/>
                    </a:schemeClr>
                  </a:outerShdw>
                </a:effectLst>
              </a:rPr>
              <a:t>Baptism is a calling on</a:t>
            </a:r>
            <a:r>
              <a:rPr lang="en-US" dirty="0" smtClean="0">
                <a:solidFill>
                  <a:srgbClr val="FFFF66"/>
                </a:solidFill>
                <a:effectLst>
                  <a:outerShdw blurRad="50800" dist="38100" dir="2700000" algn="tl" rotWithShape="0">
                    <a:schemeClr val="tx1">
                      <a:alpha val="43000"/>
                    </a:schemeClr>
                  </a:outerShdw>
                </a:effectLst>
              </a:rPr>
              <a:t> Christ (</a:t>
            </a:r>
            <a:r>
              <a:rPr lang="en-US" b="1" dirty="0" smtClean="0">
                <a:solidFill>
                  <a:srgbClr val="66FFFF"/>
                </a:solidFill>
                <a:effectLst>
                  <a:outerShdw blurRad="50800" dist="38100" dir="2700000" algn="tl" rotWithShape="0">
                    <a:schemeClr val="tx1">
                      <a:alpha val="43000"/>
                    </a:schemeClr>
                  </a:outerShdw>
                </a:effectLst>
              </a:rPr>
              <a:t>Acts 22:16</a:t>
            </a:r>
            <a:r>
              <a:rPr lang="en-US" dirty="0" smtClean="0">
                <a:solidFill>
                  <a:srgbClr val="FFFF66"/>
                </a:solidFill>
                <a:effectLst>
                  <a:outerShdw blurRad="50800" dist="38100" dir="2700000" algn="tl" rotWithShape="0">
                    <a:schemeClr val="tx1">
                      <a:alpha val="43000"/>
                    </a:schemeClr>
                  </a:outerShdw>
                </a:effectLst>
              </a:rPr>
              <a:t>; </a:t>
            </a:r>
            <a:r>
              <a:rPr lang="en-US" b="1" dirty="0" smtClean="0">
                <a:solidFill>
                  <a:srgbClr val="66FFFF"/>
                </a:solidFill>
                <a:effectLst>
                  <a:outerShdw blurRad="50800" dist="38100" dir="2700000" algn="tl" rotWithShape="0">
                    <a:schemeClr val="tx1">
                      <a:alpha val="43000"/>
                    </a:schemeClr>
                  </a:outerShdw>
                </a:effectLst>
              </a:rPr>
              <a:t>2:38</a:t>
            </a:r>
            <a:r>
              <a:rPr lang="en-US" dirty="0" smtClean="0">
                <a:solidFill>
                  <a:srgbClr val="FFFF66"/>
                </a:solidFill>
                <a:effectLst>
                  <a:outerShdw blurRad="50800" dist="38100" dir="2700000" algn="tl" rotWithShape="0">
                    <a:schemeClr val="tx1">
                      <a:alpha val="43000"/>
                    </a:schemeClr>
                  </a:outerShdw>
                </a:effectLst>
              </a:rPr>
              <a:t>)</a:t>
            </a:r>
            <a:endParaRPr lang="en-US" dirty="0">
              <a:solidFill>
                <a:srgbClr val="FFFF66"/>
              </a:solidFill>
              <a:effectLst>
                <a:outerShdw blurRad="50800" dist="38100" dir="2700000" algn="tl" rotWithShape="0">
                  <a:schemeClr val="tx1">
                    <a:alpha val="43000"/>
                  </a:schemeClr>
                </a:outerShdw>
              </a:effectLst>
            </a:endParaRPr>
          </a:p>
        </p:txBody>
      </p:sp>
      <p:sp>
        <p:nvSpPr>
          <p:cNvPr id="5" name="TextBox 4"/>
          <p:cNvSpPr txBox="1"/>
          <p:nvPr/>
        </p:nvSpPr>
        <p:spPr>
          <a:xfrm>
            <a:off x="8946" y="1524000"/>
            <a:ext cx="9144000" cy="2620718"/>
          </a:xfrm>
          <a:prstGeom prst="rect">
            <a:avLst/>
          </a:prstGeom>
          <a:noFill/>
        </p:spPr>
        <p:txBody>
          <a:bodyPr wrap="square" rtlCol="0">
            <a:spAutoFit/>
          </a:bodyPr>
          <a:lstStyle/>
          <a:p>
            <a:pPr>
              <a:lnSpc>
                <a:spcPct val="88000"/>
              </a:lnSpc>
            </a:pPr>
            <a:r>
              <a:rPr lang="en-US" sz="3100" b="1" i="1" baseline="30000" dirty="0">
                <a:solidFill>
                  <a:srgbClr val="FFFFFF"/>
                </a:solidFill>
                <a:effectLst>
                  <a:outerShdw blurRad="50800" dist="38100" dir="2700000" algn="tl" rotWithShape="0">
                    <a:schemeClr val="tx1">
                      <a:alpha val="43000"/>
                    </a:schemeClr>
                  </a:outerShdw>
                </a:effectLst>
                <a:latin typeface="Times New Roman"/>
                <a:cs typeface="Times New Roman"/>
              </a:rPr>
              <a:t>21 </a:t>
            </a:r>
            <a:r>
              <a:rPr lang="en-US" sz="3100" i="1" dirty="0">
                <a:solidFill>
                  <a:srgbClr val="FFFFFF"/>
                </a:solidFill>
                <a:effectLst>
                  <a:outerShdw blurRad="50800" dist="38100" dir="2700000" algn="tl" rotWithShape="0">
                    <a:schemeClr val="tx1">
                      <a:alpha val="43000"/>
                    </a:schemeClr>
                  </a:outerShdw>
                </a:effectLst>
                <a:latin typeface="Times New Roman"/>
                <a:cs typeface="Times New Roman"/>
              </a:rPr>
              <a:t>Corresponding to that, baptism now saves you — not the removal of dirt from the flesh, but an appeal to God for a good conscience — through the resurrection of Jesus Christ, </a:t>
            </a:r>
            <a:r>
              <a:rPr lang="en-US" sz="3100" b="1" i="1" baseline="30000" dirty="0">
                <a:solidFill>
                  <a:srgbClr val="FFFFFF"/>
                </a:solidFill>
                <a:effectLst>
                  <a:outerShdw blurRad="50800" dist="38100" dir="2700000" algn="tl" rotWithShape="0">
                    <a:schemeClr val="tx1">
                      <a:alpha val="43000"/>
                    </a:schemeClr>
                  </a:outerShdw>
                </a:effectLst>
                <a:latin typeface="Times New Roman"/>
                <a:cs typeface="Times New Roman"/>
              </a:rPr>
              <a:t>22 </a:t>
            </a:r>
            <a:r>
              <a:rPr lang="en-US" sz="3100" i="1" dirty="0">
                <a:solidFill>
                  <a:srgbClr val="FFFFFF"/>
                </a:solidFill>
                <a:effectLst>
                  <a:outerShdw blurRad="50800" dist="38100" dir="2700000" algn="tl" rotWithShape="0">
                    <a:schemeClr val="tx1">
                      <a:alpha val="43000"/>
                    </a:schemeClr>
                  </a:outerShdw>
                </a:effectLst>
                <a:latin typeface="Times New Roman"/>
                <a:cs typeface="Times New Roman"/>
              </a:rPr>
              <a:t>who is at the right hand of God, having gone into heaven, after angels and authorities and powers had been subjected to Him.</a:t>
            </a:r>
            <a:r>
              <a:rPr lang="en-US" sz="3100" i="1" dirty="0">
                <a:solidFill>
                  <a:srgbClr val="FFFFFF"/>
                </a:solidFill>
                <a:effectLst>
                  <a:outerShdw blurRad="50800" dist="38100" dir="2700000" algn="tl" rotWithShape="0">
                    <a:schemeClr val="tx1">
                      <a:alpha val="43000"/>
                    </a:schemeClr>
                  </a:outerShdw>
                </a:effectLst>
                <a:latin typeface="Times New Roman"/>
                <a:cs typeface="Times New Roman"/>
              </a:rPr>
              <a:t> </a:t>
            </a:r>
          </a:p>
        </p:txBody>
      </p:sp>
    </p:spTree>
    <p:extLst>
      <p:ext uri="{BB962C8B-B14F-4D97-AF65-F5344CB8AC3E}">
        <p14:creationId xmlns:p14="http://schemas.microsoft.com/office/powerpoint/2010/main" val="1835902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ipe(left)">
                                      <p:cBhvr>
                                        <p:cTn id="19" dur="5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wipe(left)">
                                      <p:cBhvr>
                                        <p:cTn id="24" dur="500"/>
                                        <p:tgtEl>
                                          <p:spTgt spid="4">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animEffect transition="in" filter="wipe(left)">
                                      <p:cBhvr>
                                        <p:cTn id="2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TotalTime>
  <Words>222</Words>
  <Application>Microsoft Macintosh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Why Baptism?</vt:lpstr>
      <vt:lpstr>1 Peter 3:18-22</vt:lpstr>
      <vt:lpstr>Salvation Is Based on Sacrifice of Christ</vt:lpstr>
      <vt:lpstr>Christ Preached Salvation Through Noah While Ark Was Being Built</vt:lpstr>
      <vt:lpstr>Correspondingly, Baptism Now Saves Us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18</cp:revision>
  <dcterms:created xsi:type="dcterms:W3CDTF">2017-02-11T14:18:26Z</dcterms:created>
  <dcterms:modified xsi:type="dcterms:W3CDTF">2020-11-08T12:36:15Z</dcterms:modified>
</cp:coreProperties>
</file>