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091625"/>
    <a:srgbClr val="162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38" autoAdjust="0"/>
    <p:restoredTop sz="99625" autoAdjust="0"/>
  </p:normalViewPr>
  <p:slideViewPr>
    <p:cSldViewPr>
      <p:cViewPr varScale="1">
        <p:scale>
          <a:sx n="89" d="100"/>
          <a:sy n="89" d="100"/>
        </p:scale>
        <p:origin x="-952" y="-112"/>
      </p:cViewPr>
      <p:guideLst>
        <p:guide orient="horz" pos="2160"/>
        <p:guide pos="2880"/>
      </p:guideLst>
    </p:cSldViewPr>
  </p:slideViewPr>
  <p:outlineViewPr>
    <p:cViewPr>
      <p:scale>
        <a:sx n="33" d="100"/>
        <a:sy n="33" d="100"/>
      </p:scale>
      <p:origin x="0" y="1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5/29/21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5/29/21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5/29/21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5/29/21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5/29/21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5/29/21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5/29/21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5/29/21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annah praying 2.jpg"/>
          <p:cNvPicPr>
            <a:picLocks noChangeAspect="1"/>
          </p:cNvPicPr>
          <p:nvPr/>
        </p:nvPicPr>
        <p:blipFill>
          <a:blip r:embed="rId2">
            <a:alphaModFix amt="30000"/>
            <a:extLst>
              <a:ext uri="{28A0092B-C50C-407E-A947-70E740481C1C}">
                <a14:useLocalDpi xmlns:a14="http://schemas.microsoft.com/office/drawing/2010/main" val="0"/>
              </a:ext>
            </a:extLst>
          </a:blip>
          <a:stretch>
            <a:fillRect/>
          </a:stretch>
        </p:blipFill>
        <p:spPr>
          <a:xfrm>
            <a:off x="-18716" y="0"/>
            <a:ext cx="9168732" cy="6858000"/>
          </a:xfrm>
          <a:prstGeom prst="rect">
            <a:avLst/>
          </a:prstGeom>
        </p:spPr>
      </p:pic>
      <p:sp>
        <p:nvSpPr>
          <p:cNvPr id="2" name="Title 1"/>
          <p:cNvSpPr>
            <a:spLocks noGrp="1"/>
          </p:cNvSpPr>
          <p:nvPr>
            <p:ph type="ctrTitle"/>
          </p:nvPr>
        </p:nvSpPr>
        <p:spPr>
          <a:xfrm>
            <a:off x="0" y="0"/>
            <a:ext cx="9144000" cy="1981200"/>
          </a:xfrm>
        </p:spPr>
        <p:txBody>
          <a:bodyPr>
            <a:noAutofit/>
          </a:bodyPr>
          <a:lstStyle/>
          <a:p>
            <a:r>
              <a:rPr lang="en-US" sz="7000" b="1" dirty="0" smtClean="0">
                <a:solidFill>
                  <a:srgbClr val="FFFF00"/>
                </a:solidFill>
                <a:effectLst>
                  <a:outerShdw blurRad="50800" dist="38100" dir="2700000" algn="tl" rotWithShape="0">
                    <a:schemeClr val="tx1">
                      <a:alpha val="43000"/>
                    </a:schemeClr>
                  </a:outerShdw>
                </a:effectLst>
              </a:rPr>
              <a:t>“I Poured Out My Soul Before the Lord”</a:t>
            </a:r>
            <a:endParaRPr lang="en-US" sz="7000" b="1" dirty="0">
              <a:solidFill>
                <a:srgbClr val="FFFF00"/>
              </a:solidFill>
              <a:effectLst>
                <a:outerShdw blurRad="50800" dist="38100" dir="2700000" algn="tl" rotWithShape="0">
                  <a:schemeClr val="tx1">
                    <a:alpha val="43000"/>
                  </a:schemeClr>
                </a:outerShdw>
              </a:effectLst>
            </a:endParaRPr>
          </a:p>
        </p:txBody>
      </p:sp>
      <p:sp>
        <p:nvSpPr>
          <p:cNvPr id="3" name="Subtitle 2"/>
          <p:cNvSpPr>
            <a:spLocks noGrp="1"/>
          </p:cNvSpPr>
          <p:nvPr>
            <p:ph type="subTitle" idx="1"/>
          </p:nvPr>
        </p:nvSpPr>
        <p:spPr>
          <a:xfrm>
            <a:off x="0" y="5791200"/>
            <a:ext cx="9144000" cy="1066800"/>
          </a:xfrm>
        </p:spPr>
        <p:txBody>
          <a:bodyPr>
            <a:normAutofit/>
          </a:bodyPr>
          <a:lstStyle/>
          <a:p>
            <a:r>
              <a:rPr lang="en-US" sz="5400" b="1" i="1" dirty="0" smtClean="0">
                <a:solidFill>
                  <a:schemeClr val="bg1"/>
                </a:solidFill>
                <a:effectLst>
                  <a:outerShdw blurRad="50800" dist="38100" dir="2700000" algn="tl" rotWithShape="0">
                    <a:schemeClr val="tx1">
                      <a:alpha val="43000"/>
                    </a:schemeClr>
                  </a:outerShdw>
                </a:effectLst>
              </a:rPr>
              <a:t>1 Samuel 1:9-18</a:t>
            </a:r>
            <a:endParaRPr lang="en-US" sz="5400" b="1" i="1" dirty="0">
              <a:solidFill>
                <a:schemeClr val="bg1"/>
              </a:solidFill>
              <a:effectLst>
                <a:outerShdw blurRad="50800" dist="38100" dir="2700000" algn="tl" rotWithShape="0">
                  <a:schemeClr val="tx1">
                    <a:alpha val="43000"/>
                  </a:schemeClr>
                </a:outerShdw>
              </a:effectLst>
            </a:endParaRPr>
          </a:p>
        </p:txBody>
      </p:sp>
      <p:sp>
        <p:nvSpPr>
          <p:cNvPr id="4" name="TextBox 3"/>
          <p:cNvSpPr txBox="1"/>
          <p:nvPr/>
        </p:nvSpPr>
        <p:spPr>
          <a:xfrm>
            <a:off x="0" y="3588603"/>
            <a:ext cx="9144000" cy="830997"/>
          </a:xfrm>
          <a:prstGeom prst="rect">
            <a:avLst/>
          </a:prstGeom>
          <a:noFill/>
        </p:spPr>
        <p:txBody>
          <a:bodyPr wrap="square" rtlCol="0">
            <a:spAutoFit/>
          </a:bodyPr>
          <a:lstStyle/>
          <a:p>
            <a:pPr algn="ctr"/>
            <a:r>
              <a:rPr lang="en-US" sz="48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(Serving God Despite Distractions)</a:t>
            </a:r>
            <a:endParaRPr lang="en-US" sz="48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endParaRPr>
          </a:p>
        </p:txBody>
      </p:sp>
    </p:spTree>
    <p:extLst>
      <p:ext uri="{BB962C8B-B14F-4D97-AF65-F5344CB8AC3E}">
        <p14:creationId xmlns:p14="http://schemas.microsoft.com/office/powerpoint/2010/main" val="189829326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143000"/>
            <a:ext cx="9144000" cy="1676400"/>
          </a:xfrm>
        </p:spPr>
        <p:txBody>
          <a:bodyPr>
            <a:noAutofit/>
          </a:bodyPr>
          <a:lstStyle/>
          <a:p>
            <a:r>
              <a:rPr lang="en-US" sz="5400" b="1"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Hannah’s </a:t>
            </a:r>
            <a:r>
              <a:rPr lang="en-US" sz="5400" b="1"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Faith Seen In:</a:t>
            </a:r>
            <a:br>
              <a:rPr lang="en-US" sz="5400" b="1"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br>
            <a:r>
              <a:rPr lang="en-US" sz="60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Prayer Amidst Sorrow</a:t>
            </a:r>
          </a:p>
        </p:txBody>
      </p:sp>
    </p:spTree>
    <p:extLst>
      <p:ext uri="{BB962C8B-B14F-4D97-AF65-F5344CB8AC3E}">
        <p14:creationId xmlns:p14="http://schemas.microsoft.com/office/powerpoint/2010/main" val="16767135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descr="Hannah praying 2.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8716" y="0"/>
            <a:ext cx="9168732" cy="6858000"/>
          </a:xfrm>
          <a:prstGeom prst="rect">
            <a:avLst/>
          </a:prstGeom>
        </p:spPr>
      </p:pic>
      <p:sp>
        <p:nvSpPr>
          <p:cNvPr id="24578" name="Rectangle 2"/>
          <p:cNvSpPr>
            <a:spLocks noGrp="1" noChangeArrowheads="1"/>
          </p:cNvSpPr>
          <p:nvPr>
            <p:ph type="title"/>
          </p:nvPr>
        </p:nvSpPr>
        <p:spPr>
          <a:xfrm>
            <a:off x="0" y="0"/>
            <a:ext cx="9144000" cy="1828800"/>
          </a:xfrm>
        </p:spPr>
        <p:txBody>
          <a:bodyPr>
            <a:no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Prayer Is Our Opportunity to Address God with Our Cares</a:t>
            </a:r>
          </a:p>
        </p:txBody>
      </p:sp>
      <p:sp>
        <p:nvSpPr>
          <p:cNvPr id="24579" name="Rectangle 3"/>
          <p:cNvSpPr>
            <a:spLocks noGrp="1" noChangeArrowheads="1"/>
          </p:cNvSpPr>
          <p:nvPr>
            <p:ph type="body" idx="1"/>
          </p:nvPr>
        </p:nvSpPr>
        <p:spPr>
          <a:xfrm>
            <a:off x="152400" y="1828800"/>
            <a:ext cx="8991600" cy="5029200"/>
          </a:xfrm>
        </p:spPr>
        <p:txBody>
          <a:bodyPr>
            <a:normAutofit/>
          </a:bodyPr>
          <a:lstStyle/>
          <a:p>
            <a:pPr>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Hannah realized that her cares should be given over to God in prayer</a:t>
            </a: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1 Peter 5:6-</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7  </a:t>
            </a:r>
            <a:r>
              <a:rPr lang="en-US" sz="31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Give to God – “He </a:t>
            </a:r>
            <a:r>
              <a:rPr lang="en-US" sz="31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cares for you”</a:t>
            </a:r>
            <a:endPar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endParaRP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John 12:27-</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33  </a:t>
            </a:r>
            <a:r>
              <a:rPr lang="en-US" sz="31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“Now My soul is troubled…”</a:t>
            </a:r>
            <a:endParaRPr lang="en-US" sz="31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endParaRP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Luke 22:41-</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44</a:t>
            </a:r>
            <a:r>
              <a:rPr lang="en-US" sz="18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“Being in agony</a:t>
            </a:r>
            <a:r>
              <a:rPr lang="en-US" sz="24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prayed more</a:t>
            </a:r>
            <a:r>
              <a:rPr lang="en-US" sz="24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a:t>
            </a:r>
            <a:r>
              <a:rPr lang="en-US" sz="3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a:t>
            </a:r>
          </a:p>
          <a:p>
            <a:pPr marL="1255713" lvl="2" indent="-341313">
              <a:buClr>
                <a:schemeClr val="bg1"/>
              </a:buClr>
              <a:buFont typeface="Wingdings" charset="2"/>
              <a:buChar char="§"/>
            </a:pPr>
            <a:r>
              <a:rPr lang="en-US" sz="30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Hebrews </a:t>
            </a:r>
            <a:r>
              <a:rPr lang="en-US" sz="30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5:7-</a:t>
            </a:r>
            <a:r>
              <a:rPr lang="en-US" sz="30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8  </a:t>
            </a:r>
            <a:r>
              <a:rPr lang="en-US" sz="3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Parallel – “With vehement cries”</a:t>
            </a:r>
            <a:endParaRPr lang="en-US" sz="30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endParaRP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James 5:</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13  </a:t>
            </a:r>
            <a:r>
              <a:rPr lang="en-US" sz="32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“Is any suffering? Let him pray”</a:t>
            </a:r>
            <a:endParaRPr lang="en-US" sz="32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endParaRPr>
          </a:p>
          <a:p>
            <a:pPr>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Prayer is our avenue to seek </a:t>
            </a:r>
            <a:r>
              <a:rPr lang="en-US" sz="36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God’s </a:t>
            </a: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help</a:t>
            </a:r>
          </a:p>
        </p:txBody>
      </p:sp>
    </p:spTree>
    <p:extLst>
      <p:ext uri="{BB962C8B-B14F-4D97-AF65-F5344CB8AC3E}">
        <p14:creationId xmlns:p14="http://schemas.microsoft.com/office/powerpoint/2010/main" val="235128394"/>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left)">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left)">
                                      <p:cBhvr>
                                        <p:cTn id="27" dur="500"/>
                                        <p:tgtEl>
                                          <p:spTgt spid="245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wipe(left)">
                                      <p:cBhvr>
                                        <p:cTn id="32" dur="500"/>
                                        <p:tgtEl>
                                          <p:spTgt spid="245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579">
                                            <p:txEl>
                                              <p:pRg st="6" end="6"/>
                                            </p:txEl>
                                          </p:spTgt>
                                        </p:tgtEl>
                                        <p:attrNameLst>
                                          <p:attrName>style.visibility</p:attrName>
                                        </p:attrNameLst>
                                      </p:cBhvr>
                                      <p:to>
                                        <p:strVal val="visible"/>
                                      </p:to>
                                    </p:set>
                                    <p:animEffect transition="in" filter="wipe(left)">
                                      <p:cBhvr>
                                        <p:cTn id="37" dur="500"/>
                                        <p:tgtEl>
                                          <p:spTgt spid="2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685800"/>
            <a:ext cx="9144000" cy="2895600"/>
          </a:xfrm>
        </p:spPr>
        <p:txBody>
          <a:bodyPr>
            <a:noAutofit/>
          </a:bodyPr>
          <a:lstStyle/>
          <a:p>
            <a:r>
              <a:rPr lang="en-US" sz="5400" b="1"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Hannah’s </a:t>
            </a:r>
            <a:r>
              <a:rPr lang="en-US" sz="5400" b="1"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Faith Seen In:</a:t>
            </a:r>
            <a:br>
              <a:rPr lang="en-US" sz="5400" b="1"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br>
            <a:r>
              <a:rPr lang="en-US" sz="60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Prayer for </a:t>
            </a:r>
            <a:r>
              <a:rPr lang="en-US" sz="6000" b="1" dirty="0" smtClean="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God’s </a:t>
            </a:r>
            <a:r>
              <a:rPr lang="en-US" sz="60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Cause Amidst Desire for Self</a:t>
            </a:r>
          </a:p>
        </p:txBody>
      </p:sp>
    </p:spTree>
    <p:extLst>
      <p:ext uri="{BB962C8B-B14F-4D97-AF65-F5344CB8AC3E}">
        <p14:creationId xmlns:p14="http://schemas.microsoft.com/office/powerpoint/2010/main" val="287225257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descr="Hannah praying 2.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8716" y="0"/>
            <a:ext cx="9168732" cy="6858000"/>
          </a:xfrm>
          <a:prstGeom prst="rect">
            <a:avLst/>
          </a:prstGeom>
        </p:spPr>
      </p:pic>
      <p:sp>
        <p:nvSpPr>
          <p:cNvPr id="25602" name="Rectangle 2"/>
          <p:cNvSpPr>
            <a:spLocks noGrp="1" noChangeArrowheads="1"/>
          </p:cNvSpPr>
          <p:nvPr>
            <p:ph type="title"/>
          </p:nvPr>
        </p:nvSpPr>
        <p:spPr>
          <a:xfrm>
            <a:off x="0" y="0"/>
            <a:ext cx="9144000" cy="1752600"/>
          </a:xfrm>
        </p:spPr>
        <p:txBody>
          <a:bodyPr>
            <a:no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We Must Focus on </a:t>
            </a:r>
            <a:r>
              <a:rPr lang="en-US" sz="4800" b="1" dirty="0" smtClean="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God’s </a:t>
            </a:r>
            <a:r>
              <a:rPr lang="en-US" sz="48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Cause, Not Selfish Desires</a:t>
            </a:r>
          </a:p>
        </p:txBody>
      </p:sp>
      <p:sp>
        <p:nvSpPr>
          <p:cNvPr id="25603" name="Rectangle 3"/>
          <p:cNvSpPr>
            <a:spLocks noGrp="1" noChangeArrowheads="1"/>
          </p:cNvSpPr>
          <p:nvPr>
            <p:ph type="body" idx="1"/>
          </p:nvPr>
        </p:nvSpPr>
        <p:spPr>
          <a:xfrm>
            <a:off x="0" y="1828800"/>
            <a:ext cx="9296400" cy="5029200"/>
          </a:xfrm>
        </p:spPr>
        <p:txBody>
          <a:bodyPr>
            <a:normAutofit/>
          </a:bodyPr>
          <a:lstStyle/>
          <a:p>
            <a:pPr>
              <a:buClr>
                <a:srgbClr val="FFFF00"/>
              </a:buClr>
            </a:pPr>
            <a:r>
              <a:rPr lang="en-US" sz="36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Hannah’s </a:t>
            </a: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desire for a son was not focused on her needs to secure her temporal place</a:t>
            </a:r>
          </a:p>
          <a:p>
            <a:pPr>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Received desire when benefit given to God</a:t>
            </a: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Matthew 6:31-</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33  </a:t>
            </a:r>
            <a:r>
              <a:rPr lang="en-US" sz="3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Not to worry on physical, but…</a:t>
            </a:r>
            <a:endParaRPr lang="en-US" sz="30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endParaRP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Matthew 16:24-</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26</a:t>
            </a:r>
            <a:r>
              <a:rPr lang="en-US" sz="24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29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Deny self, take us cross, follow</a:t>
            </a:r>
            <a:r>
              <a:rPr lang="en-US" sz="18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a:t>
            </a:r>
            <a:endParaRPr lang="en-US" sz="18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endParaRP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Hebrews 11:24-</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26  </a:t>
            </a:r>
            <a:r>
              <a:rPr lang="en-US" sz="3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Moses saw value of suffering</a:t>
            </a:r>
            <a:endParaRPr lang="en-US" sz="30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endParaRPr>
          </a:p>
          <a:p>
            <a:pPr>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Worldly desires do not bring contentment, but spiritual focus brings true fulfillment</a:t>
            </a:r>
          </a:p>
        </p:txBody>
      </p:sp>
    </p:spTree>
    <p:extLst>
      <p:ext uri="{BB962C8B-B14F-4D97-AF65-F5344CB8AC3E}">
        <p14:creationId xmlns:p14="http://schemas.microsoft.com/office/powerpoint/2010/main" val="36142936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left)">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left)">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wipe(left)">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wipe(left)">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wipe(left)">
                                      <p:cBhvr>
                                        <p:cTn id="32" dur="500"/>
                                        <p:tgtEl>
                                          <p:spTgt spid="25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609600"/>
            <a:ext cx="9144000" cy="3048000"/>
          </a:xfrm>
        </p:spPr>
        <p:txBody>
          <a:bodyPr>
            <a:noAutofit/>
          </a:bodyPr>
          <a:lstStyle/>
          <a:p>
            <a:r>
              <a:rPr lang="en-US" sz="5400" b="1"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Hannah’s </a:t>
            </a:r>
            <a:r>
              <a:rPr lang="en-US" sz="5400" b="1"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Faith Seen In:</a:t>
            </a:r>
            <a:br>
              <a:rPr lang="en-US" sz="5400" b="1"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br>
            <a:r>
              <a:rPr lang="en-US" sz="60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Believing </a:t>
            </a:r>
            <a:r>
              <a:rPr lang="en-US" sz="6000" b="1" dirty="0" smtClean="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God’s </a:t>
            </a:r>
            <a:r>
              <a:rPr lang="en-US" sz="60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Promise Amidst No Proven Answer</a:t>
            </a:r>
          </a:p>
        </p:txBody>
      </p:sp>
    </p:spTree>
    <p:extLst>
      <p:ext uri="{BB962C8B-B14F-4D97-AF65-F5344CB8AC3E}">
        <p14:creationId xmlns:p14="http://schemas.microsoft.com/office/powerpoint/2010/main" val="99935063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descr="Hannah praying 2.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8716" y="0"/>
            <a:ext cx="9168732" cy="6858000"/>
          </a:xfrm>
          <a:prstGeom prst="rect">
            <a:avLst/>
          </a:prstGeom>
        </p:spPr>
      </p:pic>
      <p:sp>
        <p:nvSpPr>
          <p:cNvPr id="26626" name="Rectangle 2"/>
          <p:cNvSpPr>
            <a:spLocks noGrp="1" noChangeArrowheads="1"/>
          </p:cNvSpPr>
          <p:nvPr>
            <p:ph type="title"/>
          </p:nvPr>
        </p:nvSpPr>
        <p:spPr>
          <a:xfrm>
            <a:off x="0" y="0"/>
            <a:ext cx="9144000" cy="1905000"/>
          </a:xfrm>
        </p:spPr>
        <p:txBody>
          <a:bodyPr>
            <a:no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Trust in God Is Product of</a:t>
            </a:r>
            <a:br>
              <a:rPr lang="en-US" sz="4800" b="1" dirty="0">
                <a:solidFill>
                  <a:srgbClr val="FFFF00"/>
                </a:solidFill>
                <a:effectLst>
                  <a:outerShdw blurRad="50800" dist="38100" dir="2700000" algn="tl" rotWithShape="0">
                    <a:schemeClr val="tx1">
                      <a:lumMod val="95000"/>
                      <a:lumOff val="5000"/>
                      <a:alpha val="43000"/>
                    </a:schemeClr>
                  </a:outerShdw>
                </a:effectLst>
              </a:rPr>
            </a:br>
            <a:r>
              <a:rPr lang="en-US" sz="4800" b="1" dirty="0">
                <a:solidFill>
                  <a:srgbClr val="FFFF00"/>
                </a:solidFill>
                <a:effectLst>
                  <a:outerShdw blurRad="50800" dist="38100" dir="2700000" algn="tl" rotWithShape="0">
                    <a:schemeClr val="tx1">
                      <a:lumMod val="95000"/>
                      <a:lumOff val="5000"/>
                      <a:alpha val="43000"/>
                    </a:schemeClr>
                  </a:outerShdw>
                </a:effectLst>
              </a:rPr>
              <a:t>Faith &amp; Hope, Not Physical Sight</a:t>
            </a:r>
          </a:p>
        </p:txBody>
      </p:sp>
      <p:sp>
        <p:nvSpPr>
          <p:cNvPr id="26627" name="Rectangle 3"/>
          <p:cNvSpPr>
            <a:spLocks noGrp="1" noChangeArrowheads="1"/>
          </p:cNvSpPr>
          <p:nvPr>
            <p:ph type="body" idx="1"/>
          </p:nvPr>
        </p:nvSpPr>
        <p:spPr>
          <a:xfrm>
            <a:off x="152400" y="1828800"/>
            <a:ext cx="9067800" cy="5029200"/>
          </a:xfrm>
        </p:spPr>
        <p:txBody>
          <a:bodyPr>
            <a:noAutofit/>
          </a:bodyPr>
          <a:lstStyle/>
          <a:p>
            <a:pPr>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Did not even ask a sign of Eli to confirm the fact of </a:t>
            </a:r>
            <a:r>
              <a:rPr lang="en-US" sz="36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God’s </a:t>
            </a: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promise</a:t>
            </a:r>
          </a:p>
          <a:p>
            <a:pPr>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Full trust in promise clear by her reaction</a:t>
            </a: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Hebrews 11:1-3,</a:t>
            </a:r>
            <a:r>
              <a:rPr lang="en-US" sz="20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13</a:t>
            </a:r>
            <a:r>
              <a:rPr lang="en-US" sz="24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Faith is trust in things unseen</a:t>
            </a:r>
            <a:endParaRPr lang="en-US" sz="30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endParaRP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Romans 4:18-</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25  </a:t>
            </a:r>
            <a:r>
              <a:rPr lang="en-US" sz="3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Contrary to hope, believed in…</a:t>
            </a:r>
            <a:endParaRPr lang="en-US" sz="30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endParaRP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Philippians 3:17-</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21</a:t>
            </a:r>
            <a:r>
              <a:rPr lang="en-US" sz="20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Enemies of cross </a:t>
            </a:r>
            <a:r>
              <a:rPr lang="en-US" sz="3000" dirty="0" err="1"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vs</a:t>
            </a:r>
            <a:r>
              <a:rPr lang="en-US" sz="3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 citizens</a:t>
            </a:r>
            <a:r>
              <a:rPr lang="en-US" sz="18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a:t>
            </a:r>
            <a:endParaRPr lang="en-US" sz="18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endParaRPr>
          </a:p>
          <a:p>
            <a:pPr marL="912813" lvl="1" indent="-455613">
              <a:buClr>
                <a:srgbClr val="66FFFF"/>
              </a:buClr>
              <a:buFont typeface="Wingdings" charset="2"/>
              <a:buChar char="Ø"/>
            </a:pP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2 Timothy 1:8-</a:t>
            </a:r>
            <a:r>
              <a:rPr lang="en-US" sz="3200" b="1" i="1" dirty="0" smtClean="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12  </a:t>
            </a:r>
            <a:r>
              <a:rPr lang="en-US" sz="32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Suffer with Paul &amp; gospel</a:t>
            </a:r>
            <a:endParaRPr lang="en-US" sz="32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endParaRPr>
          </a:p>
          <a:p>
            <a:pPr>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If have full faith in promise, actions show it</a:t>
            </a:r>
          </a:p>
        </p:txBody>
      </p:sp>
    </p:spTree>
    <p:extLst>
      <p:ext uri="{BB962C8B-B14F-4D97-AF65-F5344CB8AC3E}">
        <p14:creationId xmlns:p14="http://schemas.microsoft.com/office/powerpoint/2010/main" val="266398089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wipe(left)">
                                      <p:cBhvr>
                                        <p:cTn id="22" dur="500"/>
                                        <p:tgtEl>
                                          <p:spTgt spid="26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wipe(left)">
                                      <p:cBhvr>
                                        <p:cTn id="27" dur="500"/>
                                        <p:tgtEl>
                                          <p:spTgt spid="266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wipe(left)">
                                      <p:cBhvr>
                                        <p:cTn id="32" dur="500"/>
                                        <p:tgtEl>
                                          <p:spTgt spid="266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wipe(left)">
                                      <p:cBhvr>
                                        <p:cTn id="37"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descr="Hannah praying 2.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0"/>
            <a:ext cx="9168732" cy="6858000"/>
          </a:xfrm>
          <a:prstGeom prst="rect">
            <a:avLst/>
          </a:prstGeom>
        </p:spPr>
      </p:pic>
      <p:sp>
        <p:nvSpPr>
          <p:cNvPr id="27650" name="Rectangle 2"/>
          <p:cNvSpPr>
            <a:spLocks noGrp="1" noChangeArrowheads="1"/>
          </p:cNvSpPr>
          <p:nvPr>
            <p:ph type="title"/>
          </p:nvPr>
        </p:nvSpPr>
        <p:spPr>
          <a:xfrm>
            <a:off x="685800" y="76200"/>
            <a:ext cx="7772400" cy="1143000"/>
          </a:xfrm>
        </p:spPr>
        <p:txBody>
          <a:bodyPr>
            <a:norm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Conclusion</a:t>
            </a:r>
          </a:p>
        </p:txBody>
      </p:sp>
      <p:sp>
        <p:nvSpPr>
          <p:cNvPr id="27651" name="Rectangle 3"/>
          <p:cNvSpPr>
            <a:spLocks noGrp="1" noChangeArrowheads="1"/>
          </p:cNvSpPr>
          <p:nvPr>
            <p:ph type="body" idx="1"/>
          </p:nvPr>
        </p:nvSpPr>
        <p:spPr>
          <a:xfrm>
            <a:off x="304800" y="1143000"/>
            <a:ext cx="8458200" cy="5715000"/>
          </a:xfrm>
        </p:spPr>
        <p:txBody>
          <a:bodyPr>
            <a:normAutofit/>
          </a:bodyPr>
          <a:lstStyle/>
          <a:p>
            <a:pPr>
              <a:buClr>
                <a:srgbClr val="FFFF00"/>
              </a:buClr>
            </a:pP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Are the characteristics of </a:t>
            </a:r>
            <a:r>
              <a:rPr lang="en-US" sz="3600" dirty="0" smtClean="0">
                <a:solidFill>
                  <a:schemeClr val="bg1"/>
                </a:solidFill>
                <a:effectLst>
                  <a:outerShdw blurRad="50800" dist="38100" dir="2700000" algn="tl" rotWithShape="0">
                    <a:schemeClr val="tx1">
                      <a:alpha val="43000"/>
                    </a:schemeClr>
                  </a:outerShdw>
                </a:effectLst>
                <a:latin typeface="Times New Roman"/>
                <a:cs typeface="Times New Roman"/>
              </a:rPr>
              <a:t>Hannah’s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faith present in me?</a:t>
            </a:r>
          </a:p>
          <a:p>
            <a:pPr>
              <a:buClr>
                <a:srgbClr val="FFFF00"/>
              </a:buClr>
            </a:pP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Is worship &amp; service to God my priority?</a:t>
            </a:r>
          </a:p>
          <a:p>
            <a:pPr>
              <a:buClr>
                <a:srgbClr val="FFFF00"/>
              </a:buClr>
            </a:pP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Do I worship &amp; serve regardless of cost?</a:t>
            </a:r>
          </a:p>
          <a:p>
            <a:pPr>
              <a:buClr>
                <a:srgbClr val="FFFF00"/>
              </a:buClr>
            </a:pP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Whom do I seek in times of trouble?</a:t>
            </a:r>
          </a:p>
          <a:p>
            <a:pPr>
              <a:buClr>
                <a:srgbClr val="FFFF00"/>
              </a:buClr>
            </a:pP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Am I ready for prayers to be answered in a way that accomplishes His will, not mine?</a:t>
            </a:r>
          </a:p>
          <a:p>
            <a:pPr>
              <a:buClr>
                <a:srgbClr val="FFFF00"/>
              </a:buClr>
            </a:pP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Have the promises of God changed my life completely &amp; visibly?</a:t>
            </a:r>
          </a:p>
        </p:txBody>
      </p:sp>
    </p:spTree>
    <p:extLst>
      <p:ext uri="{BB962C8B-B14F-4D97-AF65-F5344CB8AC3E}">
        <p14:creationId xmlns:p14="http://schemas.microsoft.com/office/powerpoint/2010/main" val="270591040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p:cTn id="13" dur="500" fill="hold"/>
                                        <p:tgtEl>
                                          <p:spTgt spid="2765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765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p:cTn id="19" dur="5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765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p:cTn id="25" dur="500" fill="hold"/>
                                        <p:tgtEl>
                                          <p:spTgt spid="2765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765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p:cTn id="31" dur="500" fill="hold"/>
                                        <p:tgtEl>
                                          <p:spTgt spid="2765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765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 calcmode="lin" valueType="num">
                                      <p:cBhvr>
                                        <p:cTn id="37" dur="500" fill="hold"/>
                                        <p:tgtEl>
                                          <p:spTgt spid="2765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7651">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txBody>
          <a:bodyPr>
            <a:normAutofit/>
          </a:bodyPr>
          <a:lstStyle/>
          <a:p>
            <a:r>
              <a:rPr lang="en-US" sz="4800" b="1" dirty="0" smtClean="0">
                <a:solidFill>
                  <a:srgbClr val="FFFF00"/>
                </a:solidFill>
                <a:effectLst>
                  <a:outerShdw blurRad="50800" dist="38100" dir="2700000" algn="tl" rotWithShape="0">
                    <a:schemeClr val="tx1">
                      <a:alpha val="43000"/>
                    </a:schemeClr>
                  </a:outerShdw>
                </a:effectLst>
              </a:rPr>
              <a:t>1 Samuel 1:9-18</a:t>
            </a:r>
            <a:endParaRPr lang="en-US" sz="4800" b="1" dirty="0">
              <a:solidFill>
                <a:srgbClr val="FFFF00"/>
              </a:solidFill>
              <a:effectLst>
                <a:outerShdw blurRad="50800" dist="38100" dir="2700000" algn="tl" rotWithShape="0">
                  <a:schemeClr val="tx1">
                    <a:alpha val="43000"/>
                  </a:schemeClr>
                </a:outerShdw>
              </a:effectLst>
            </a:endParaRPr>
          </a:p>
        </p:txBody>
      </p:sp>
      <p:sp>
        <p:nvSpPr>
          <p:cNvPr id="4" name="TextBox 3"/>
          <p:cNvSpPr txBox="1"/>
          <p:nvPr/>
        </p:nvSpPr>
        <p:spPr>
          <a:xfrm>
            <a:off x="152400" y="888622"/>
            <a:ext cx="8839200" cy="5816978"/>
          </a:xfrm>
          <a:prstGeom prst="rect">
            <a:avLst/>
          </a:prstGeom>
          <a:noFill/>
        </p:spPr>
        <p:txBody>
          <a:bodyPr wrap="square" rtlCol="0">
            <a:spAutoFit/>
          </a:bodyPr>
          <a:lstStyle/>
          <a:p>
            <a:r>
              <a:rPr lang="en-US" sz="3100" b="1" baseline="300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9</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So Hannah arose after they had finished eating and drinking in Shiloh. Now Eli the priest was sitting on the seat by the doorpost of the tabernacle </a:t>
            </a:r>
            <a:r>
              <a:rPr lang="en-US" sz="31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of the Lord. </a:t>
            </a:r>
            <a:r>
              <a:rPr lang="en-US" sz="3100" b="1" baseline="300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10</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And she was in bitterness of soul, and prayed </a:t>
            </a:r>
            <a:r>
              <a:rPr lang="en-US" sz="31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to the Lord and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wept in anguish.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11 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Then she made a vow and said, “O Lord of hosts, if You will indeed look on the affliction of Your maidservant and remember me, and not forget Your maidservant, but will give Your maidservant a male child, then I will give him </a:t>
            </a:r>
            <a:r>
              <a:rPr lang="en-US" sz="31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to the Lord all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the days of his life, and no razor shall come upon his head.”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12 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And it happened, as she continued praying before the Lord, that Eli watched </a:t>
            </a:r>
            <a:r>
              <a:rPr lang="en-US" sz="31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her mouth.</a:t>
            </a:r>
            <a:endPar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90469"/>
            <a:ext cx="8991600" cy="6752798"/>
          </a:xfrm>
          <a:prstGeom prst="rect">
            <a:avLst/>
          </a:prstGeom>
          <a:noFill/>
        </p:spPr>
        <p:txBody>
          <a:bodyPr wrap="square" rtlCol="0">
            <a:spAutoFit/>
          </a:bodyPr>
          <a:lstStyle/>
          <a:p>
            <a:pPr>
              <a:lnSpc>
                <a:spcPct val="93000"/>
              </a:lnSpc>
            </a:pPr>
            <a:r>
              <a:rPr lang="en-US" sz="3100" b="1" baseline="300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13</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Now Hannah spoke in her heart; only her lips moved, but her voice was not heard. Therefore Eli thought she was drunk.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14 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So Eli said to her, “How long will you be drunk? Put your wine away from you!”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15 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But Hannah answered and said, “No, my lord, I am a woman of sorrowful spirit. I have drunk neither wine nor intoxicating drink, but have poured out my soul before the Lord.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16 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Do not consider your maidservant a wicked woman, for out of the abundance of my complaint and grief I have spoken until now.”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17 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Then Eli answered and said, “Go in peace, and the God of Israel grant your petition which you have asked of Him.”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18 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And she said, “Let your maidservant find favor in your sight.” So the woman went her way and ate, and her face was no longer sad.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t>
            </a:r>
          </a:p>
        </p:txBody>
      </p:sp>
    </p:spTree>
    <p:extLst>
      <p:ext uri="{BB962C8B-B14F-4D97-AF65-F5344CB8AC3E}">
        <p14:creationId xmlns:p14="http://schemas.microsoft.com/office/powerpoint/2010/main" val="136915257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90469"/>
            <a:ext cx="8991600" cy="6752798"/>
          </a:xfrm>
          <a:prstGeom prst="rect">
            <a:avLst/>
          </a:prstGeom>
          <a:noFill/>
        </p:spPr>
        <p:txBody>
          <a:bodyPr wrap="square" rtlCol="0">
            <a:spAutoFit/>
          </a:bodyPr>
          <a:lstStyle/>
          <a:p>
            <a:pPr>
              <a:lnSpc>
                <a:spcPct val="93000"/>
              </a:lnSpc>
            </a:pPr>
            <a:r>
              <a:rPr lang="en-US" sz="3100" b="1" baseline="300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13</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Now Hannah spoke in her heart; only her lips moved, but her voice was not heard. Therefore Eli thought she was drunk.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14 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So Eli said to her, “How long will you be drunk? Put your wine away from you!”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15 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But Hannah answered and said, “No, my lord, I am a woman of sorrowful spirit. I have drunk neither wine nor intoxicating drink, but </a:t>
            </a:r>
            <a:r>
              <a:rPr lang="en-US" sz="3100"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have poured out my soul before the Lord</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16 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Do not consider your maidservant a wicked woman, for out of the abundance of my complaint and grief I have spoken until now.”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17 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Then Eli answered and said, “Go in peace, and the God of Israel grant your petition which you have asked of Him.” </a:t>
            </a:r>
            <a:r>
              <a:rPr lang="en-US" sz="31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18 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And she said, “Let your maidservant find favor in your sight.” So the woman went her way and ate, and her face was no longer sad. </a:t>
            </a:r>
            <a:r>
              <a:rPr lang="en-US" sz="31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t>
            </a:r>
          </a:p>
        </p:txBody>
      </p:sp>
    </p:spTree>
    <p:extLst>
      <p:ext uri="{BB962C8B-B14F-4D97-AF65-F5344CB8AC3E}">
        <p14:creationId xmlns:p14="http://schemas.microsoft.com/office/powerpoint/2010/main" val="257736769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nnah praying 2.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8716" y="0"/>
            <a:ext cx="9168732" cy="6858000"/>
          </a:xfrm>
          <a:prstGeom prst="rect">
            <a:avLst/>
          </a:prstGeom>
        </p:spPr>
      </p:pic>
      <p:sp>
        <p:nvSpPr>
          <p:cNvPr id="15362" name="Rectangle 2"/>
          <p:cNvSpPr>
            <a:spLocks noGrp="1" noChangeArrowheads="1"/>
          </p:cNvSpPr>
          <p:nvPr>
            <p:ph type="title"/>
          </p:nvPr>
        </p:nvSpPr>
        <p:spPr>
          <a:xfrm>
            <a:off x="0" y="0"/>
            <a:ext cx="9144000" cy="1219200"/>
          </a:xfrm>
        </p:spPr>
        <p:txBody>
          <a:bodyPr>
            <a:norm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Setting </a:t>
            </a:r>
            <a:r>
              <a:rPr lang="en-US" sz="4800" b="1" dirty="0" smtClean="0">
                <a:solidFill>
                  <a:srgbClr val="FFFF00"/>
                </a:solidFill>
                <a:effectLst>
                  <a:outerShdw blurRad="50800" dist="38100" dir="2700000" algn="tl" rotWithShape="0">
                    <a:schemeClr val="tx1">
                      <a:lumMod val="95000"/>
                      <a:lumOff val="5000"/>
                      <a:alpha val="43000"/>
                    </a:schemeClr>
                  </a:outerShdw>
                </a:effectLst>
              </a:rPr>
              <a:t>the Stage of 1 </a:t>
            </a:r>
            <a:r>
              <a:rPr lang="en-US" sz="4800" b="1" dirty="0">
                <a:solidFill>
                  <a:srgbClr val="FFFF00"/>
                </a:solidFill>
                <a:effectLst>
                  <a:outerShdw blurRad="50800" dist="38100" dir="2700000" algn="tl" rotWithShape="0">
                    <a:schemeClr val="tx1">
                      <a:lumMod val="95000"/>
                      <a:lumOff val="5000"/>
                      <a:alpha val="43000"/>
                    </a:schemeClr>
                  </a:outerShdw>
                </a:effectLst>
              </a:rPr>
              <a:t>Sam. 1:1-</a:t>
            </a:r>
            <a:r>
              <a:rPr lang="en-US" sz="4800" b="1" dirty="0" smtClean="0">
                <a:solidFill>
                  <a:srgbClr val="FFFF00"/>
                </a:solidFill>
                <a:effectLst>
                  <a:outerShdw blurRad="50800" dist="38100" dir="2700000" algn="tl" rotWithShape="0">
                    <a:schemeClr val="tx1">
                      <a:lumMod val="95000"/>
                      <a:lumOff val="5000"/>
                      <a:alpha val="43000"/>
                    </a:schemeClr>
                  </a:outerShdw>
                </a:effectLst>
              </a:rPr>
              <a:t>8</a:t>
            </a:r>
            <a:endParaRPr lang="en-US" sz="4800" dirty="0">
              <a:solidFill>
                <a:srgbClr val="FFFF00"/>
              </a:solidFill>
              <a:effectLst>
                <a:outerShdw blurRad="50800" dist="38100" dir="2700000" algn="tl" rotWithShape="0">
                  <a:schemeClr val="tx1">
                    <a:lumMod val="95000"/>
                    <a:lumOff val="5000"/>
                    <a:alpha val="43000"/>
                  </a:schemeClr>
                </a:outerShdw>
              </a:effectLst>
            </a:endParaRPr>
          </a:p>
        </p:txBody>
      </p:sp>
      <p:sp>
        <p:nvSpPr>
          <p:cNvPr id="15363" name="Rectangle 3"/>
          <p:cNvSpPr>
            <a:spLocks noGrp="1" noChangeArrowheads="1"/>
          </p:cNvSpPr>
          <p:nvPr>
            <p:ph type="body" idx="1"/>
          </p:nvPr>
        </p:nvSpPr>
        <p:spPr>
          <a:xfrm>
            <a:off x="304800" y="1143000"/>
            <a:ext cx="8534400" cy="5715000"/>
          </a:xfrm>
        </p:spPr>
        <p:txBody>
          <a:bodyPr>
            <a:normAutofit lnSpcReduction="10000"/>
          </a:bodyPr>
          <a:lstStyle/>
          <a:p>
            <a:pPr>
              <a:lnSpc>
                <a:spcPct val="110000"/>
              </a:lnSpc>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Polygamy provided a difficult situation for Hannah despite her </a:t>
            </a:r>
            <a:r>
              <a:rPr lang="en-US" sz="3600"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husband’s </a:t>
            </a: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love for her</a:t>
            </a:r>
          </a:p>
          <a:p>
            <a:pPr>
              <a:lnSpc>
                <a:spcPct val="120000"/>
              </a:lnSpc>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Barrenness caused Hannah much sorrow</a:t>
            </a:r>
          </a:p>
          <a:p>
            <a:pPr>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She lived with continual provocation from </a:t>
            </a:r>
            <a:r>
              <a:rPr lang="en-US" sz="3600" dirty="0" err="1">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Peninnah</a:t>
            </a:r>
            <a:endPar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endParaRPr>
          </a:p>
          <a:p>
            <a:pPr>
              <a:lnSpc>
                <a:spcPct val="120000"/>
              </a:lnSpc>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Immorality &amp; corruption in high places is noted by presence of </a:t>
            </a:r>
            <a:r>
              <a:rPr lang="en-US" sz="3600" dirty="0" err="1">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Hophni</a:t>
            </a: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&amp; </a:t>
            </a:r>
            <a:r>
              <a:rPr lang="en-US" sz="3600" dirty="0" err="1">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Phinehas</a:t>
            </a:r>
            <a:endPar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endParaRPr>
          </a:p>
          <a:p>
            <a:pPr marL="912813" lvl="1" indent="-455613">
              <a:lnSpc>
                <a:spcPct val="120000"/>
              </a:lnSpc>
              <a:buClr>
                <a:srgbClr val="66FFFF"/>
              </a:buClr>
              <a:buFont typeface="Wingdings" charset="0"/>
              <a:buChar char="Ø"/>
            </a:pPr>
            <a:r>
              <a:rPr lang="en-US" sz="3200" i="1"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See </a:t>
            </a: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1 Sam. 2:12-17</a:t>
            </a:r>
            <a:r>
              <a:rPr lang="en-US" sz="3200" i="1"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&amp; </a:t>
            </a:r>
            <a:r>
              <a:rPr lang="en-US" sz="3200" b="1" i="1"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rPr>
              <a:t>2:22-25</a:t>
            </a:r>
            <a:endParaRPr lang="en-US" sz="3200" dirty="0">
              <a:solidFill>
                <a:srgbClr val="FFFF66"/>
              </a:solidFill>
              <a:effectLst>
                <a:outerShdw blurRad="50800" dist="38100" dir="2700000" algn="tl" rotWithShape="0">
                  <a:schemeClr val="tx1">
                    <a:lumMod val="95000"/>
                    <a:lumOff val="5000"/>
                    <a:alpha val="43000"/>
                  </a:schemeClr>
                </a:outerShdw>
              </a:effectLst>
              <a:latin typeface="Times New Roman"/>
              <a:cs typeface="Times New Roman"/>
            </a:endParaRPr>
          </a:p>
          <a:p>
            <a:pPr>
              <a:lnSpc>
                <a:spcPct val="120000"/>
              </a:lnSpc>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Easy for Hannah to give up in hopelessness</a:t>
            </a:r>
          </a:p>
        </p:txBody>
      </p:sp>
    </p:spTree>
    <p:extLst>
      <p:ext uri="{BB962C8B-B14F-4D97-AF65-F5344CB8AC3E}">
        <p14:creationId xmlns:p14="http://schemas.microsoft.com/office/powerpoint/2010/main" val="907222259"/>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1000" fill="hold"/>
                                        <p:tgtEl>
                                          <p:spTgt spid="153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3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3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 calcmode="lin" valueType="num">
                                      <p:cBhvr>
                                        <p:cTn id="14" dur="1000" fill="hold"/>
                                        <p:tgtEl>
                                          <p:spTgt spid="1536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536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3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p:cTn id="21" dur="1000" fill="hold"/>
                                        <p:tgtEl>
                                          <p:spTgt spid="1536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536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 calcmode="lin" valueType="num">
                                      <p:cBhvr>
                                        <p:cTn id="28" dur="1000" fill="hold"/>
                                        <p:tgtEl>
                                          <p:spTgt spid="1536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536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536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 calcmode="lin" valueType="num">
                                      <p:cBhvr>
                                        <p:cTn id="35" dur="1000" fill="hold"/>
                                        <p:tgtEl>
                                          <p:spTgt spid="1536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536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536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5363">
                                            <p:txEl>
                                              <p:pRg st="5" end="5"/>
                                            </p:txEl>
                                          </p:spTgt>
                                        </p:tgtEl>
                                        <p:attrNameLst>
                                          <p:attrName>style.visibility</p:attrName>
                                        </p:attrNameLst>
                                      </p:cBhvr>
                                      <p:to>
                                        <p:strVal val="visible"/>
                                      </p:to>
                                    </p:set>
                                    <p:anim calcmode="lin" valueType="num">
                                      <p:cBhvr>
                                        <p:cTn id="42" dur="1000" fill="hold"/>
                                        <p:tgtEl>
                                          <p:spTgt spid="1536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536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609600"/>
            <a:ext cx="8382000" cy="3048000"/>
          </a:xfrm>
        </p:spPr>
        <p:txBody>
          <a:bodyPr>
            <a:noAutofit/>
          </a:bodyPr>
          <a:lstStyle/>
          <a:p>
            <a:r>
              <a:rPr lang="en-US" sz="5400" b="1"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Hannah’s </a:t>
            </a:r>
            <a:r>
              <a:rPr lang="en-US" sz="5400" b="1"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Faith Seen In:</a:t>
            </a:r>
            <a:br>
              <a:rPr lang="en-US" sz="5400" b="1"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br>
            <a:r>
              <a:rPr lang="en-US" sz="60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Worship of God Amidst</a:t>
            </a:r>
            <a:br>
              <a:rPr lang="en-US" sz="60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br>
            <a:r>
              <a:rPr lang="en-US" sz="60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Evil of Surroundings</a:t>
            </a:r>
          </a:p>
        </p:txBody>
      </p:sp>
    </p:spTree>
    <p:extLst>
      <p:ext uri="{BB962C8B-B14F-4D97-AF65-F5344CB8AC3E}">
        <p14:creationId xmlns:p14="http://schemas.microsoft.com/office/powerpoint/2010/main" val="164877750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nnah praying 2.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8716" y="0"/>
            <a:ext cx="9168732" cy="6858000"/>
          </a:xfrm>
          <a:prstGeom prst="rect">
            <a:avLst/>
          </a:prstGeom>
        </p:spPr>
      </p:pic>
      <p:sp>
        <p:nvSpPr>
          <p:cNvPr id="22531" name="Rectangle 3"/>
          <p:cNvSpPr>
            <a:spLocks noGrp="1" noChangeArrowheads="1"/>
          </p:cNvSpPr>
          <p:nvPr>
            <p:ph type="body" idx="1"/>
          </p:nvPr>
        </p:nvSpPr>
        <p:spPr>
          <a:xfrm>
            <a:off x="152400" y="1676400"/>
            <a:ext cx="8991600" cy="5257800"/>
          </a:xfrm>
        </p:spPr>
        <p:txBody>
          <a:bodyPr>
            <a:normAutofit fontScale="92500" lnSpcReduction="10000"/>
          </a:bodyPr>
          <a:lstStyle/>
          <a:p>
            <a:pPr>
              <a:lnSpc>
                <a:spcPct val="110000"/>
              </a:lnSpc>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rPr>
              <a:t>Though living in a time of corruption even among priests, Hannah worshipped God</a:t>
            </a:r>
          </a:p>
          <a:p>
            <a:pPr>
              <a:lnSpc>
                <a:spcPct val="110000"/>
              </a:lnSpc>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rPr>
              <a:t>Our worship is not dependent on righteous life of others, but on our own heart &amp; action</a:t>
            </a:r>
          </a:p>
          <a:p>
            <a:pPr marL="912813" lvl="1" indent="-455613">
              <a:lnSpc>
                <a:spcPct val="110000"/>
              </a:lnSpc>
              <a:buClr>
                <a:srgbClr val="66FFFF"/>
              </a:buClr>
              <a:buFont typeface="Wingdings" charset="0"/>
              <a:buChar char="Ø"/>
            </a:pPr>
            <a:r>
              <a:rPr lang="en-US" sz="3200" b="1" i="1" dirty="0">
                <a:solidFill>
                  <a:srgbClr val="FFFF66"/>
                </a:solidFill>
                <a:effectLst>
                  <a:outerShdw blurRad="50800" dist="38100" dir="2700000" algn="tl" rotWithShape="0">
                    <a:schemeClr val="tx1">
                      <a:lumMod val="95000"/>
                      <a:lumOff val="5000"/>
                      <a:alpha val="43000"/>
                    </a:schemeClr>
                  </a:outerShdw>
                </a:effectLst>
              </a:rPr>
              <a:t>John 4:23-</a:t>
            </a:r>
            <a:r>
              <a:rPr lang="en-US" sz="3200" b="1" i="1" dirty="0" smtClean="0">
                <a:solidFill>
                  <a:srgbClr val="FFFF66"/>
                </a:solidFill>
                <a:effectLst>
                  <a:outerShdw blurRad="50800" dist="38100" dir="2700000" algn="tl" rotWithShape="0">
                    <a:schemeClr val="tx1">
                      <a:lumMod val="95000"/>
                      <a:lumOff val="5000"/>
                      <a:alpha val="43000"/>
                    </a:schemeClr>
                  </a:outerShdw>
                </a:effectLst>
              </a:rPr>
              <a:t>24  </a:t>
            </a:r>
            <a:r>
              <a:rPr lang="en-US" sz="3200" dirty="0" smtClean="0">
                <a:solidFill>
                  <a:srgbClr val="FFFFFF"/>
                </a:solidFill>
                <a:effectLst>
                  <a:outerShdw blurRad="50800" dist="38100" dir="2700000" algn="tl" rotWithShape="0">
                    <a:schemeClr val="tx1">
                      <a:lumMod val="95000"/>
                      <a:lumOff val="5000"/>
                      <a:alpha val="43000"/>
                    </a:schemeClr>
                  </a:outerShdw>
                </a:effectLst>
              </a:rPr>
              <a:t>Fitness of our worship is up to us</a:t>
            </a:r>
            <a:endParaRPr lang="en-US" sz="3200" dirty="0">
              <a:solidFill>
                <a:srgbClr val="FFFFFF"/>
              </a:solidFill>
              <a:effectLst>
                <a:outerShdw blurRad="50800" dist="38100" dir="2700000" algn="tl" rotWithShape="0">
                  <a:schemeClr val="tx1">
                    <a:lumMod val="95000"/>
                    <a:lumOff val="5000"/>
                    <a:alpha val="43000"/>
                  </a:schemeClr>
                </a:outerShdw>
              </a:effectLst>
            </a:endParaRPr>
          </a:p>
          <a:p>
            <a:pPr marL="912813" lvl="1" indent="-455613">
              <a:lnSpc>
                <a:spcPct val="110000"/>
              </a:lnSpc>
              <a:buClr>
                <a:srgbClr val="66FFFF"/>
              </a:buClr>
              <a:buFont typeface="Wingdings" charset="0"/>
              <a:buChar char="Ø"/>
            </a:pPr>
            <a:r>
              <a:rPr lang="en-US" sz="3200" b="1" i="1" dirty="0">
                <a:solidFill>
                  <a:srgbClr val="FFFF66"/>
                </a:solidFill>
                <a:effectLst>
                  <a:outerShdw blurRad="50800" dist="38100" dir="2700000" algn="tl" rotWithShape="0">
                    <a:schemeClr val="tx1">
                      <a:lumMod val="95000"/>
                      <a:lumOff val="5000"/>
                      <a:alpha val="43000"/>
                    </a:schemeClr>
                  </a:outerShdw>
                </a:effectLst>
              </a:rPr>
              <a:t>Psalm 29:1-</a:t>
            </a:r>
            <a:r>
              <a:rPr lang="en-US" sz="3200" b="1" i="1" dirty="0" smtClean="0">
                <a:solidFill>
                  <a:srgbClr val="FFFF66"/>
                </a:solidFill>
                <a:effectLst>
                  <a:outerShdw blurRad="50800" dist="38100" dir="2700000" algn="tl" rotWithShape="0">
                    <a:schemeClr val="tx1">
                      <a:lumMod val="95000"/>
                      <a:lumOff val="5000"/>
                      <a:alpha val="43000"/>
                    </a:schemeClr>
                  </a:outerShdw>
                </a:effectLst>
              </a:rPr>
              <a:t>2  </a:t>
            </a:r>
            <a:r>
              <a:rPr lang="en-US" sz="3200" dirty="0" smtClean="0">
                <a:solidFill>
                  <a:srgbClr val="FFFFFF"/>
                </a:solidFill>
                <a:effectLst>
                  <a:outerShdw blurRad="50800" dist="38100" dir="2700000" algn="tl" rotWithShape="0">
                    <a:schemeClr val="tx1">
                      <a:lumMod val="95000"/>
                      <a:lumOff val="5000"/>
                      <a:alpha val="43000"/>
                    </a:schemeClr>
                  </a:outerShdw>
                </a:effectLst>
              </a:rPr>
              <a:t>It is due Him – God deserves it</a:t>
            </a:r>
            <a:endParaRPr lang="en-US" sz="3200" dirty="0">
              <a:solidFill>
                <a:srgbClr val="FFFFFF"/>
              </a:solidFill>
              <a:effectLst>
                <a:outerShdw blurRad="50800" dist="38100" dir="2700000" algn="tl" rotWithShape="0">
                  <a:schemeClr val="tx1">
                    <a:lumMod val="95000"/>
                    <a:lumOff val="5000"/>
                    <a:alpha val="43000"/>
                  </a:schemeClr>
                </a:outerShdw>
              </a:effectLst>
            </a:endParaRPr>
          </a:p>
          <a:p>
            <a:pPr marL="912813" lvl="1" indent="-455613">
              <a:lnSpc>
                <a:spcPct val="110000"/>
              </a:lnSpc>
              <a:buClr>
                <a:srgbClr val="66FFFF"/>
              </a:buClr>
              <a:buFont typeface="Wingdings" charset="0"/>
              <a:buChar char="Ø"/>
            </a:pPr>
            <a:r>
              <a:rPr lang="en-US" sz="3200" b="1" i="1" dirty="0">
                <a:solidFill>
                  <a:srgbClr val="FFFF66"/>
                </a:solidFill>
                <a:effectLst>
                  <a:outerShdw blurRad="50800" dist="38100" dir="2700000" algn="tl" rotWithShape="0">
                    <a:schemeClr val="tx1">
                      <a:lumMod val="95000"/>
                      <a:lumOff val="5000"/>
                      <a:alpha val="43000"/>
                    </a:schemeClr>
                  </a:outerShdw>
                </a:effectLst>
              </a:rPr>
              <a:t>Revelation 14:6-</a:t>
            </a:r>
            <a:r>
              <a:rPr lang="en-US" sz="3200" b="1" i="1" dirty="0" smtClean="0">
                <a:solidFill>
                  <a:srgbClr val="FFFF66"/>
                </a:solidFill>
                <a:effectLst>
                  <a:outerShdw blurRad="50800" dist="38100" dir="2700000" algn="tl" rotWithShape="0">
                    <a:schemeClr val="tx1">
                      <a:lumMod val="95000"/>
                      <a:lumOff val="5000"/>
                      <a:alpha val="43000"/>
                    </a:schemeClr>
                  </a:outerShdw>
                </a:effectLst>
              </a:rPr>
              <a:t>8  </a:t>
            </a:r>
            <a:r>
              <a:rPr lang="en-US" sz="3200" dirty="0" smtClean="0">
                <a:solidFill>
                  <a:srgbClr val="FFFFFF"/>
                </a:solidFill>
                <a:effectLst>
                  <a:outerShdw blurRad="50800" dist="38100" dir="2700000" algn="tl" rotWithShape="0">
                    <a:schemeClr val="tx1">
                      <a:lumMod val="95000"/>
                      <a:lumOff val="5000"/>
                      <a:alpha val="43000"/>
                    </a:schemeClr>
                  </a:outerShdw>
                </a:effectLst>
              </a:rPr>
              <a:t>Worthiness seen in creation</a:t>
            </a:r>
            <a:endParaRPr lang="en-US" sz="3200" dirty="0">
              <a:solidFill>
                <a:srgbClr val="FFFFFF"/>
              </a:solidFill>
              <a:effectLst>
                <a:outerShdw blurRad="50800" dist="38100" dir="2700000" algn="tl" rotWithShape="0">
                  <a:schemeClr val="tx1">
                    <a:lumMod val="95000"/>
                    <a:lumOff val="5000"/>
                    <a:alpha val="43000"/>
                  </a:schemeClr>
                </a:outerShdw>
              </a:effectLst>
            </a:endParaRPr>
          </a:p>
          <a:p>
            <a:pPr marL="912813" lvl="1" indent="-455613">
              <a:lnSpc>
                <a:spcPct val="110000"/>
              </a:lnSpc>
              <a:buClr>
                <a:srgbClr val="66FFFF"/>
              </a:buClr>
              <a:buFont typeface="Wingdings" charset="0"/>
              <a:buChar char="Ø"/>
            </a:pPr>
            <a:r>
              <a:rPr lang="en-US" sz="3200" b="1" i="1" dirty="0">
                <a:solidFill>
                  <a:srgbClr val="FFFF66"/>
                </a:solidFill>
                <a:effectLst>
                  <a:outerShdw blurRad="50800" dist="38100" dir="2700000" algn="tl" rotWithShape="0">
                    <a:schemeClr val="tx1">
                      <a:lumMod val="95000"/>
                      <a:lumOff val="5000"/>
                      <a:alpha val="43000"/>
                    </a:schemeClr>
                  </a:outerShdw>
                </a:effectLst>
              </a:rPr>
              <a:t>1 Peter 2:</a:t>
            </a:r>
            <a:r>
              <a:rPr lang="en-US" sz="3200" b="1" i="1" dirty="0" smtClean="0">
                <a:solidFill>
                  <a:srgbClr val="FFFF66"/>
                </a:solidFill>
                <a:effectLst>
                  <a:outerShdw blurRad="50800" dist="38100" dir="2700000" algn="tl" rotWithShape="0">
                    <a:schemeClr val="tx1">
                      <a:lumMod val="95000"/>
                      <a:lumOff val="5000"/>
                      <a:alpha val="43000"/>
                    </a:schemeClr>
                  </a:outerShdw>
                </a:effectLst>
              </a:rPr>
              <a:t>9  </a:t>
            </a:r>
            <a:r>
              <a:rPr lang="en-US" sz="3200" dirty="0" smtClean="0">
                <a:solidFill>
                  <a:srgbClr val="FFFFFF"/>
                </a:solidFill>
                <a:effectLst>
                  <a:outerShdw blurRad="50800" dist="38100" dir="2700000" algn="tl" rotWithShape="0">
                    <a:schemeClr val="tx1">
                      <a:lumMod val="95000"/>
                      <a:lumOff val="5000"/>
                      <a:alpha val="43000"/>
                    </a:schemeClr>
                  </a:outerShdw>
                </a:effectLst>
              </a:rPr>
              <a:t>Most evident in provision for salvation</a:t>
            </a:r>
            <a:endParaRPr lang="en-US" sz="3200" dirty="0">
              <a:solidFill>
                <a:srgbClr val="FFFFFF"/>
              </a:solidFill>
              <a:effectLst>
                <a:outerShdw blurRad="50800" dist="38100" dir="2700000" algn="tl" rotWithShape="0">
                  <a:schemeClr val="tx1">
                    <a:lumMod val="95000"/>
                    <a:lumOff val="5000"/>
                    <a:alpha val="43000"/>
                  </a:schemeClr>
                </a:outerShdw>
              </a:effectLst>
            </a:endParaRPr>
          </a:p>
          <a:p>
            <a:pPr>
              <a:lnSpc>
                <a:spcPct val="110000"/>
              </a:lnSpc>
              <a:buClr>
                <a:srgbClr val="FFFF00"/>
              </a:buClr>
            </a:pPr>
            <a:r>
              <a:rPr lang="en-US" sz="3600" dirty="0">
                <a:solidFill>
                  <a:schemeClr val="bg1"/>
                </a:solidFill>
                <a:effectLst>
                  <a:outerShdw blurRad="50800" dist="38100" dir="2700000" algn="tl" rotWithShape="0">
                    <a:schemeClr val="tx1">
                      <a:lumMod val="95000"/>
                      <a:lumOff val="5000"/>
                      <a:alpha val="43000"/>
                    </a:schemeClr>
                  </a:outerShdw>
                </a:effectLst>
              </a:rPr>
              <a:t>Must seek strength in worship in face of evil</a:t>
            </a:r>
          </a:p>
        </p:txBody>
      </p:sp>
      <p:sp>
        <p:nvSpPr>
          <p:cNvPr id="22530" name="Rectangle 2"/>
          <p:cNvSpPr>
            <a:spLocks noGrp="1" noChangeArrowheads="1"/>
          </p:cNvSpPr>
          <p:nvPr>
            <p:ph type="title"/>
          </p:nvPr>
        </p:nvSpPr>
        <p:spPr>
          <a:xfrm>
            <a:off x="0" y="0"/>
            <a:ext cx="9144000" cy="1676400"/>
          </a:xfrm>
        </p:spPr>
        <p:txBody>
          <a:bodyPr>
            <a:no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Worship of God Must Not Be Deterred by Evil in Others</a:t>
            </a:r>
          </a:p>
        </p:txBody>
      </p:sp>
    </p:spTree>
    <p:extLst>
      <p:ext uri="{BB962C8B-B14F-4D97-AF65-F5344CB8AC3E}">
        <p14:creationId xmlns:p14="http://schemas.microsoft.com/office/powerpoint/2010/main" val="269413927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fill="hold"/>
                                        <p:tgtEl>
                                          <p:spTgt spid="2253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253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25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 calcmode="lin" valueType="num">
                                      <p:cBhvr>
                                        <p:cTn id="15" dur="500" fill="hold"/>
                                        <p:tgtEl>
                                          <p:spTgt spid="2253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2253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253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calcmode="lin" valueType="num">
                                      <p:cBhvr>
                                        <p:cTn id="23" dur="500" fill="hold"/>
                                        <p:tgtEl>
                                          <p:spTgt spid="2253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2253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253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22531">
                                            <p:txEl>
                                              <p:pRg st="3" end="3"/>
                                            </p:txEl>
                                          </p:spTgt>
                                        </p:tgtEl>
                                        <p:attrNameLst>
                                          <p:attrName>style.visibility</p:attrName>
                                        </p:attrNameLst>
                                      </p:cBhvr>
                                      <p:to>
                                        <p:strVal val="visible"/>
                                      </p:to>
                                    </p:set>
                                    <p:anim calcmode="lin" valueType="num">
                                      <p:cBhvr>
                                        <p:cTn id="31" dur="500" fill="hold"/>
                                        <p:tgtEl>
                                          <p:spTgt spid="2253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2253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253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22531">
                                            <p:txEl>
                                              <p:pRg st="4" end="4"/>
                                            </p:txEl>
                                          </p:spTgt>
                                        </p:tgtEl>
                                        <p:attrNameLst>
                                          <p:attrName>style.visibility</p:attrName>
                                        </p:attrNameLst>
                                      </p:cBhvr>
                                      <p:to>
                                        <p:strVal val="visible"/>
                                      </p:to>
                                    </p:set>
                                    <p:anim calcmode="lin" valueType="num">
                                      <p:cBhvr>
                                        <p:cTn id="39" dur="500" fill="hold"/>
                                        <p:tgtEl>
                                          <p:spTgt spid="2253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2253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253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22531">
                                            <p:txEl>
                                              <p:pRg st="5" end="5"/>
                                            </p:txEl>
                                          </p:spTgt>
                                        </p:tgtEl>
                                        <p:attrNameLst>
                                          <p:attrName>style.visibility</p:attrName>
                                        </p:attrNameLst>
                                      </p:cBhvr>
                                      <p:to>
                                        <p:strVal val="visible"/>
                                      </p:to>
                                    </p:set>
                                    <p:anim calcmode="lin" valueType="num">
                                      <p:cBhvr>
                                        <p:cTn id="47" dur="500" fill="hold"/>
                                        <p:tgtEl>
                                          <p:spTgt spid="2253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2253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253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22531">
                                            <p:txEl>
                                              <p:pRg st="6" end="6"/>
                                            </p:txEl>
                                          </p:spTgt>
                                        </p:tgtEl>
                                        <p:attrNameLst>
                                          <p:attrName>style.visibility</p:attrName>
                                        </p:attrNameLst>
                                      </p:cBhvr>
                                      <p:to>
                                        <p:strVal val="visible"/>
                                      </p:to>
                                    </p:set>
                                    <p:anim calcmode="lin" valueType="num">
                                      <p:cBhvr>
                                        <p:cTn id="55" dur="500" fill="hold"/>
                                        <p:tgtEl>
                                          <p:spTgt spid="22531">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22531">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22531">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22531">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533400"/>
            <a:ext cx="9144000" cy="3200400"/>
          </a:xfrm>
        </p:spPr>
        <p:txBody>
          <a:bodyPr>
            <a:noAutofit/>
          </a:bodyPr>
          <a:lstStyle/>
          <a:p>
            <a:r>
              <a:rPr lang="en-US" sz="5400" b="1" dirty="0" smtClean="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Hannah’s </a:t>
            </a:r>
            <a:r>
              <a:rPr lang="en-US" sz="5400" b="1"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Faith Seen In:</a:t>
            </a:r>
            <a:br>
              <a:rPr lang="en-US" sz="5400" b="1"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br>
            <a:r>
              <a:rPr lang="en-US" sz="6000" b="1" dirty="0">
                <a:solidFill>
                  <a:srgbClr val="FFFF00"/>
                </a:solidFill>
                <a:effectLst>
                  <a:outerShdw blurRad="50800" dist="38100" dir="2700000" algn="tl" rotWithShape="0">
                    <a:schemeClr val="tx1">
                      <a:lumMod val="95000"/>
                      <a:lumOff val="5000"/>
                      <a:alpha val="43000"/>
                    </a:schemeClr>
                  </a:outerShdw>
                </a:effectLst>
                <a:latin typeface="Times New Roman"/>
                <a:cs typeface="Times New Roman"/>
              </a:rPr>
              <a:t>Focus on Service Amidst Mocking </a:t>
            </a:r>
            <a:r>
              <a:rPr lang="en-US" sz="6000" b="1" dirty="0">
                <a:solidFill>
                  <a:srgbClr val="FFFF00"/>
                </a:solidFill>
                <a:effectLst>
                  <a:outerShdw blurRad="50800" dist="38100" dir="2700000" algn="tl" rotWithShape="0">
                    <a:schemeClr val="tx1">
                      <a:lumMod val="95000"/>
                      <a:lumOff val="5000"/>
                      <a:alpha val="43000"/>
                    </a:schemeClr>
                  </a:outerShdw>
                </a:effectLst>
              </a:rPr>
              <a:t>&amp; False Charges</a:t>
            </a:r>
          </a:p>
        </p:txBody>
      </p:sp>
    </p:spTree>
    <p:extLst>
      <p:ext uri="{BB962C8B-B14F-4D97-AF65-F5344CB8AC3E}">
        <p14:creationId xmlns:p14="http://schemas.microsoft.com/office/powerpoint/2010/main" val="128051069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nnah praying 2.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8716" y="0"/>
            <a:ext cx="9168732" cy="6858000"/>
          </a:xfrm>
          <a:prstGeom prst="rect">
            <a:avLst/>
          </a:prstGeom>
        </p:spPr>
      </p:pic>
      <p:sp>
        <p:nvSpPr>
          <p:cNvPr id="23554" name="Rectangle 2"/>
          <p:cNvSpPr>
            <a:spLocks noGrp="1" noChangeArrowheads="1"/>
          </p:cNvSpPr>
          <p:nvPr>
            <p:ph type="title"/>
          </p:nvPr>
        </p:nvSpPr>
        <p:spPr>
          <a:xfrm>
            <a:off x="0" y="0"/>
            <a:ext cx="9144000" cy="1524000"/>
          </a:xfrm>
        </p:spPr>
        <p:txBody>
          <a:bodyPr>
            <a:noAutofit/>
          </a:bodyPr>
          <a:lstStyle/>
          <a:p>
            <a:pPr>
              <a:lnSpc>
                <a:spcPct val="90000"/>
              </a:lnSpc>
            </a:pPr>
            <a:r>
              <a:rPr lang="en-US" sz="4800" b="1" dirty="0">
                <a:solidFill>
                  <a:srgbClr val="FFFF00"/>
                </a:solidFill>
                <a:effectLst>
                  <a:outerShdw blurRad="50800" dist="38100" dir="2700000" algn="tl" rotWithShape="0">
                    <a:schemeClr val="tx1">
                      <a:lumMod val="95000"/>
                      <a:lumOff val="5000"/>
                      <a:alpha val="43000"/>
                    </a:schemeClr>
                  </a:outerShdw>
                </a:effectLst>
              </a:rPr>
              <a:t>Service To God Must Continue Despite Reaction of Others</a:t>
            </a:r>
          </a:p>
        </p:txBody>
      </p:sp>
      <p:sp>
        <p:nvSpPr>
          <p:cNvPr id="23555" name="Rectangle 3"/>
          <p:cNvSpPr>
            <a:spLocks noGrp="1" noChangeArrowheads="1"/>
          </p:cNvSpPr>
          <p:nvPr>
            <p:ph type="body" idx="1"/>
          </p:nvPr>
        </p:nvSpPr>
        <p:spPr>
          <a:xfrm>
            <a:off x="152400" y="1447800"/>
            <a:ext cx="8991600" cy="5410200"/>
          </a:xfrm>
        </p:spPr>
        <p:txBody>
          <a:bodyPr>
            <a:normAutofit/>
          </a:bodyPr>
          <a:lstStyle/>
          <a:p>
            <a:pPr>
              <a:buClr>
                <a:srgbClr val="FFFF00"/>
              </a:buClr>
            </a:pPr>
            <a:r>
              <a:rPr lang="en-US" sz="3400" dirty="0">
                <a:solidFill>
                  <a:schemeClr val="bg1"/>
                </a:solidFill>
                <a:effectLst>
                  <a:outerShdw blurRad="50800" dist="38100" dir="2700000" algn="tl" rotWithShape="0">
                    <a:schemeClr val="tx1">
                      <a:lumMod val="95000"/>
                      <a:lumOff val="5000"/>
                      <a:alpha val="43000"/>
                    </a:schemeClr>
                  </a:outerShdw>
                </a:effectLst>
              </a:rPr>
              <a:t>Hannah endured abuse of </a:t>
            </a:r>
            <a:r>
              <a:rPr lang="en-US" sz="3400" dirty="0" err="1">
                <a:solidFill>
                  <a:schemeClr val="bg1"/>
                </a:solidFill>
                <a:effectLst>
                  <a:outerShdw blurRad="50800" dist="38100" dir="2700000" algn="tl" rotWithShape="0">
                    <a:schemeClr val="tx1">
                      <a:lumMod val="95000"/>
                      <a:lumOff val="5000"/>
                      <a:alpha val="43000"/>
                    </a:schemeClr>
                  </a:outerShdw>
                </a:effectLst>
              </a:rPr>
              <a:t>Peninnah</a:t>
            </a:r>
            <a:r>
              <a:rPr lang="en-US" sz="3400" dirty="0">
                <a:solidFill>
                  <a:schemeClr val="bg1"/>
                </a:solidFill>
                <a:effectLst>
                  <a:outerShdw blurRad="50800" dist="38100" dir="2700000" algn="tl" rotWithShape="0">
                    <a:schemeClr val="tx1">
                      <a:lumMod val="95000"/>
                      <a:lumOff val="5000"/>
                      <a:alpha val="43000"/>
                    </a:schemeClr>
                  </a:outerShdw>
                </a:effectLst>
              </a:rPr>
              <a:t> &amp; Eli wrongly charged her with drunkenness</a:t>
            </a:r>
          </a:p>
          <a:p>
            <a:pPr>
              <a:buClr>
                <a:srgbClr val="FFFF00"/>
              </a:buClr>
            </a:pPr>
            <a:r>
              <a:rPr lang="en-US" sz="3400" dirty="0">
                <a:solidFill>
                  <a:schemeClr val="bg1"/>
                </a:solidFill>
                <a:effectLst>
                  <a:outerShdw blurRad="50800" dist="38100" dir="2700000" algn="tl" rotWithShape="0">
                    <a:schemeClr val="tx1">
                      <a:lumMod val="95000"/>
                      <a:lumOff val="5000"/>
                      <a:alpha val="43000"/>
                    </a:schemeClr>
                  </a:outerShdw>
                </a:effectLst>
              </a:rPr>
              <a:t>Did not use suffering as excuse </a:t>
            </a:r>
            <a:r>
              <a:rPr lang="en-US" sz="3400" dirty="0" smtClean="0">
                <a:solidFill>
                  <a:schemeClr val="bg1"/>
                </a:solidFill>
                <a:effectLst>
                  <a:outerShdw blurRad="50800" dist="38100" dir="2700000" algn="tl" rotWithShape="0">
                    <a:schemeClr val="tx1">
                      <a:lumMod val="95000"/>
                      <a:lumOff val="5000"/>
                      <a:alpha val="43000"/>
                    </a:schemeClr>
                  </a:outerShdw>
                </a:effectLst>
              </a:rPr>
              <a:t>to cease service</a:t>
            </a:r>
            <a:endParaRPr lang="en-US" sz="3400" dirty="0">
              <a:solidFill>
                <a:schemeClr val="bg1"/>
              </a:solidFill>
              <a:effectLst>
                <a:outerShdw blurRad="50800" dist="38100" dir="2700000" algn="tl" rotWithShape="0">
                  <a:schemeClr val="tx1">
                    <a:lumMod val="95000"/>
                    <a:lumOff val="5000"/>
                    <a:alpha val="43000"/>
                  </a:schemeClr>
                </a:outerShdw>
              </a:effectLst>
            </a:endParaRPr>
          </a:p>
          <a:p>
            <a:pPr marL="912813" lvl="1" indent="-455613">
              <a:buClr>
                <a:srgbClr val="66FFFF"/>
              </a:buClr>
              <a:buFont typeface="Wingdings" charset="2"/>
              <a:buChar char="Ø"/>
            </a:pPr>
            <a:r>
              <a:rPr lang="en-US" sz="3000" b="1" i="1" dirty="0">
                <a:solidFill>
                  <a:srgbClr val="FFFF66"/>
                </a:solidFill>
                <a:effectLst>
                  <a:outerShdw blurRad="50800" dist="38100" dir="2700000" algn="tl" rotWithShape="0">
                    <a:schemeClr val="tx1">
                      <a:lumMod val="95000"/>
                      <a:lumOff val="5000"/>
                      <a:alpha val="43000"/>
                    </a:schemeClr>
                  </a:outerShdw>
                </a:effectLst>
              </a:rPr>
              <a:t>1 Peter 2:11-</a:t>
            </a:r>
            <a:r>
              <a:rPr lang="en-US" sz="3000" b="1" i="1" dirty="0" smtClean="0">
                <a:solidFill>
                  <a:srgbClr val="FFFF66"/>
                </a:solidFill>
                <a:effectLst>
                  <a:outerShdw blurRad="50800" dist="38100" dir="2700000" algn="tl" rotWithShape="0">
                    <a:schemeClr val="tx1">
                      <a:lumMod val="95000"/>
                      <a:lumOff val="5000"/>
                      <a:alpha val="43000"/>
                    </a:schemeClr>
                  </a:outerShdw>
                </a:effectLst>
              </a:rPr>
              <a:t>12  </a:t>
            </a:r>
            <a:r>
              <a:rPr lang="en-US" sz="2900" dirty="0" smtClean="0">
                <a:solidFill>
                  <a:srgbClr val="FFFFFF"/>
                </a:solidFill>
                <a:effectLst>
                  <a:outerShdw blurRad="50800" dist="38100" dir="2700000" algn="tl" rotWithShape="0">
                    <a:schemeClr val="tx1">
                      <a:lumMod val="95000"/>
                      <a:lumOff val="5000"/>
                      <a:alpha val="43000"/>
                    </a:schemeClr>
                  </a:outerShdw>
                </a:effectLst>
              </a:rPr>
              <a:t>We will be slandered &amp; criticized</a:t>
            </a:r>
            <a:endParaRPr lang="en-US" sz="2900" dirty="0">
              <a:solidFill>
                <a:srgbClr val="FFFFFF"/>
              </a:solidFill>
              <a:effectLst>
                <a:outerShdw blurRad="50800" dist="38100" dir="2700000" algn="tl" rotWithShape="0">
                  <a:schemeClr val="tx1">
                    <a:lumMod val="95000"/>
                    <a:lumOff val="5000"/>
                    <a:alpha val="43000"/>
                  </a:schemeClr>
                </a:outerShdw>
              </a:effectLst>
            </a:endParaRPr>
          </a:p>
          <a:p>
            <a:pPr marL="912813" lvl="1" indent="-455613">
              <a:buClr>
                <a:srgbClr val="66FFFF"/>
              </a:buClr>
              <a:buFont typeface="Wingdings" charset="2"/>
              <a:buChar char="Ø"/>
            </a:pPr>
            <a:r>
              <a:rPr lang="en-US" sz="3000" b="1" i="1" dirty="0">
                <a:solidFill>
                  <a:srgbClr val="FFFF66"/>
                </a:solidFill>
                <a:effectLst>
                  <a:outerShdw blurRad="50800" dist="38100" dir="2700000" algn="tl" rotWithShape="0">
                    <a:schemeClr val="tx1">
                      <a:lumMod val="95000"/>
                      <a:lumOff val="5000"/>
                      <a:alpha val="43000"/>
                    </a:schemeClr>
                  </a:outerShdw>
                </a:effectLst>
              </a:rPr>
              <a:t>1 Peter 4:12</a:t>
            </a:r>
            <a:r>
              <a:rPr lang="en-US" sz="3000" b="1" i="1" dirty="0" smtClean="0">
                <a:solidFill>
                  <a:srgbClr val="FFFF66"/>
                </a:solidFill>
                <a:effectLst>
                  <a:outerShdw blurRad="50800" dist="38100" dir="2700000" algn="tl" rotWithShape="0">
                    <a:schemeClr val="tx1">
                      <a:lumMod val="95000"/>
                      <a:lumOff val="5000"/>
                      <a:alpha val="43000"/>
                    </a:schemeClr>
                  </a:outerShdw>
                </a:effectLst>
              </a:rPr>
              <a:t>-16, 19  </a:t>
            </a:r>
            <a:r>
              <a:rPr lang="en-US" sz="2900" dirty="0" smtClean="0">
                <a:solidFill>
                  <a:srgbClr val="FFFFFF"/>
                </a:solidFill>
                <a:effectLst>
                  <a:outerShdw blurRad="50800" dist="38100" dir="2700000" algn="tl" rotWithShape="0">
                    <a:schemeClr val="tx1">
                      <a:lumMod val="95000"/>
                      <a:lumOff val="5000"/>
                      <a:alpha val="43000"/>
                    </a:schemeClr>
                  </a:outerShdw>
                </a:effectLst>
              </a:rPr>
              <a:t>We should expect suffering</a:t>
            </a:r>
            <a:endParaRPr lang="en-US" sz="2900" dirty="0">
              <a:solidFill>
                <a:srgbClr val="FFFFFF"/>
              </a:solidFill>
              <a:effectLst>
                <a:outerShdw blurRad="50800" dist="38100" dir="2700000" algn="tl" rotWithShape="0">
                  <a:schemeClr val="tx1">
                    <a:lumMod val="95000"/>
                    <a:lumOff val="5000"/>
                    <a:alpha val="43000"/>
                  </a:schemeClr>
                </a:outerShdw>
              </a:effectLst>
            </a:endParaRPr>
          </a:p>
          <a:p>
            <a:pPr marL="912813" lvl="1" indent="-455613">
              <a:buClr>
                <a:srgbClr val="66FFFF"/>
              </a:buClr>
              <a:buFont typeface="Wingdings" charset="2"/>
              <a:buChar char="Ø"/>
            </a:pPr>
            <a:r>
              <a:rPr lang="en-US" sz="3000" b="1" i="1" dirty="0">
                <a:solidFill>
                  <a:srgbClr val="FFFF66"/>
                </a:solidFill>
                <a:effectLst>
                  <a:outerShdw blurRad="50800" dist="38100" dir="2700000" algn="tl" rotWithShape="0">
                    <a:schemeClr val="tx1">
                      <a:lumMod val="95000"/>
                      <a:lumOff val="5000"/>
                      <a:alpha val="43000"/>
                    </a:schemeClr>
                  </a:outerShdw>
                </a:effectLst>
              </a:rPr>
              <a:t>Matthew 5:11-</a:t>
            </a:r>
            <a:r>
              <a:rPr lang="en-US" sz="3000" b="1" i="1" dirty="0" smtClean="0">
                <a:solidFill>
                  <a:srgbClr val="FFFF66"/>
                </a:solidFill>
                <a:effectLst>
                  <a:outerShdw blurRad="50800" dist="38100" dir="2700000" algn="tl" rotWithShape="0">
                    <a:schemeClr val="tx1">
                      <a:lumMod val="95000"/>
                      <a:lumOff val="5000"/>
                      <a:alpha val="43000"/>
                    </a:schemeClr>
                  </a:outerShdw>
                </a:effectLst>
              </a:rPr>
              <a:t>12  </a:t>
            </a:r>
            <a:r>
              <a:rPr lang="en-US" dirty="0" smtClean="0">
                <a:solidFill>
                  <a:srgbClr val="FFFFFF"/>
                </a:solidFill>
                <a:effectLst>
                  <a:outerShdw blurRad="50800" dist="38100" dir="2700000" algn="tl" rotWithShape="0">
                    <a:schemeClr val="tx1">
                      <a:lumMod val="95000"/>
                      <a:lumOff val="5000"/>
                      <a:alpha val="43000"/>
                    </a:schemeClr>
                  </a:outerShdw>
                </a:effectLst>
              </a:rPr>
              <a:t>Reviled &amp; persecuted prophets too</a:t>
            </a:r>
            <a:endParaRPr lang="en-US" dirty="0">
              <a:solidFill>
                <a:srgbClr val="FFFFFF"/>
              </a:solidFill>
              <a:effectLst>
                <a:outerShdw blurRad="50800" dist="38100" dir="2700000" algn="tl" rotWithShape="0">
                  <a:schemeClr val="tx1">
                    <a:lumMod val="95000"/>
                    <a:lumOff val="5000"/>
                    <a:alpha val="43000"/>
                  </a:schemeClr>
                </a:outerShdw>
              </a:effectLst>
            </a:endParaRPr>
          </a:p>
          <a:p>
            <a:pPr>
              <a:buClr>
                <a:srgbClr val="FFFF00"/>
              </a:buClr>
            </a:pPr>
            <a:r>
              <a:rPr lang="en-US" sz="3400" dirty="0">
                <a:solidFill>
                  <a:schemeClr val="bg1"/>
                </a:solidFill>
                <a:effectLst>
                  <a:outerShdw blurRad="50800" dist="38100" dir="2700000" algn="tl" rotWithShape="0">
                    <a:schemeClr val="tx1">
                      <a:lumMod val="95000"/>
                      <a:lumOff val="5000"/>
                      <a:alpha val="43000"/>
                    </a:schemeClr>
                  </a:outerShdw>
                </a:effectLst>
              </a:rPr>
              <a:t>When faced with evil suffered, we must not turn sullen, inactive or bitter</a:t>
            </a:r>
          </a:p>
          <a:p>
            <a:pPr>
              <a:buClr>
                <a:srgbClr val="FFFF00"/>
              </a:buClr>
            </a:pPr>
            <a:r>
              <a:rPr lang="en-US" sz="3400" dirty="0">
                <a:solidFill>
                  <a:schemeClr val="bg1"/>
                </a:solidFill>
                <a:effectLst>
                  <a:outerShdw blurRad="50800" dist="38100" dir="2700000" algn="tl" rotWithShape="0">
                    <a:schemeClr val="tx1">
                      <a:lumMod val="95000"/>
                      <a:lumOff val="5000"/>
                      <a:alpha val="43000"/>
                    </a:schemeClr>
                  </a:outerShdw>
                </a:effectLst>
              </a:rPr>
              <a:t>Must increase service like Christ did</a:t>
            </a:r>
          </a:p>
        </p:txBody>
      </p:sp>
    </p:spTree>
    <p:extLst>
      <p:ext uri="{BB962C8B-B14F-4D97-AF65-F5344CB8AC3E}">
        <p14:creationId xmlns:p14="http://schemas.microsoft.com/office/powerpoint/2010/main" val="196985022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animEffect transition="in" filter="wipe(left)">
                                      <p:cBhvr>
                                        <p:cTn id="32" dur="500"/>
                                        <p:tgtEl>
                                          <p:spTgt spid="2355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555">
                                            <p:txEl>
                                              <p:pRg st="6" end="6"/>
                                            </p:txEl>
                                          </p:spTgt>
                                        </p:tgtEl>
                                        <p:attrNameLst>
                                          <p:attrName>style.visibility</p:attrName>
                                        </p:attrNameLst>
                                      </p:cBhvr>
                                      <p:to>
                                        <p:strVal val="visible"/>
                                      </p:to>
                                    </p:set>
                                    <p:animEffect transition="in" filter="wipe(left)">
                                      <p:cBhvr>
                                        <p:cTn id="37" dur="5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4607</TotalTime>
  <Words>669</Words>
  <Application>Microsoft Macintosh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 Poured Out My Soul Before the Lord”</vt:lpstr>
      <vt:lpstr>1 Samuel 1:9-18</vt:lpstr>
      <vt:lpstr>PowerPoint Presentation</vt:lpstr>
      <vt:lpstr>PowerPoint Presentation</vt:lpstr>
      <vt:lpstr>Setting the Stage of 1 Sam. 1:1-8</vt:lpstr>
      <vt:lpstr>Hannah’s Faith Seen In: Worship of God Amidst Evil of Surroundings</vt:lpstr>
      <vt:lpstr>Worship of God Must Not Be Deterred by Evil in Others</vt:lpstr>
      <vt:lpstr>Hannah’s Faith Seen In: Focus on Service Amidst Mocking &amp; False Charges</vt:lpstr>
      <vt:lpstr>Service To God Must Continue Despite Reaction of Others</vt:lpstr>
      <vt:lpstr>Hannah’s Faith Seen In: Prayer Amidst Sorrow</vt:lpstr>
      <vt:lpstr>Prayer Is Our Opportunity to Address God with Our Cares</vt:lpstr>
      <vt:lpstr>Hannah’s Faith Seen In: Prayer for God’s Cause Amidst Desire for Self</vt:lpstr>
      <vt:lpstr>We Must Focus on God’s Cause, Not Selfish Desires</vt:lpstr>
      <vt:lpstr>Hannah’s Faith Seen In: Believing God’s Promise Amidst No Proven Answer</vt:lpstr>
      <vt:lpstr>Trust in God Is Product of Faith &amp; Hope, Not Physical Sight</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37</cp:revision>
  <dcterms:created xsi:type="dcterms:W3CDTF">2017-02-11T14:18:26Z</dcterms:created>
  <dcterms:modified xsi:type="dcterms:W3CDTF">2021-05-30T11:51:31Z</dcterms:modified>
</cp:coreProperties>
</file>