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FF"/>
    <a:srgbClr val="FFFF66"/>
    <a:srgbClr val="5C3D1E"/>
    <a:srgbClr val="996633"/>
    <a:srgbClr val="004442"/>
    <a:srgbClr val="006666"/>
    <a:srgbClr val="740000"/>
    <a:srgbClr val="460000"/>
    <a:srgbClr val="800000"/>
    <a:srgbClr val="1F3E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98" autoAdjust="0"/>
    <p:restoredTop sz="98655" autoAdjust="0"/>
  </p:normalViewPr>
  <p:slideViewPr>
    <p:cSldViewPr>
      <p:cViewPr varScale="1">
        <p:scale>
          <a:sx n="97" d="100"/>
          <a:sy n="97" d="100"/>
        </p:scale>
        <p:origin x="-936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5/1/21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9895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5/1/21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4428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5/1/21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0555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5/1/21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9096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5/1/21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486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5/1/21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8281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5/1/21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862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5/1/21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451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5/1/21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4029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5/1/21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6929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5/1/21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0500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C3D1E"/>
            </a:gs>
            <a:gs pos="65000">
              <a:schemeClr val="tx1"/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fld id="{98DA55B8-B31E-4464-931A-579783C51DA1}" type="datetimeFigureOut">
              <a:rPr lang="en-US" smtClean="0"/>
              <a:pPr/>
              <a:t>5/1/21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fld id="{E6368E46-7F4B-4EF9-BBB3-76DBA9C23C4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56042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Times New Roman" panose="02020603050405020304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Unity 02b.jpg"/>
          <p:cNvPicPr>
            <a:picLocks noChangeAspect="1"/>
          </p:cNvPicPr>
          <p:nvPr/>
        </p:nvPicPr>
        <p:blipFill>
          <a:blip r:embed="rId2">
            <a:alphaModFix amt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2718"/>
            <a:ext cx="9144000" cy="6850050"/>
          </a:xfrm>
          <a:prstGeom prst="rect">
            <a:avLst/>
          </a:prstGeom>
        </p:spPr>
      </p:pic>
      <p:sp>
        <p:nvSpPr>
          <p:cNvPr id="286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990600"/>
            <a:ext cx="9144000" cy="1524000"/>
          </a:xfrm>
          <a:effectLst/>
        </p:spPr>
        <p:txBody>
          <a:bodyPr>
            <a:noAutofit/>
          </a:bodyPr>
          <a:lstStyle/>
          <a:p>
            <a:r>
              <a:rPr lang="en-US" sz="9600" b="1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A Plea for</a:t>
            </a:r>
            <a:r>
              <a:rPr lang="en-US" sz="9600" b="1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  <a:r>
              <a:rPr lang="en-US" sz="9600" b="1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Unity</a:t>
            </a:r>
            <a:endParaRPr lang="en-US" sz="9600" b="1" dirty="0">
              <a:solidFill>
                <a:srgbClr val="FFFF00"/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4724400"/>
            <a:ext cx="9144000" cy="1447800"/>
          </a:xfrm>
          <a:effectLst/>
        </p:spPr>
        <p:txBody>
          <a:bodyPr>
            <a:noAutofit/>
          </a:bodyPr>
          <a:lstStyle/>
          <a:p>
            <a:r>
              <a:rPr lang="en-US" sz="6000" b="1" i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1 Corinthians 1:10-13</a:t>
            </a:r>
          </a:p>
        </p:txBody>
      </p:sp>
    </p:spTree>
    <p:extLst>
      <p:ext uri="{BB962C8B-B14F-4D97-AF65-F5344CB8AC3E}">
        <p14:creationId xmlns:p14="http://schemas.microsoft.com/office/powerpoint/2010/main" val="2456518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Unity 02b.jpg"/>
          <p:cNvPicPr>
            <a:picLocks noChangeAspect="1"/>
          </p:cNvPicPr>
          <p:nvPr/>
        </p:nvPicPr>
        <p:blipFill>
          <a:blip r:embed="rId2">
            <a:alphaModFix amt="1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2718"/>
            <a:ext cx="9144000" cy="6850050"/>
          </a:xfrm>
          <a:prstGeom prst="rect">
            <a:avLst/>
          </a:prstGeom>
        </p:spPr>
      </p:pic>
      <p:sp>
        <p:nvSpPr>
          <p:cNvPr id="286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990600"/>
            <a:ext cx="9144000" cy="3200400"/>
          </a:xfrm>
          <a:effectLst/>
        </p:spPr>
        <p:txBody>
          <a:bodyPr>
            <a:noAutofit/>
          </a:bodyPr>
          <a:lstStyle/>
          <a:p>
            <a:r>
              <a:rPr lang="en-US" sz="8000" b="1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How Will I Answer the Plea for</a:t>
            </a:r>
            <a:r>
              <a:rPr lang="en-US" sz="8000" b="1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 Unity?</a:t>
            </a:r>
            <a:endParaRPr lang="en-US" sz="8000" b="1" dirty="0">
              <a:solidFill>
                <a:srgbClr val="FFFF00"/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507284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Unity 02b.jpg"/>
          <p:cNvPicPr>
            <a:picLocks noChangeAspect="1"/>
          </p:cNvPicPr>
          <p:nvPr/>
        </p:nvPicPr>
        <p:blipFill>
          <a:blip r:embed="rId2">
            <a:alphaModFix amt="1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2718"/>
            <a:ext cx="9144000" cy="6850050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chemeClr val="tx1">
                      <a:alpha val="43000"/>
                    </a:schemeClr>
                  </a:outerShdw>
                </a:effectLst>
              </a:rPr>
              <a:t>1 Corinthians 1:10-13</a:t>
            </a:r>
            <a:endParaRPr lang="en-US" b="1" dirty="0">
              <a:solidFill>
                <a:srgbClr val="FFFF00"/>
              </a:solidFill>
              <a:effectLst>
                <a:outerShdw blurRad="38100" dist="38100" dir="2700000" algn="tl">
                  <a:schemeClr val="tx1">
                    <a:alpha val="43000"/>
                  </a:scheme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2400" y="990600"/>
            <a:ext cx="8915400" cy="57061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5000"/>
              </a:lnSpc>
            </a:pPr>
            <a:r>
              <a:rPr lang="en-US" sz="32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10</a:t>
            </a:r>
            <a:r>
              <a:rPr lang="en-US" sz="32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 Now I plead with you, brethren, by the name of our Lord Jesus Christ, that you all speak the same thing, and that there be no divisions among you</a:t>
            </a:r>
            <a:r>
              <a:rPr lang="en-US" sz="32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, but that you </a:t>
            </a:r>
            <a:r>
              <a:rPr lang="en-US" sz="32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be perfectly joined together in the same mind and in the same judgment. </a:t>
            </a:r>
            <a:r>
              <a:rPr lang="en-US" sz="32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11</a:t>
            </a:r>
            <a:r>
              <a:rPr lang="en-US" sz="32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 For it has been declared to me concerning you, my brethren, by those of </a:t>
            </a:r>
            <a:r>
              <a:rPr lang="en-US" sz="32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Chloe’s household</a:t>
            </a:r>
            <a:r>
              <a:rPr lang="en-US" sz="32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, that there </a:t>
            </a:r>
            <a:r>
              <a:rPr lang="en-US" sz="32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are contentions among </a:t>
            </a:r>
            <a:r>
              <a:rPr lang="en-US" sz="32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you. </a:t>
            </a:r>
            <a:r>
              <a:rPr lang="en-US" sz="32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12</a:t>
            </a:r>
            <a:r>
              <a:rPr lang="en-US" sz="32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 Now I say this, that each of you says, “I am of Paul,” or “I am of </a:t>
            </a:r>
            <a:r>
              <a:rPr lang="en-US" sz="3200" dirty="0" err="1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Apollos</a:t>
            </a:r>
            <a:r>
              <a:rPr lang="en-US" sz="32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,” or “I am of </a:t>
            </a:r>
            <a:r>
              <a:rPr lang="en-US" sz="3200" dirty="0" err="1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Cephas</a:t>
            </a:r>
            <a:r>
              <a:rPr lang="en-US" sz="32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,” or “I am of Christ.” </a:t>
            </a:r>
            <a:r>
              <a:rPr lang="en-US" sz="32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13</a:t>
            </a:r>
            <a:r>
              <a:rPr lang="en-US" sz="32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 Is Christ divided? Was Paul crucified for you? Or were you baptized in the name of Paul?</a:t>
            </a:r>
          </a:p>
        </p:txBody>
      </p:sp>
    </p:spTree>
    <p:extLst>
      <p:ext uri="{BB962C8B-B14F-4D97-AF65-F5344CB8AC3E}">
        <p14:creationId xmlns:p14="http://schemas.microsoft.com/office/powerpoint/2010/main" val="7980125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Unity 02b.jpg"/>
          <p:cNvPicPr>
            <a:picLocks noChangeAspect="1"/>
          </p:cNvPicPr>
          <p:nvPr/>
        </p:nvPicPr>
        <p:blipFill>
          <a:blip r:embed="rId2">
            <a:alphaModFix amt="1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2718"/>
            <a:ext cx="9144000" cy="6850050"/>
          </a:xfrm>
          <a:prstGeom prst="rect">
            <a:avLst/>
          </a:prstGeom>
        </p:spPr>
      </p:pic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9144000" cy="1143000"/>
          </a:xfrm>
          <a:effectLst/>
        </p:spPr>
        <p:txBody>
          <a:bodyPr>
            <a:normAutofit/>
          </a:bodyPr>
          <a:lstStyle/>
          <a:p>
            <a:r>
              <a:rPr lang="en-US" sz="4700" b="1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“Now I Plead With You, Bre</a:t>
            </a:r>
            <a:r>
              <a:rPr lang="en-US" sz="4700" b="1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thren”</a:t>
            </a:r>
            <a:endParaRPr lang="en-US" sz="4700" b="1" dirty="0">
              <a:solidFill>
                <a:srgbClr val="FFFF00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</a:endParaRP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143000"/>
            <a:ext cx="8839200" cy="57150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</a:pPr>
            <a:r>
              <a:rPr lang="en-US" sz="34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Contentions &amp; divisions present at Corinth</a:t>
            </a:r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</a:pPr>
            <a:r>
              <a:rPr lang="en-US" sz="34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Various groups were following after men rather than acting on truth (</a:t>
            </a:r>
            <a:r>
              <a:rPr lang="en-US" sz="3400" b="1" i="1" dirty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1 Cor. 4:6</a:t>
            </a:r>
            <a:r>
              <a:rPr lang="en-US" sz="34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)</a:t>
            </a:r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</a:pPr>
            <a:r>
              <a:rPr lang="en-US" sz="34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Reminded that Christ must be the focus &amp; foundation of their service</a:t>
            </a:r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</a:pPr>
            <a:r>
              <a:rPr lang="en-US" sz="34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Paul </a:t>
            </a:r>
            <a:r>
              <a:rPr lang="en-US" sz="34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plead</a:t>
            </a:r>
            <a:r>
              <a:rPr lang="en-US" sz="34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s with </a:t>
            </a:r>
            <a:r>
              <a:rPr lang="en-US" sz="34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them </a:t>
            </a:r>
            <a:r>
              <a:rPr lang="en-US" sz="34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to have unity “</a:t>
            </a:r>
            <a:r>
              <a:rPr lang="en-US" sz="34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by</a:t>
            </a:r>
            <a:r>
              <a:rPr lang="en-US" sz="34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 </a:t>
            </a:r>
            <a:r>
              <a:rPr lang="en-US" sz="34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the name of our Lord Jesus Christ</a:t>
            </a:r>
            <a:r>
              <a:rPr lang="en-US" sz="34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”</a:t>
            </a:r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</a:pPr>
            <a:r>
              <a:rPr lang="en-US" sz="34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Word “plead</a:t>
            </a:r>
            <a:r>
              <a:rPr lang="en-US" sz="34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” (</a:t>
            </a:r>
            <a:r>
              <a:rPr lang="en-US" sz="3400" i="1" dirty="0" err="1" smtClean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parakaleo</a:t>
            </a:r>
            <a:r>
              <a:rPr lang="en-US" sz="34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) means to “call near”</a:t>
            </a:r>
            <a:endParaRPr lang="en-US" sz="3400" dirty="0">
              <a:solidFill>
                <a:schemeClr val="bg1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</a:endParaRPr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</a:pPr>
            <a:r>
              <a:rPr lang="en-US" sz="34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Only a heart grieved by division can recognize </a:t>
            </a:r>
            <a:r>
              <a:rPr lang="en-US" sz="34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the </a:t>
            </a:r>
            <a:r>
              <a:rPr lang="en-US" sz="34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urgent need to call all together in Christ</a:t>
            </a:r>
            <a:endParaRPr lang="en-US" sz="3400" dirty="0">
              <a:solidFill>
                <a:schemeClr val="bg1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869484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838200"/>
            <a:ext cx="9144000" cy="2286000"/>
          </a:xfrm>
          <a:effectLst/>
        </p:spPr>
        <p:txBody>
          <a:bodyPr>
            <a:noAutofit/>
          </a:bodyPr>
          <a:lstStyle/>
          <a:p>
            <a:r>
              <a:rPr lang="en-US" sz="7000" b="1" dirty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“That </a:t>
            </a:r>
            <a:r>
              <a:rPr lang="en-US" sz="7000" b="1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You </a:t>
            </a:r>
            <a:r>
              <a:rPr lang="en-US" sz="7000" b="1" dirty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All Speak </a:t>
            </a:r>
            <a:r>
              <a:rPr lang="en-US" sz="7000" b="1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the </a:t>
            </a:r>
            <a:r>
              <a:rPr lang="en-US" sz="7000" b="1" dirty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Same Thing…”</a:t>
            </a:r>
          </a:p>
        </p:txBody>
      </p:sp>
    </p:spTree>
    <p:extLst>
      <p:ext uri="{BB962C8B-B14F-4D97-AF65-F5344CB8AC3E}">
        <p14:creationId xmlns:p14="http://schemas.microsoft.com/office/powerpoint/2010/main" val="17571760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Unity 02b.jpg"/>
          <p:cNvPicPr>
            <a:picLocks noChangeAspect="1"/>
          </p:cNvPicPr>
          <p:nvPr/>
        </p:nvPicPr>
        <p:blipFill>
          <a:blip r:embed="rId2">
            <a:alphaModFix amt="1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2718"/>
            <a:ext cx="9144000" cy="6850050"/>
          </a:xfrm>
          <a:prstGeom prst="rect">
            <a:avLst/>
          </a:prstGeom>
        </p:spPr>
      </p:pic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44000" cy="1143000"/>
          </a:xfrm>
          <a:effectLst/>
        </p:spPr>
        <p:txBody>
          <a:bodyPr/>
          <a:lstStyle/>
          <a:p>
            <a:r>
              <a:rPr lang="en-US" sz="4800" b="1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Unity of Speech Based </a:t>
            </a:r>
            <a:r>
              <a:rPr lang="en-US" sz="4800" b="1" dirty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on </a:t>
            </a:r>
            <a:r>
              <a:rPr lang="en-US" sz="4800" b="1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Truth</a:t>
            </a:r>
            <a:endParaRPr lang="en-US" sz="4800" b="1" dirty="0">
              <a:solidFill>
                <a:srgbClr val="FFFF00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</a:endParaRP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371600"/>
            <a:ext cx="8763000" cy="52578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  <a:buClr>
                <a:srgbClr val="FFFF00"/>
              </a:buClr>
            </a:pPr>
            <a:r>
              <a:rPr lang="en-US" sz="36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Content of message must be </a:t>
            </a:r>
            <a:r>
              <a:rPr lang="en-US" sz="36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true</a:t>
            </a:r>
            <a:r>
              <a:rPr lang="en-US" sz="36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 to </a:t>
            </a:r>
            <a:r>
              <a:rPr lang="en-US" sz="36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W</a:t>
            </a:r>
            <a:r>
              <a:rPr lang="en-US" sz="36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ord</a:t>
            </a:r>
            <a:endParaRPr lang="en-US" sz="3600" dirty="0">
              <a:solidFill>
                <a:schemeClr val="bg1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</a:endParaRPr>
          </a:p>
          <a:p>
            <a:pPr lvl="1">
              <a:spcBef>
                <a:spcPts val="0"/>
              </a:spcBef>
              <a:spcAft>
                <a:spcPts val="1200"/>
              </a:spcAft>
              <a:buClr>
                <a:srgbClr val="66FFFF"/>
              </a:buClr>
              <a:buSzPct val="70000"/>
              <a:buFont typeface="Wingdings" pitchFamily="2" charset="2"/>
              <a:buChar char="Ø"/>
            </a:pPr>
            <a:r>
              <a:rPr lang="en-US" sz="3200" b="1" i="1" dirty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1 Peter 4:</a:t>
            </a:r>
            <a:r>
              <a:rPr lang="en-US" sz="3200" b="1" i="1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11</a:t>
            </a:r>
            <a:r>
              <a:rPr lang="en-US" sz="3200" dirty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 </a:t>
            </a:r>
            <a:r>
              <a:rPr lang="en-US" sz="3200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 </a:t>
            </a:r>
            <a:r>
              <a:rPr lang="en-US" sz="32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“</a:t>
            </a:r>
            <a:r>
              <a:rPr lang="en-US" sz="32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S</a:t>
            </a:r>
            <a:r>
              <a:rPr lang="en-US" sz="32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peak </a:t>
            </a:r>
            <a:r>
              <a:rPr lang="en-US" sz="32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as the oracles of God”</a:t>
            </a:r>
          </a:p>
          <a:p>
            <a:pPr lvl="1">
              <a:spcBef>
                <a:spcPts val="0"/>
              </a:spcBef>
              <a:spcAft>
                <a:spcPts val="1200"/>
              </a:spcAft>
              <a:buClr>
                <a:srgbClr val="66FFFF"/>
              </a:buClr>
              <a:buSzPct val="70000"/>
              <a:buFont typeface="Wingdings" pitchFamily="2" charset="2"/>
              <a:buChar char="Ø"/>
            </a:pPr>
            <a:r>
              <a:rPr lang="en-US" sz="3200" b="1" i="1" dirty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Colossians 3:</a:t>
            </a:r>
            <a:r>
              <a:rPr lang="en-US" sz="3200" b="1" i="1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17</a:t>
            </a:r>
            <a:r>
              <a:rPr lang="en-US" sz="32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 </a:t>
            </a:r>
            <a:r>
              <a:rPr lang="en-US" sz="32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 </a:t>
            </a:r>
            <a:r>
              <a:rPr lang="en-US" sz="32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“Do all in </a:t>
            </a:r>
            <a:r>
              <a:rPr lang="en-US" sz="32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name of the Lord”</a:t>
            </a:r>
          </a:p>
          <a:p>
            <a:pPr lvl="1">
              <a:spcBef>
                <a:spcPts val="0"/>
              </a:spcBef>
              <a:spcAft>
                <a:spcPts val="1200"/>
              </a:spcAft>
              <a:buClr>
                <a:srgbClr val="66FFFF"/>
              </a:buClr>
              <a:buSzPct val="70000"/>
              <a:buFont typeface="Wingdings" pitchFamily="2" charset="2"/>
              <a:buChar char="Ø"/>
            </a:pPr>
            <a:r>
              <a:rPr lang="en-US" sz="3100" b="1" i="1" dirty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Ephesians</a:t>
            </a:r>
            <a:r>
              <a:rPr lang="en-US" sz="2400" b="1" i="1" dirty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 </a:t>
            </a:r>
            <a:r>
              <a:rPr lang="en-US" sz="3100" b="1" i="1" dirty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4:</a:t>
            </a:r>
            <a:r>
              <a:rPr lang="en-US" sz="3100" b="1" i="1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29</a:t>
            </a:r>
            <a:r>
              <a:rPr lang="en-US" sz="2400" dirty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 </a:t>
            </a:r>
            <a:r>
              <a:rPr lang="en-US" sz="2400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 </a:t>
            </a:r>
            <a:r>
              <a:rPr lang="en-US" sz="31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“</a:t>
            </a:r>
            <a:r>
              <a:rPr lang="en-US" sz="31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G</a:t>
            </a:r>
            <a:r>
              <a:rPr lang="en-US" sz="31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ood for necessary edification”</a:t>
            </a:r>
            <a:endParaRPr lang="en-US" sz="3100" dirty="0">
              <a:solidFill>
                <a:schemeClr val="bg1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</a:endParaRPr>
          </a:p>
          <a:p>
            <a:pPr lvl="1">
              <a:spcBef>
                <a:spcPts val="0"/>
              </a:spcBef>
              <a:spcAft>
                <a:spcPts val="1200"/>
              </a:spcAft>
              <a:buClr>
                <a:srgbClr val="66FFFF"/>
              </a:buClr>
              <a:buSzPct val="70000"/>
              <a:buFont typeface="Wingdings" pitchFamily="2" charset="2"/>
              <a:buChar char="Ø"/>
            </a:pPr>
            <a:r>
              <a:rPr lang="en-US" sz="3200" b="1" i="1" dirty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Titus 2:</a:t>
            </a:r>
            <a:r>
              <a:rPr lang="en-US" sz="3200" b="1" i="1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1</a:t>
            </a:r>
            <a:r>
              <a:rPr lang="en-US" sz="32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 </a:t>
            </a:r>
            <a:r>
              <a:rPr lang="en-US" sz="32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 Things </a:t>
            </a:r>
            <a:r>
              <a:rPr lang="en-US" sz="32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“</a:t>
            </a:r>
            <a:r>
              <a:rPr lang="en-US" sz="32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p</a:t>
            </a:r>
            <a:r>
              <a:rPr lang="en-US" sz="32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roper for </a:t>
            </a:r>
            <a:r>
              <a:rPr lang="en-US" sz="32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sound doctrine”</a:t>
            </a:r>
          </a:p>
          <a:p>
            <a:pPr>
              <a:spcBef>
                <a:spcPts val="0"/>
              </a:spcBef>
              <a:spcAft>
                <a:spcPts val="1200"/>
              </a:spcAft>
              <a:buClr>
                <a:srgbClr val="FFFF00"/>
              </a:buClr>
            </a:pPr>
            <a:r>
              <a:rPr lang="en-US" sz="36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True u</a:t>
            </a:r>
            <a:r>
              <a:rPr lang="en-US" sz="36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nity </a:t>
            </a:r>
            <a:r>
              <a:rPr lang="en-US" sz="36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can only exist where the truth of God’s word is proclaimed by all members</a:t>
            </a:r>
          </a:p>
          <a:p>
            <a:pPr>
              <a:spcBef>
                <a:spcPts val="0"/>
              </a:spcBef>
              <a:spcAft>
                <a:spcPts val="1200"/>
              </a:spcAft>
              <a:buClr>
                <a:srgbClr val="FFFF00"/>
              </a:buClr>
            </a:pPr>
            <a:r>
              <a:rPr lang="en-US" sz="36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Demands both knowing it &amp; teaching it</a:t>
            </a:r>
          </a:p>
        </p:txBody>
      </p:sp>
    </p:spTree>
    <p:extLst>
      <p:ext uri="{BB962C8B-B14F-4D97-AF65-F5344CB8AC3E}">
        <p14:creationId xmlns:p14="http://schemas.microsoft.com/office/powerpoint/2010/main" val="8991614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1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62000"/>
            <a:ext cx="9144000" cy="2286000"/>
          </a:xfrm>
          <a:effectLst/>
        </p:spPr>
        <p:txBody>
          <a:bodyPr>
            <a:noAutofit/>
          </a:bodyPr>
          <a:lstStyle/>
          <a:p>
            <a:r>
              <a:rPr lang="en-US" sz="6800" b="1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“And That </a:t>
            </a:r>
            <a:r>
              <a:rPr lang="en-US" sz="6800" b="1" dirty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There Be No Divisions Among You...”</a:t>
            </a:r>
          </a:p>
        </p:txBody>
      </p:sp>
    </p:spTree>
    <p:extLst>
      <p:ext uri="{BB962C8B-B14F-4D97-AF65-F5344CB8AC3E}">
        <p14:creationId xmlns:p14="http://schemas.microsoft.com/office/powerpoint/2010/main" val="16100397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Unity 02b.jpg"/>
          <p:cNvPicPr>
            <a:picLocks noChangeAspect="1"/>
          </p:cNvPicPr>
          <p:nvPr/>
        </p:nvPicPr>
        <p:blipFill>
          <a:blip r:embed="rId2">
            <a:alphaModFix amt="1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2718"/>
            <a:ext cx="9144000" cy="6850050"/>
          </a:xfrm>
          <a:prstGeom prst="rect">
            <a:avLst/>
          </a:prstGeom>
        </p:spPr>
      </p:pic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44000" cy="1143000"/>
          </a:xfrm>
          <a:effectLst/>
        </p:spPr>
        <p:txBody>
          <a:bodyPr/>
          <a:lstStyle/>
          <a:p>
            <a:r>
              <a:rPr lang="en-US" sz="4800" b="1" dirty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Schisms Harm &amp; Must Be Healed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524000"/>
            <a:ext cx="8915400" cy="53340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000"/>
              </a:spcAft>
              <a:buClr>
                <a:srgbClr val="FFFF00"/>
              </a:buClr>
            </a:pPr>
            <a:r>
              <a:rPr lang="en-US" sz="3600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Divisions present in Corinth caused souls involved to be in danger (</a:t>
            </a:r>
            <a:r>
              <a:rPr lang="en-US" sz="3600" b="1" i="1" dirty="0">
                <a:solidFill>
                  <a:srgbClr val="FFFF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3:3</a:t>
            </a:r>
            <a:r>
              <a:rPr lang="en-US" sz="3600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; </a:t>
            </a:r>
            <a:r>
              <a:rPr lang="en-US" sz="3600" b="1" i="1" dirty="0">
                <a:solidFill>
                  <a:srgbClr val="FFFF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11:17-19</a:t>
            </a:r>
            <a:r>
              <a:rPr lang="en-US" sz="3600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)</a:t>
            </a:r>
          </a:p>
          <a:p>
            <a:pPr lvl="1">
              <a:spcBef>
                <a:spcPts val="0"/>
              </a:spcBef>
              <a:spcAft>
                <a:spcPts val="1000"/>
              </a:spcAft>
              <a:buClr>
                <a:srgbClr val="66FFFF"/>
              </a:buClr>
              <a:buSzPct val="70000"/>
              <a:buFont typeface="Wingdings" pitchFamily="2" charset="2"/>
              <a:buChar char="Ø"/>
            </a:pPr>
            <a:r>
              <a:rPr lang="en-US" sz="3200" b="1" i="1" dirty="0">
                <a:solidFill>
                  <a:srgbClr val="FFFF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Philippians </a:t>
            </a:r>
            <a:r>
              <a:rPr lang="en-US" sz="3200" b="1" i="1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2</a:t>
            </a:r>
            <a:r>
              <a:rPr lang="en-US" sz="3200" b="1" i="1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:5-</a:t>
            </a:r>
            <a:r>
              <a:rPr lang="en-US" sz="3200" b="1" i="1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8</a:t>
            </a:r>
            <a:r>
              <a:rPr lang="en-US" sz="3200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	</a:t>
            </a:r>
            <a:r>
              <a:rPr lang="en-US" sz="3200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  <a:r>
              <a:rPr lang="en-US" sz="32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  <a:r>
              <a:rPr lang="en-US" sz="32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“Let </a:t>
            </a:r>
            <a:r>
              <a:rPr lang="en-US" sz="3200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this </a:t>
            </a:r>
            <a:r>
              <a:rPr lang="en-US" sz="32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mind be </a:t>
            </a:r>
            <a:r>
              <a:rPr lang="en-US" sz="3200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in you”</a:t>
            </a:r>
          </a:p>
          <a:p>
            <a:pPr lvl="1">
              <a:spcBef>
                <a:spcPts val="0"/>
              </a:spcBef>
              <a:spcAft>
                <a:spcPts val="1000"/>
              </a:spcAft>
              <a:buClr>
                <a:srgbClr val="66FFFF"/>
              </a:buClr>
              <a:buSzPct val="70000"/>
              <a:buFont typeface="Wingdings" pitchFamily="2" charset="2"/>
              <a:buChar char="Ø"/>
            </a:pPr>
            <a:r>
              <a:rPr lang="en-US" sz="3200" b="1" i="1" dirty="0">
                <a:solidFill>
                  <a:srgbClr val="FFFF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Ephesians 4:13-</a:t>
            </a:r>
            <a:r>
              <a:rPr lang="en-US" sz="3200" b="1" i="1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16</a:t>
            </a:r>
            <a:r>
              <a:rPr lang="en-US" sz="3200" dirty="0">
                <a:solidFill>
                  <a:srgbClr val="FFFF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  <a:r>
              <a:rPr lang="en-US" sz="3200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  <a:r>
              <a:rPr lang="en-US" sz="32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“All c</a:t>
            </a:r>
            <a:r>
              <a:rPr lang="en-US" sz="32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ome to </a:t>
            </a:r>
            <a:r>
              <a:rPr lang="en-US" sz="32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unity </a:t>
            </a:r>
            <a:r>
              <a:rPr lang="en-US" sz="3200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of </a:t>
            </a:r>
            <a:r>
              <a:rPr lang="en-US" sz="32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faith</a:t>
            </a:r>
            <a:r>
              <a:rPr lang="en-US" sz="3200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”</a:t>
            </a:r>
          </a:p>
          <a:p>
            <a:pPr lvl="1">
              <a:spcBef>
                <a:spcPts val="0"/>
              </a:spcBef>
              <a:spcAft>
                <a:spcPts val="1000"/>
              </a:spcAft>
              <a:buClr>
                <a:srgbClr val="66FFFF"/>
              </a:buClr>
              <a:buSzPct val="70000"/>
              <a:buFont typeface="Wingdings" pitchFamily="2" charset="2"/>
              <a:buChar char="Ø"/>
            </a:pPr>
            <a:r>
              <a:rPr lang="en-US" sz="3200" b="1" i="1" dirty="0">
                <a:solidFill>
                  <a:srgbClr val="FFFF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1 Peter 3:8-</a:t>
            </a:r>
            <a:r>
              <a:rPr lang="en-US" sz="3200" b="1" i="1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11</a:t>
            </a:r>
            <a:r>
              <a:rPr lang="en-US" sz="3200" dirty="0">
                <a:solidFill>
                  <a:srgbClr val="FFFF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  <a:r>
              <a:rPr lang="en-US" sz="3200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  <a:r>
              <a:rPr lang="en-US" sz="32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“</a:t>
            </a:r>
            <a:r>
              <a:rPr lang="en-US" sz="3200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S</a:t>
            </a:r>
            <a:r>
              <a:rPr lang="en-US" sz="32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eek </a:t>
            </a:r>
            <a:r>
              <a:rPr lang="en-US" sz="3200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peace &amp; pursue it”</a:t>
            </a:r>
          </a:p>
          <a:p>
            <a:pPr>
              <a:spcBef>
                <a:spcPts val="0"/>
              </a:spcBef>
              <a:spcAft>
                <a:spcPts val="1000"/>
              </a:spcAft>
              <a:buClr>
                <a:srgbClr val="FFFF00"/>
              </a:buClr>
            </a:pPr>
            <a:r>
              <a:rPr lang="en-US" sz="3600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Cannot have brethren divided in sentiment </a:t>
            </a:r>
            <a:r>
              <a:rPr lang="en-US" sz="3600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&amp;</a:t>
            </a:r>
            <a:r>
              <a:rPr lang="en-US" sz="36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  <a:r>
              <a:rPr lang="en-US" sz="3600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united in action</a:t>
            </a:r>
          </a:p>
          <a:p>
            <a:pPr>
              <a:spcBef>
                <a:spcPts val="0"/>
              </a:spcBef>
              <a:spcAft>
                <a:spcPts val="1000"/>
              </a:spcAft>
              <a:buClr>
                <a:srgbClr val="FFFF00"/>
              </a:buClr>
            </a:pPr>
            <a:r>
              <a:rPr lang="en-US" sz="3600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Unity demands effort in thought &amp; action</a:t>
            </a:r>
          </a:p>
        </p:txBody>
      </p:sp>
    </p:spTree>
    <p:extLst>
      <p:ext uri="{BB962C8B-B14F-4D97-AF65-F5344CB8AC3E}">
        <p14:creationId xmlns:p14="http://schemas.microsoft.com/office/powerpoint/2010/main" val="12357646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 build="p" bldLvl="2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62000"/>
            <a:ext cx="9144000" cy="3505200"/>
          </a:xfrm>
          <a:effectLst/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sz="6800" b="1" dirty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“That </a:t>
            </a:r>
            <a:r>
              <a:rPr lang="en-US" sz="6800" b="1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You </a:t>
            </a:r>
            <a:r>
              <a:rPr lang="en-US" sz="6800" b="1" dirty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Be </a:t>
            </a:r>
            <a:r>
              <a:rPr lang="en-US" sz="6800" b="1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Perfectly Joined… </a:t>
            </a:r>
            <a:r>
              <a:rPr lang="en-US" sz="6800" b="1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in </a:t>
            </a:r>
            <a:r>
              <a:rPr lang="en-US" sz="6800" b="1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Same </a:t>
            </a:r>
            <a:r>
              <a:rPr lang="en-US" sz="6800" b="1" dirty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Mind &amp; </a:t>
            </a:r>
            <a:r>
              <a:rPr lang="en-US" sz="6800" b="1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Same Judgment</a:t>
            </a:r>
            <a:r>
              <a:rPr lang="en-US" sz="6800" b="1" dirty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304332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Unity 02b.jpg"/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2718"/>
            <a:ext cx="9144000" cy="6850050"/>
          </a:xfrm>
          <a:prstGeom prst="rect">
            <a:avLst/>
          </a:prstGeom>
        </p:spPr>
      </p:pic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9144000" cy="1143000"/>
          </a:xfrm>
          <a:effectLst/>
        </p:spPr>
        <p:txBody>
          <a:bodyPr/>
          <a:lstStyle/>
          <a:p>
            <a:r>
              <a:rPr lang="en-US" sz="4800" b="1" dirty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Joined </a:t>
            </a:r>
            <a:r>
              <a:rPr lang="en-US" sz="4800" b="1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in Same </a:t>
            </a:r>
            <a:r>
              <a:rPr lang="en-US" sz="4800" b="1" dirty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Mind &amp; Judgment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1219200"/>
            <a:ext cx="9067800" cy="56388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900"/>
              </a:spcAft>
              <a:buClr>
                <a:srgbClr val="FFFF00"/>
              </a:buClr>
            </a:pPr>
            <a:r>
              <a:rPr lang="en-US" sz="3600" b="1" dirty="0">
                <a:solidFill>
                  <a:srgbClr val="66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Mind</a:t>
            </a:r>
            <a:r>
              <a:rPr lang="en-US" sz="36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 (</a:t>
            </a:r>
            <a:r>
              <a:rPr lang="en-US" sz="3600" i="1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nous</a:t>
            </a:r>
            <a:r>
              <a:rPr lang="en-US" sz="36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) - seat of reflective thought; faculties of understanding &amp; perception</a:t>
            </a:r>
          </a:p>
          <a:p>
            <a:pPr>
              <a:spcBef>
                <a:spcPts val="0"/>
              </a:spcBef>
              <a:spcAft>
                <a:spcPts val="900"/>
              </a:spcAft>
              <a:buClr>
                <a:srgbClr val="FFFF00"/>
              </a:buClr>
            </a:pPr>
            <a:r>
              <a:rPr lang="en-US" sz="3600" b="1" dirty="0">
                <a:solidFill>
                  <a:srgbClr val="66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Judgment</a:t>
            </a:r>
            <a:r>
              <a:rPr lang="en-US" sz="36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 (</a:t>
            </a:r>
            <a:r>
              <a:rPr lang="en-US" sz="3600" i="1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gnome</a:t>
            </a:r>
            <a:r>
              <a:rPr lang="en-US" sz="36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) - understanding as the end product of the thought </a:t>
            </a:r>
            <a:r>
              <a:rPr lang="en-US" sz="36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process; resolve</a:t>
            </a:r>
            <a:endParaRPr lang="en-US" sz="3600" dirty="0">
              <a:solidFill>
                <a:schemeClr val="bg1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</a:endParaRPr>
          </a:p>
          <a:p>
            <a:pPr>
              <a:spcBef>
                <a:spcPts val="0"/>
              </a:spcBef>
              <a:spcAft>
                <a:spcPts val="900"/>
              </a:spcAft>
              <a:buClr>
                <a:srgbClr val="FFFF00"/>
              </a:buClr>
            </a:pPr>
            <a:r>
              <a:rPr lang="en-US" sz="36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United understanding achieved by process</a:t>
            </a:r>
          </a:p>
          <a:p>
            <a:pPr lvl="1">
              <a:spcBef>
                <a:spcPts val="0"/>
              </a:spcBef>
              <a:spcAft>
                <a:spcPts val="900"/>
              </a:spcAft>
              <a:buClr>
                <a:srgbClr val="66FFFF"/>
              </a:buClr>
              <a:buSzPct val="70000"/>
              <a:buFont typeface="Wingdings" pitchFamily="2" charset="2"/>
              <a:buChar char="Ø"/>
            </a:pPr>
            <a:r>
              <a:rPr lang="en-US" sz="3200" b="1" i="1" dirty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Philippians 1:27</a:t>
            </a:r>
            <a:r>
              <a:rPr lang="en-US" sz="3200" dirty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 </a:t>
            </a:r>
            <a:r>
              <a:rPr lang="en-US" sz="32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		</a:t>
            </a:r>
            <a:r>
              <a:rPr lang="en-US" sz="32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Word </a:t>
            </a:r>
            <a:r>
              <a:rPr lang="en-US" sz="32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directs spirit &amp; life</a:t>
            </a:r>
          </a:p>
          <a:p>
            <a:pPr lvl="1">
              <a:spcBef>
                <a:spcPts val="0"/>
              </a:spcBef>
              <a:spcAft>
                <a:spcPts val="900"/>
              </a:spcAft>
              <a:buClr>
                <a:srgbClr val="66FFFF"/>
              </a:buClr>
              <a:buSzPct val="70000"/>
              <a:buFont typeface="Wingdings" pitchFamily="2" charset="2"/>
              <a:buChar char="Ø"/>
            </a:pPr>
            <a:r>
              <a:rPr lang="en-US" sz="3200" b="1" i="1" dirty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Ephesians 4:1-6</a:t>
            </a:r>
            <a:r>
              <a:rPr lang="en-US" sz="32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 	</a:t>
            </a:r>
            <a:r>
              <a:rPr lang="en-US" sz="32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	Unity </a:t>
            </a:r>
            <a:r>
              <a:rPr lang="en-US" sz="32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directed by Spirit</a:t>
            </a:r>
          </a:p>
          <a:p>
            <a:pPr lvl="1">
              <a:spcBef>
                <a:spcPts val="0"/>
              </a:spcBef>
              <a:spcAft>
                <a:spcPts val="900"/>
              </a:spcAft>
              <a:buClr>
                <a:srgbClr val="66FFFF"/>
              </a:buClr>
              <a:buSzPct val="70000"/>
              <a:buFont typeface="Wingdings" pitchFamily="2" charset="2"/>
              <a:buChar char="Ø"/>
            </a:pPr>
            <a:r>
              <a:rPr lang="en-US" sz="3100" b="1" i="1" dirty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2 Corinthians 13:11</a:t>
            </a:r>
            <a:r>
              <a:rPr lang="en-US" sz="3100" dirty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 </a:t>
            </a:r>
            <a:r>
              <a:rPr lang="en-US" sz="31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	</a:t>
            </a:r>
            <a:r>
              <a:rPr lang="en-US" sz="31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Same </a:t>
            </a:r>
            <a:r>
              <a:rPr lang="en-US" sz="31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mind = </a:t>
            </a:r>
            <a:r>
              <a:rPr lang="en-US" sz="31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live in peace</a:t>
            </a:r>
            <a:endParaRPr lang="en-US" sz="3100" dirty="0">
              <a:solidFill>
                <a:schemeClr val="bg1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</a:endParaRPr>
          </a:p>
          <a:p>
            <a:pPr lvl="1">
              <a:spcBef>
                <a:spcPts val="0"/>
              </a:spcBef>
              <a:spcAft>
                <a:spcPts val="900"/>
              </a:spcAft>
              <a:buClr>
                <a:srgbClr val="66FFFF"/>
              </a:buClr>
              <a:buSzPct val="70000"/>
              <a:buFont typeface="Wingdings" pitchFamily="2" charset="2"/>
              <a:buChar char="Ø"/>
            </a:pPr>
            <a:r>
              <a:rPr lang="en-US" sz="3200" b="1" i="1" dirty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Colossians 2:1-7</a:t>
            </a:r>
            <a:r>
              <a:rPr lang="en-US" sz="3200" dirty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 </a:t>
            </a:r>
            <a:r>
              <a:rPr lang="en-US" sz="32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	</a:t>
            </a:r>
            <a:r>
              <a:rPr lang="en-US" sz="32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	Process </a:t>
            </a:r>
            <a:r>
              <a:rPr lang="en-US" sz="32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in application</a:t>
            </a:r>
          </a:p>
        </p:txBody>
      </p:sp>
    </p:spTree>
    <p:extLst>
      <p:ext uri="{BB962C8B-B14F-4D97-AF65-F5344CB8AC3E}">
        <p14:creationId xmlns:p14="http://schemas.microsoft.com/office/powerpoint/2010/main" val="22106068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5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5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5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5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5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4052</TotalTime>
  <Words>322</Words>
  <Application>Microsoft Macintosh PowerPoint</Application>
  <PresentationFormat>On-screen Show (4:3)</PresentationFormat>
  <Paragraphs>38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A Plea for Unity</vt:lpstr>
      <vt:lpstr>1 Corinthians 1:10-13</vt:lpstr>
      <vt:lpstr>“Now I Plead With You, Brethren”</vt:lpstr>
      <vt:lpstr>“That You All Speak the Same Thing…”</vt:lpstr>
      <vt:lpstr>Unity of Speech Based on Truth</vt:lpstr>
      <vt:lpstr>“And That There Be No Divisions Among You...”</vt:lpstr>
      <vt:lpstr>Schisms Harm &amp; Must Be Healed</vt:lpstr>
      <vt:lpstr>“That You Be Perfectly Joined… in Same Mind &amp; Same Judgment”</vt:lpstr>
      <vt:lpstr>Joined in Same Mind &amp; Judgment</vt:lpstr>
      <vt:lpstr>How Will I Answer the Plea for Unity?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Harry</dc:creator>
  <cp:lastModifiedBy>Harry Osborne</cp:lastModifiedBy>
  <cp:revision>28</cp:revision>
  <dcterms:created xsi:type="dcterms:W3CDTF">2017-02-11T14:18:26Z</dcterms:created>
  <dcterms:modified xsi:type="dcterms:W3CDTF">2021-05-02T11:47:44Z</dcterms:modified>
</cp:coreProperties>
</file>