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8" r:id="rId2"/>
    <p:sldId id="256" r:id="rId3"/>
    <p:sldId id="257" r:id="rId4"/>
    <p:sldId id="270" r:id="rId5"/>
    <p:sldId id="265" r:id="rId6"/>
    <p:sldId id="266" r:id="rId7"/>
    <p:sldId id="258" r:id="rId8"/>
    <p:sldId id="259" r:id="rId9"/>
    <p:sldId id="269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229B-3A76-2E48-950E-79E37042470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5C8F-306A-174B-BA57-9EC0BCC40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1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229B-3A76-2E48-950E-79E37042470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5C8F-306A-174B-BA57-9EC0BCC40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9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229B-3A76-2E48-950E-79E37042470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5C8F-306A-174B-BA57-9EC0BCC40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3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229B-3A76-2E48-950E-79E37042470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5C8F-306A-174B-BA57-9EC0BCC40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6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229B-3A76-2E48-950E-79E37042470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5C8F-306A-174B-BA57-9EC0BCC40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9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229B-3A76-2E48-950E-79E37042470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5C8F-306A-174B-BA57-9EC0BCC40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8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229B-3A76-2E48-950E-79E37042470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5C8F-306A-174B-BA57-9EC0BCC40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5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229B-3A76-2E48-950E-79E37042470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5C8F-306A-174B-BA57-9EC0BCC40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0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229B-3A76-2E48-950E-79E37042470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5C8F-306A-174B-BA57-9EC0BCC40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4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229B-3A76-2E48-950E-79E37042470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5C8F-306A-174B-BA57-9EC0BCC40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4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229B-3A76-2E48-950E-79E37042470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5C8F-306A-174B-BA57-9EC0BCC40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3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A229B-3A76-2E48-950E-79E37042470D}" type="datetimeFigureOut">
              <a:rPr lang="en-US" smtClean="0"/>
              <a:t>5/15/21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35C8F-306A-174B-BA57-9EC0BCC40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8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06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6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9" descr="A picture containing sky, outdoor, clouds, cloud&#10;&#10;Description automatically generated">
            <a:extLst>
              <a:ext uri="{FF2B5EF4-FFF2-40B4-BE49-F238E27FC236}">
                <a16:creationId xmlns:a16="http://schemas.microsoft.com/office/drawing/2014/main" id="{F946846A-24C7-2443-AD86-9D036797D2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21" r="32925" b="-1"/>
          <a:stretch/>
        </p:blipFill>
        <p:spPr>
          <a:xfrm>
            <a:off x="1891767" y="10"/>
            <a:ext cx="7252231" cy="6857990"/>
          </a:xfrm>
          <a:prstGeom prst="rect">
            <a:avLst/>
          </a:prstGeom>
        </p:spPr>
      </p:pic>
      <p:sp>
        <p:nvSpPr>
          <p:cNvPr id="30" name="Rectangle 18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42696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4B200-B996-4744-9842-8C89D0184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252231" cy="1899912"/>
          </a:xfrm>
        </p:spPr>
        <p:txBody>
          <a:bodyPr>
            <a:normAutofit/>
          </a:bodyPr>
          <a:lstStyle/>
          <a:p>
            <a:r>
              <a:rPr lang="en-US" sz="5400" dirty="0"/>
              <a:t>Our worship to God</a:t>
            </a:r>
            <a:endParaRPr lang="en-US" sz="6000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C28B6A5-0D74-46E9-8D34-4A7A765B0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34201"/>
            <a:ext cx="7252231" cy="3742762"/>
          </a:xfrm>
        </p:spPr>
        <p:txBody>
          <a:bodyPr>
            <a:normAutofit/>
          </a:bodyPr>
          <a:lstStyle/>
          <a:p>
            <a:r>
              <a:rPr lang="en-US" dirty="0"/>
              <a:t>Worship is to be proper - by His authority</a:t>
            </a:r>
          </a:p>
          <a:p>
            <a:pPr lvl="1"/>
            <a:r>
              <a:rPr lang="en-US" b="1" i="1" dirty="0"/>
              <a:t>John 4:19-24 </a:t>
            </a:r>
            <a:r>
              <a:rPr lang="en-US" dirty="0"/>
              <a:t>– There is a proper and an improper way to worship</a:t>
            </a:r>
          </a:p>
          <a:p>
            <a:pPr lvl="2"/>
            <a:r>
              <a:rPr lang="en-US" sz="2400" dirty="0"/>
              <a:t>Truth – Right actions</a:t>
            </a:r>
          </a:p>
          <a:p>
            <a:pPr lvl="3"/>
            <a:r>
              <a:rPr lang="en-US" sz="2400" b="1" i="1" dirty="0"/>
              <a:t>Genesis 4:3-5 </a:t>
            </a:r>
            <a:r>
              <a:rPr lang="en-US" sz="2400" dirty="0"/>
              <a:t>– Abel’s sacrifices was accepted, and Cain’s was not</a:t>
            </a:r>
          </a:p>
          <a:p>
            <a:pPr lvl="4"/>
            <a:r>
              <a:rPr lang="en-US" sz="2000" b="1" i="1" dirty="0"/>
              <a:t>Hebrews 11:4 </a:t>
            </a:r>
            <a:r>
              <a:rPr lang="en-US" sz="2000" dirty="0"/>
              <a:t>– By faith Able offered a more excellent sacrifice than Cain</a:t>
            </a:r>
          </a:p>
          <a:p>
            <a:pPr lvl="4"/>
            <a:r>
              <a:rPr lang="en-US" sz="2000" b="1" i="1" dirty="0"/>
              <a:t>Romans 10:17 </a:t>
            </a:r>
            <a:r>
              <a:rPr lang="en-US" sz="2000" dirty="0"/>
              <a:t>– Faith comes by hearing the word of God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38829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6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9" descr="A picture containing sky, outdoor, clouds, cloud&#10;&#10;Description automatically generated">
            <a:extLst>
              <a:ext uri="{FF2B5EF4-FFF2-40B4-BE49-F238E27FC236}">
                <a16:creationId xmlns:a16="http://schemas.microsoft.com/office/drawing/2014/main" id="{F946846A-24C7-2443-AD86-9D036797D2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21" r="32925" b="-1"/>
          <a:stretch/>
        </p:blipFill>
        <p:spPr>
          <a:xfrm>
            <a:off x="1891767" y="10"/>
            <a:ext cx="7252231" cy="6857990"/>
          </a:xfrm>
          <a:prstGeom prst="rect">
            <a:avLst/>
          </a:prstGeom>
        </p:spPr>
      </p:pic>
      <p:sp>
        <p:nvSpPr>
          <p:cNvPr id="30" name="Rectangle 18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42696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4B200-B996-4744-9842-8C89D0184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252231" cy="1899912"/>
          </a:xfrm>
        </p:spPr>
        <p:txBody>
          <a:bodyPr>
            <a:normAutofit/>
          </a:bodyPr>
          <a:lstStyle/>
          <a:p>
            <a:r>
              <a:rPr lang="en-US" sz="5400" dirty="0"/>
              <a:t>Our worship to God</a:t>
            </a:r>
            <a:endParaRPr lang="en-US" sz="6000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C28B6A5-0D74-46E9-8D34-4A7A765B0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34201"/>
            <a:ext cx="7252231" cy="3742762"/>
          </a:xfrm>
        </p:spPr>
        <p:txBody>
          <a:bodyPr>
            <a:normAutofit/>
          </a:bodyPr>
          <a:lstStyle/>
          <a:p>
            <a:r>
              <a:rPr lang="en-US" dirty="0"/>
              <a:t>Worship is to be proper - by His authority</a:t>
            </a:r>
          </a:p>
          <a:p>
            <a:pPr lvl="1"/>
            <a:r>
              <a:rPr lang="en-US" b="1" i="1" dirty="0"/>
              <a:t>John 4:19-24 </a:t>
            </a:r>
            <a:r>
              <a:rPr lang="en-US" dirty="0"/>
              <a:t>– There is a proper and an improper way to worship</a:t>
            </a:r>
          </a:p>
          <a:p>
            <a:pPr lvl="2"/>
            <a:r>
              <a:rPr lang="en-US" sz="2400" dirty="0"/>
              <a:t>Conclusion – We can offer worship that is not pleasing to God</a:t>
            </a:r>
            <a:endParaRPr lang="en-US" sz="1700" dirty="0"/>
          </a:p>
          <a:p>
            <a:pPr lvl="3"/>
            <a:r>
              <a:rPr lang="en-US" sz="2200" b="1" i="1" dirty="0"/>
              <a:t>When you have the right heart paired with the right actions God is worshiped in “spirit and truth”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0951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6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9" descr="A picture containing sky, outdoor, clouds, cloud&#10;&#10;Description automatically generated">
            <a:extLst>
              <a:ext uri="{FF2B5EF4-FFF2-40B4-BE49-F238E27FC236}">
                <a16:creationId xmlns:a16="http://schemas.microsoft.com/office/drawing/2014/main" id="{F946846A-24C7-2443-AD86-9D036797D2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21" r="32925" b="-1"/>
          <a:stretch/>
        </p:blipFill>
        <p:spPr>
          <a:xfrm>
            <a:off x="1891767" y="10"/>
            <a:ext cx="7252231" cy="6857990"/>
          </a:xfrm>
          <a:prstGeom prst="rect">
            <a:avLst/>
          </a:prstGeom>
        </p:spPr>
      </p:pic>
      <p:sp>
        <p:nvSpPr>
          <p:cNvPr id="30" name="Rectangle 18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42696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4B200-B996-4744-9842-8C89D0184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252231" cy="1899912"/>
          </a:xfrm>
        </p:spPr>
        <p:txBody>
          <a:bodyPr>
            <a:normAutofit/>
          </a:bodyPr>
          <a:lstStyle/>
          <a:p>
            <a:r>
              <a:rPr lang="en-US" sz="5400" dirty="0"/>
              <a:t>Our worship to God</a:t>
            </a:r>
            <a:endParaRPr lang="en-US" sz="6000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C28B6A5-0D74-46E9-8D34-4A7A765B0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34201"/>
            <a:ext cx="7252231" cy="3742762"/>
          </a:xfrm>
        </p:spPr>
        <p:txBody>
          <a:bodyPr>
            <a:normAutofit/>
          </a:bodyPr>
          <a:lstStyle/>
          <a:p>
            <a:r>
              <a:rPr lang="en-US" dirty="0"/>
              <a:t>How do we ensure our worship is proper?</a:t>
            </a:r>
          </a:p>
          <a:p>
            <a:pPr lvl="1"/>
            <a:r>
              <a:rPr lang="en-US" b="1" i="1" dirty="0"/>
              <a:t>2 Timothy 3:16-17 </a:t>
            </a:r>
            <a:r>
              <a:rPr lang="en-US" dirty="0"/>
              <a:t>– Scripture completes man and equips him for every good work </a:t>
            </a:r>
          </a:p>
          <a:p>
            <a:pPr lvl="2"/>
            <a:r>
              <a:rPr lang="en-US" sz="2400" b="1" i="1" dirty="0"/>
              <a:t>Isaiah 55:8-9 </a:t>
            </a:r>
            <a:r>
              <a:rPr lang="en-US" sz="2400" dirty="0"/>
              <a:t>– God’s ways are higher than man’s ways</a:t>
            </a:r>
          </a:p>
          <a:p>
            <a:pPr lvl="2"/>
            <a:r>
              <a:rPr lang="en-US" sz="2400" b="1" i="1" dirty="0"/>
              <a:t>Jeremiah 10:23</a:t>
            </a:r>
            <a:r>
              <a:rPr lang="en-US" sz="2400" dirty="0"/>
              <a:t> – The way of man is not in himself</a:t>
            </a:r>
          </a:p>
        </p:txBody>
      </p:sp>
    </p:spTree>
    <p:extLst>
      <p:ext uri="{BB962C8B-B14F-4D97-AF65-F5344CB8AC3E}">
        <p14:creationId xmlns:p14="http://schemas.microsoft.com/office/powerpoint/2010/main" val="75758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6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9" descr="A picture containing sky, outdoor, clouds, cloud&#10;&#10;Description automatically generated">
            <a:extLst>
              <a:ext uri="{FF2B5EF4-FFF2-40B4-BE49-F238E27FC236}">
                <a16:creationId xmlns:a16="http://schemas.microsoft.com/office/drawing/2014/main" id="{F946846A-24C7-2443-AD86-9D036797D2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21" r="32925" b="-1"/>
          <a:stretch/>
        </p:blipFill>
        <p:spPr>
          <a:xfrm>
            <a:off x="1891767" y="10"/>
            <a:ext cx="7252231" cy="6857990"/>
          </a:xfrm>
          <a:prstGeom prst="rect">
            <a:avLst/>
          </a:prstGeom>
        </p:spPr>
      </p:pic>
      <p:sp>
        <p:nvSpPr>
          <p:cNvPr id="30" name="Rectangle 18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42696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4B200-B996-4744-9842-8C89D0184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252231" cy="1899912"/>
          </a:xfrm>
        </p:spPr>
        <p:txBody>
          <a:bodyPr>
            <a:normAutofit/>
          </a:bodyPr>
          <a:lstStyle/>
          <a:p>
            <a:r>
              <a:rPr lang="en-US" sz="5400" dirty="0"/>
              <a:t>Our worship to God</a:t>
            </a:r>
            <a:endParaRPr lang="en-US" sz="6000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C28B6A5-0D74-46E9-8D34-4A7A765B0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34201"/>
            <a:ext cx="7252231" cy="3742762"/>
          </a:xfrm>
        </p:spPr>
        <p:txBody>
          <a:bodyPr>
            <a:normAutofit/>
          </a:bodyPr>
          <a:lstStyle/>
          <a:p>
            <a:r>
              <a:rPr lang="en-US" dirty="0"/>
              <a:t>How do we ensure our worship is proper?</a:t>
            </a:r>
          </a:p>
          <a:p>
            <a:pPr lvl="1"/>
            <a:r>
              <a:rPr lang="en-US" b="1" i="1" dirty="0"/>
              <a:t>Colossians 3:17 </a:t>
            </a:r>
            <a:r>
              <a:rPr lang="en-US" dirty="0"/>
              <a:t>– Whatever we do, we are to do all in the name of the Lord (by His authority)</a:t>
            </a:r>
          </a:p>
          <a:p>
            <a:pPr lvl="2"/>
            <a:r>
              <a:rPr lang="en-US" sz="2400" b="1" i="1" dirty="0"/>
              <a:t>God’s word tells us what is proper in worship</a:t>
            </a:r>
            <a:endParaRPr lang="en-US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3388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67E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880" y="256540"/>
            <a:ext cx="877824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1700" y="5768204"/>
            <a:ext cx="4800600" cy="0"/>
          </a:xfrm>
          <a:prstGeom prst="line">
            <a:avLst/>
          </a:prstGeom>
          <a:ln>
            <a:solidFill>
              <a:srgbClr val="567E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27EA588-8E69-7247-9D5F-D66E41493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485" y="4277356"/>
            <a:ext cx="7475220" cy="1560320"/>
          </a:xfrm>
        </p:spPr>
        <p:txBody>
          <a:bodyPr>
            <a:normAutofit/>
          </a:bodyPr>
          <a:lstStyle/>
          <a:p>
            <a:r>
              <a:rPr lang="en-US" sz="5000">
                <a:solidFill>
                  <a:srgbClr val="567EAD"/>
                </a:solidFill>
              </a:rPr>
              <a:t>Our Worship to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0E78A-F485-104F-ADBC-676C61B16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2147" y="5799489"/>
            <a:ext cx="6575895" cy="440822"/>
          </a:xfrm>
        </p:spPr>
        <p:txBody>
          <a:bodyPr>
            <a:normAutofit/>
          </a:bodyPr>
          <a:lstStyle/>
          <a:p>
            <a:r>
              <a:rPr lang="en-US" sz="1700">
                <a:solidFill>
                  <a:srgbClr val="567EAD"/>
                </a:solidFill>
              </a:rPr>
              <a:t>Psalm 100</a:t>
            </a:r>
          </a:p>
        </p:txBody>
      </p:sp>
      <p:pic>
        <p:nvPicPr>
          <p:cNvPr id="6" name="Picture 5" descr="A picture containing sky, outdoor, clouds, cloud&#10;&#10;Description automatically generated">
            <a:extLst>
              <a:ext uri="{FF2B5EF4-FFF2-40B4-BE49-F238E27FC236}">
                <a16:creationId xmlns:a16="http://schemas.microsoft.com/office/drawing/2014/main" id="{6F13EFF7-F0A1-6E4B-B9DD-57A84B046F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20" r="2" b="16811"/>
          <a:stretch/>
        </p:blipFill>
        <p:spPr>
          <a:xfrm>
            <a:off x="182880" y="256540"/>
            <a:ext cx="877824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71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6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 descr="A picture containing sky, outdoor, clouds, cloud&#10;&#10;Description automatically generated">
            <a:extLst>
              <a:ext uri="{FF2B5EF4-FFF2-40B4-BE49-F238E27FC236}">
                <a16:creationId xmlns:a16="http://schemas.microsoft.com/office/drawing/2014/main" id="{F946846A-24C7-2443-AD86-9D036797D2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21" r="32925" b="-1"/>
          <a:stretch/>
        </p:blipFill>
        <p:spPr>
          <a:xfrm>
            <a:off x="1891767" y="10"/>
            <a:ext cx="7252231" cy="6857990"/>
          </a:xfrm>
          <a:prstGeom prst="rect">
            <a:avLst/>
          </a:prstGeom>
        </p:spPr>
      </p:pic>
      <p:sp>
        <p:nvSpPr>
          <p:cNvPr id="30" name="Rectangle 18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42696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4B200-B996-4744-9842-8C89D0184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252231" cy="1899912"/>
          </a:xfrm>
        </p:spPr>
        <p:txBody>
          <a:bodyPr>
            <a:normAutofit/>
          </a:bodyPr>
          <a:lstStyle/>
          <a:p>
            <a:r>
              <a:rPr lang="en-US" sz="5400" dirty="0"/>
              <a:t>Why we worship God</a:t>
            </a:r>
            <a:endParaRPr lang="en-US" sz="4800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C28B6A5-0D74-46E9-8D34-4A7A765B0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34201"/>
            <a:ext cx="7252231" cy="3742762"/>
          </a:xfrm>
        </p:spPr>
        <p:txBody>
          <a:bodyPr>
            <a:normAutofit/>
          </a:bodyPr>
          <a:lstStyle/>
          <a:p>
            <a:r>
              <a:rPr lang="en-US" dirty="0"/>
              <a:t>He is the Creator and great power that all can observe – </a:t>
            </a:r>
            <a:r>
              <a:rPr lang="en-US" b="1" i="1" dirty="0"/>
              <a:t>Genesis 1-2; Hebrews 11:3; Psalm 19:1-4</a:t>
            </a:r>
            <a:endParaRPr lang="en-US" dirty="0"/>
          </a:p>
          <a:p>
            <a:r>
              <a:rPr lang="en-US" dirty="0"/>
              <a:t>The provisions He gives – </a:t>
            </a:r>
            <a:r>
              <a:rPr lang="en-US" b="1" i="1" dirty="0"/>
              <a:t>Matthew 6:25-32; Psalm 147:7-9</a:t>
            </a:r>
            <a:r>
              <a:rPr lang="en-US" dirty="0"/>
              <a:t> </a:t>
            </a:r>
          </a:p>
          <a:p>
            <a:r>
              <a:rPr lang="en-US" dirty="0"/>
              <a:t>The gift of His Son – </a:t>
            </a:r>
            <a:r>
              <a:rPr lang="en-US" b="1" i="1" dirty="0"/>
              <a:t>John 3:16; Revelation 5:9-14</a:t>
            </a:r>
            <a:r>
              <a:rPr lang="en-US" dirty="0"/>
              <a:t> 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66651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6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9" descr="A picture containing sky, outdoor, clouds, cloud&#10;&#10;Description automatically generated">
            <a:extLst>
              <a:ext uri="{FF2B5EF4-FFF2-40B4-BE49-F238E27FC236}">
                <a16:creationId xmlns:a16="http://schemas.microsoft.com/office/drawing/2014/main" id="{F946846A-24C7-2443-AD86-9D036797D2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21" r="32925" b="-1"/>
          <a:stretch/>
        </p:blipFill>
        <p:spPr>
          <a:xfrm>
            <a:off x="1891767" y="10"/>
            <a:ext cx="7252231" cy="6857990"/>
          </a:xfrm>
          <a:prstGeom prst="rect">
            <a:avLst/>
          </a:prstGeom>
        </p:spPr>
      </p:pic>
      <p:sp>
        <p:nvSpPr>
          <p:cNvPr id="30" name="Rectangle 18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42696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4B200-B996-4744-9842-8C89D0184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252231" cy="1899912"/>
          </a:xfrm>
        </p:spPr>
        <p:txBody>
          <a:bodyPr>
            <a:normAutofit/>
          </a:bodyPr>
          <a:lstStyle/>
          <a:p>
            <a:r>
              <a:rPr lang="en-US" sz="5400" dirty="0"/>
              <a:t>Our worship to God</a:t>
            </a:r>
            <a:endParaRPr lang="en-US" sz="6000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C28B6A5-0D74-46E9-8D34-4A7A765B0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34201"/>
            <a:ext cx="7252231" cy="3742762"/>
          </a:xfrm>
        </p:spPr>
        <p:txBody>
          <a:bodyPr>
            <a:normAutofit/>
          </a:bodyPr>
          <a:lstStyle/>
          <a:p>
            <a:r>
              <a:rPr lang="en-US" dirty="0"/>
              <a:t>Worship is commanded and exemplified </a:t>
            </a:r>
          </a:p>
          <a:p>
            <a:pPr lvl="1"/>
            <a:r>
              <a:rPr lang="en-US" b="1" i="1" dirty="0"/>
              <a:t>Matthew 4:9-10 </a:t>
            </a:r>
            <a:r>
              <a:rPr lang="en-US" dirty="0"/>
              <a:t>– “you shall worship the Lord your God, and Him only you shall serve”</a:t>
            </a:r>
          </a:p>
          <a:p>
            <a:pPr lvl="1"/>
            <a:r>
              <a:rPr lang="en-US" b="1" i="1" dirty="0"/>
              <a:t>Matthew 14:33</a:t>
            </a:r>
            <a:r>
              <a:rPr lang="en-US" dirty="0"/>
              <a:t> – “those in the boat came and worshipped Him”</a:t>
            </a:r>
          </a:p>
          <a:p>
            <a:pPr lvl="1"/>
            <a:r>
              <a:rPr lang="en-US" dirty="0"/>
              <a:t> </a:t>
            </a:r>
            <a:r>
              <a:rPr lang="en-US" b="1" i="1" dirty="0"/>
              <a:t>Acts 24:14 </a:t>
            </a:r>
            <a:r>
              <a:rPr lang="en-US" dirty="0"/>
              <a:t>– “according to the Way… so I worship the God of my fathers” </a:t>
            </a:r>
            <a:endParaRPr lang="en-US" b="1" dirty="0"/>
          </a:p>
          <a:p>
            <a:pPr lvl="1"/>
            <a:r>
              <a:rPr lang="en-US" b="1" i="1" dirty="0"/>
              <a:t>Matthew 15:9 </a:t>
            </a:r>
            <a:r>
              <a:rPr lang="en-US" dirty="0"/>
              <a:t>– “In vain they worship me”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55407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6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9" descr="A picture containing sky, outdoor, clouds, cloud&#10;&#10;Description automatically generated">
            <a:extLst>
              <a:ext uri="{FF2B5EF4-FFF2-40B4-BE49-F238E27FC236}">
                <a16:creationId xmlns:a16="http://schemas.microsoft.com/office/drawing/2014/main" id="{F946846A-24C7-2443-AD86-9D036797D2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21" r="32925" b="-1"/>
          <a:stretch/>
        </p:blipFill>
        <p:spPr>
          <a:xfrm>
            <a:off x="1891767" y="10"/>
            <a:ext cx="7252231" cy="6857990"/>
          </a:xfrm>
          <a:prstGeom prst="rect">
            <a:avLst/>
          </a:prstGeom>
        </p:spPr>
      </p:pic>
      <p:sp>
        <p:nvSpPr>
          <p:cNvPr id="30" name="Rectangle 18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42696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4B200-B996-4744-9842-8C89D0184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252231" cy="1899912"/>
          </a:xfrm>
        </p:spPr>
        <p:txBody>
          <a:bodyPr>
            <a:normAutofit/>
          </a:bodyPr>
          <a:lstStyle/>
          <a:p>
            <a:r>
              <a:rPr lang="en-US" sz="5400" dirty="0"/>
              <a:t>Our worship to God</a:t>
            </a:r>
            <a:endParaRPr lang="en-US" sz="6000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C28B6A5-0D74-46E9-8D34-4A7A765B0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34201"/>
            <a:ext cx="7252231" cy="3742762"/>
          </a:xfrm>
        </p:spPr>
        <p:txBody>
          <a:bodyPr>
            <a:normAutofit/>
          </a:bodyPr>
          <a:lstStyle/>
          <a:p>
            <a:r>
              <a:rPr lang="en-US" dirty="0"/>
              <a:t>What is worship?</a:t>
            </a:r>
          </a:p>
          <a:p>
            <a:pPr lvl="1"/>
            <a:r>
              <a:rPr lang="en-US" dirty="0"/>
              <a:t>Sebomai (g4576) – to revere and feel awe </a:t>
            </a:r>
          </a:p>
          <a:p>
            <a:pPr lvl="1"/>
            <a:r>
              <a:rPr lang="en-US" dirty="0" err="1"/>
              <a:t>Proskyneo</a:t>
            </a:r>
            <a:r>
              <a:rPr lang="en-US" dirty="0"/>
              <a:t> (g4352) – to kiss, to express in attitude or gesture one’s complete dependence on or submission to a high authority figure</a:t>
            </a:r>
          </a:p>
          <a:p>
            <a:pPr lvl="1"/>
            <a:r>
              <a:rPr lang="en-US" dirty="0"/>
              <a:t>Latreuo (g3000) – to minister, to serve, do service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01011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6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9" descr="A picture containing sky, outdoor, clouds, cloud&#10;&#10;Description automatically generated">
            <a:extLst>
              <a:ext uri="{FF2B5EF4-FFF2-40B4-BE49-F238E27FC236}">
                <a16:creationId xmlns:a16="http://schemas.microsoft.com/office/drawing/2014/main" id="{F946846A-24C7-2443-AD86-9D036797D2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21" r="32925" b="-1"/>
          <a:stretch/>
        </p:blipFill>
        <p:spPr>
          <a:xfrm>
            <a:off x="1891767" y="10"/>
            <a:ext cx="7252231" cy="6857990"/>
          </a:xfrm>
          <a:prstGeom prst="rect">
            <a:avLst/>
          </a:prstGeom>
        </p:spPr>
      </p:pic>
      <p:sp>
        <p:nvSpPr>
          <p:cNvPr id="30" name="Rectangle 18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42696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4B200-B996-4744-9842-8C89D0184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252231" cy="1899912"/>
          </a:xfrm>
        </p:spPr>
        <p:txBody>
          <a:bodyPr>
            <a:normAutofit/>
          </a:bodyPr>
          <a:lstStyle/>
          <a:p>
            <a:r>
              <a:rPr lang="en-US" sz="5400" dirty="0"/>
              <a:t>Our worship to God</a:t>
            </a:r>
            <a:endParaRPr lang="en-US" sz="6000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C28B6A5-0D74-46E9-8D34-4A7A765B0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34201"/>
            <a:ext cx="7252231" cy="3742762"/>
          </a:xfrm>
        </p:spPr>
        <p:txBody>
          <a:bodyPr>
            <a:normAutofit/>
          </a:bodyPr>
          <a:lstStyle/>
          <a:p>
            <a:r>
              <a:rPr lang="en-US" dirty="0"/>
              <a:t>What is worship? </a:t>
            </a:r>
          </a:p>
          <a:p>
            <a:pPr lvl="1"/>
            <a:r>
              <a:rPr lang="en-US" dirty="0"/>
              <a:t>Worship is an action the worshipper does</a:t>
            </a:r>
          </a:p>
          <a:p>
            <a:pPr lvl="2"/>
            <a:r>
              <a:rPr lang="en-US" sz="2400" dirty="0"/>
              <a:t>Worship is to God; we are not here to be entertained</a:t>
            </a:r>
          </a:p>
          <a:p>
            <a:pPr lvl="2"/>
            <a:r>
              <a:rPr lang="en-US" sz="2400" dirty="0"/>
              <a:t>God is the audience; we are not the audience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83795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6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9" descr="A picture containing sky, outdoor, clouds, cloud&#10;&#10;Description automatically generated">
            <a:extLst>
              <a:ext uri="{FF2B5EF4-FFF2-40B4-BE49-F238E27FC236}">
                <a16:creationId xmlns:a16="http://schemas.microsoft.com/office/drawing/2014/main" id="{F946846A-24C7-2443-AD86-9D036797D2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21" r="32925" b="-1"/>
          <a:stretch/>
        </p:blipFill>
        <p:spPr>
          <a:xfrm>
            <a:off x="1891767" y="10"/>
            <a:ext cx="7252231" cy="6857990"/>
          </a:xfrm>
          <a:prstGeom prst="rect">
            <a:avLst/>
          </a:prstGeom>
        </p:spPr>
      </p:pic>
      <p:sp>
        <p:nvSpPr>
          <p:cNvPr id="30" name="Rectangle 18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42696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4B200-B996-4744-9842-8C89D0184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252231" cy="1899912"/>
          </a:xfrm>
        </p:spPr>
        <p:txBody>
          <a:bodyPr>
            <a:normAutofit/>
          </a:bodyPr>
          <a:lstStyle/>
          <a:p>
            <a:r>
              <a:rPr lang="en-US" sz="5400" dirty="0"/>
              <a:t>Our worship to God</a:t>
            </a:r>
            <a:endParaRPr lang="en-US" sz="6000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C28B6A5-0D74-46E9-8D34-4A7A765B0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34201"/>
            <a:ext cx="7252231" cy="3742762"/>
          </a:xfrm>
        </p:spPr>
        <p:txBody>
          <a:bodyPr>
            <a:normAutofit/>
          </a:bodyPr>
          <a:lstStyle/>
          <a:p>
            <a:r>
              <a:rPr lang="en-US" dirty="0"/>
              <a:t>Worship is to be proper - by His authority</a:t>
            </a:r>
          </a:p>
          <a:p>
            <a:pPr lvl="1"/>
            <a:r>
              <a:rPr lang="en-US" b="1" i="1" dirty="0"/>
              <a:t>John 4:19-24 </a:t>
            </a:r>
            <a:r>
              <a:rPr lang="en-US" dirty="0"/>
              <a:t>– There is a proper and an improper way to worship</a:t>
            </a:r>
          </a:p>
          <a:p>
            <a:pPr lvl="2"/>
            <a:r>
              <a:rPr lang="en-US" sz="2400" dirty="0"/>
              <a:t>True worshippers will worship in “spirit and truth”</a:t>
            </a:r>
          </a:p>
          <a:p>
            <a:pPr lvl="3"/>
            <a:r>
              <a:rPr lang="en-US" sz="2400" dirty="0"/>
              <a:t>If there are true worshippers, then of necessity there are false worshippers (there is a worship that is false)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07740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6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9" descr="A picture containing sky, outdoor, clouds, cloud&#10;&#10;Description automatically generated">
            <a:extLst>
              <a:ext uri="{FF2B5EF4-FFF2-40B4-BE49-F238E27FC236}">
                <a16:creationId xmlns:a16="http://schemas.microsoft.com/office/drawing/2014/main" id="{F946846A-24C7-2443-AD86-9D036797D2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21" r="32925" b="-1"/>
          <a:stretch/>
        </p:blipFill>
        <p:spPr>
          <a:xfrm>
            <a:off x="1891767" y="10"/>
            <a:ext cx="7252231" cy="6857990"/>
          </a:xfrm>
          <a:prstGeom prst="rect">
            <a:avLst/>
          </a:prstGeom>
        </p:spPr>
      </p:pic>
      <p:sp>
        <p:nvSpPr>
          <p:cNvPr id="30" name="Rectangle 18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42696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4B200-B996-4744-9842-8C89D0184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252231" cy="1899912"/>
          </a:xfrm>
        </p:spPr>
        <p:txBody>
          <a:bodyPr>
            <a:normAutofit/>
          </a:bodyPr>
          <a:lstStyle/>
          <a:p>
            <a:r>
              <a:rPr lang="en-US" sz="5400" dirty="0"/>
              <a:t>Our worship to God</a:t>
            </a:r>
            <a:endParaRPr lang="en-US" sz="6000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C28B6A5-0D74-46E9-8D34-4A7A765B0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34201"/>
            <a:ext cx="7252231" cy="3742762"/>
          </a:xfrm>
        </p:spPr>
        <p:txBody>
          <a:bodyPr>
            <a:normAutofit/>
          </a:bodyPr>
          <a:lstStyle/>
          <a:p>
            <a:r>
              <a:rPr lang="en-US" dirty="0"/>
              <a:t>Worship is to be proper - by His authority</a:t>
            </a:r>
          </a:p>
          <a:p>
            <a:pPr lvl="1"/>
            <a:r>
              <a:rPr lang="en-US" b="1" i="1" dirty="0"/>
              <a:t>John 4:19-24 </a:t>
            </a:r>
            <a:r>
              <a:rPr lang="en-US" dirty="0"/>
              <a:t>– There is a proper and an improper way to worship</a:t>
            </a:r>
          </a:p>
          <a:p>
            <a:pPr lvl="2"/>
            <a:r>
              <a:rPr lang="en-US" sz="2400" dirty="0"/>
              <a:t>Spirit – Right attitude, heart, and mind</a:t>
            </a:r>
          </a:p>
          <a:p>
            <a:pPr lvl="3"/>
            <a:r>
              <a:rPr lang="en-US" sz="2400" b="1" i="1" dirty="0"/>
              <a:t>Matthew 6:5 </a:t>
            </a:r>
            <a:r>
              <a:rPr lang="en-US" sz="2400" dirty="0"/>
              <a:t>– The action of prayer in and of itself was not wrong but the attitude behind it was</a:t>
            </a:r>
          </a:p>
          <a:p>
            <a:pPr lvl="4"/>
            <a:r>
              <a:rPr lang="en-US" sz="2000" b="1" i="1" dirty="0"/>
              <a:t>Matthew 22:37</a:t>
            </a:r>
            <a:r>
              <a:rPr lang="en-US" sz="2000" dirty="0"/>
              <a:t> – Love God with all your heart</a:t>
            </a:r>
          </a:p>
          <a:p>
            <a:pPr lvl="4"/>
            <a:r>
              <a:rPr lang="en-US" sz="2000" b="1" i="1" dirty="0"/>
              <a:t>Luke 8:4-15 </a:t>
            </a:r>
            <a:r>
              <a:rPr lang="en-US" sz="2000" dirty="0"/>
              <a:t>– The right heart is required to receive the word 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13922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6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9" descr="A picture containing sky, outdoor, clouds, cloud&#10;&#10;Description automatically generated">
            <a:extLst>
              <a:ext uri="{FF2B5EF4-FFF2-40B4-BE49-F238E27FC236}">
                <a16:creationId xmlns:a16="http://schemas.microsoft.com/office/drawing/2014/main" id="{F946846A-24C7-2443-AD86-9D036797D2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21" r="32925" b="-1"/>
          <a:stretch/>
        </p:blipFill>
        <p:spPr>
          <a:xfrm>
            <a:off x="1891767" y="10"/>
            <a:ext cx="7252231" cy="6857990"/>
          </a:xfrm>
          <a:prstGeom prst="rect">
            <a:avLst/>
          </a:prstGeom>
        </p:spPr>
      </p:pic>
      <p:sp>
        <p:nvSpPr>
          <p:cNvPr id="30" name="Rectangle 18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42696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4B200-B996-4744-9842-8C89D0184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252231" cy="1899912"/>
          </a:xfrm>
        </p:spPr>
        <p:txBody>
          <a:bodyPr>
            <a:normAutofit/>
          </a:bodyPr>
          <a:lstStyle/>
          <a:p>
            <a:r>
              <a:rPr lang="en-US" sz="5400" dirty="0"/>
              <a:t>Our worship to God</a:t>
            </a:r>
            <a:endParaRPr lang="en-US" sz="6000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C28B6A5-0D74-46E9-8D34-4A7A765B0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34201"/>
            <a:ext cx="7252231" cy="3742762"/>
          </a:xfrm>
        </p:spPr>
        <p:txBody>
          <a:bodyPr>
            <a:normAutofit/>
          </a:bodyPr>
          <a:lstStyle/>
          <a:p>
            <a:r>
              <a:rPr lang="en-US" dirty="0"/>
              <a:t>Worship is to be proper - by His authority</a:t>
            </a:r>
          </a:p>
          <a:p>
            <a:pPr lvl="1"/>
            <a:r>
              <a:rPr lang="en-US" b="1" i="1" dirty="0"/>
              <a:t>John 4:19-24 </a:t>
            </a:r>
            <a:r>
              <a:rPr lang="en-US" dirty="0"/>
              <a:t>– There is a proper and an improper way to worship</a:t>
            </a:r>
          </a:p>
          <a:p>
            <a:pPr lvl="2"/>
            <a:r>
              <a:rPr lang="en-US" sz="2400" dirty="0"/>
              <a:t>Spirit – Right attitude, heart, and mind</a:t>
            </a:r>
          </a:p>
          <a:p>
            <a:pPr lvl="3"/>
            <a:r>
              <a:rPr lang="en-US" sz="2400" dirty="0"/>
              <a:t>Worship is not done to get praise from man – God is our audience</a:t>
            </a:r>
          </a:p>
          <a:p>
            <a:pPr lvl="3"/>
            <a:r>
              <a:rPr lang="en-US" sz="2400" dirty="0"/>
              <a:t>Worship is not to be ritualistic or a checkbox list of items that we simply complete tasks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77861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851</TotalTime>
  <Words>631</Words>
  <Application>Microsoft Macintosh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Our Worship to God</vt:lpstr>
      <vt:lpstr>Why we worship God</vt:lpstr>
      <vt:lpstr>Our worship to God</vt:lpstr>
      <vt:lpstr>Our worship to God</vt:lpstr>
      <vt:lpstr>Our worship to God</vt:lpstr>
      <vt:lpstr>Our worship to God</vt:lpstr>
      <vt:lpstr>Our worship to God</vt:lpstr>
      <vt:lpstr>Our worship to God</vt:lpstr>
      <vt:lpstr>Our worship to God</vt:lpstr>
      <vt:lpstr>Our worship to God</vt:lpstr>
      <vt:lpstr>Our worship to God</vt:lpstr>
      <vt:lpstr>Our worship to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Worship to God</dc:title>
  <dc:creator>Jay Carlson</dc:creator>
  <cp:lastModifiedBy>Jay Carlson</cp:lastModifiedBy>
  <cp:revision>22</cp:revision>
  <dcterms:created xsi:type="dcterms:W3CDTF">2021-05-14T14:48:53Z</dcterms:created>
  <dcterms:modified xsi:type="dcterms:W3CDTF">2021-05-16T11:11:21Z</dcterms:modified>
</cp:coreProperties>
</file>