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2" r:id="rId4"/>
    <p:sldId id="273" r:id="rId5"/>
    <p:sldId id="263"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66"/>
    <a:srgbClr val="004442"/>
    <a:srgbClr val="006666"/>
    <a:srgbClr val="740000"/>
    <a:srgbClr val="460000"/>
    <a:srgbClr val="800000"/>
    <a:srgbClr val="1F3E00"/>
    <a:srgbClr val="336600"/>
    <a:srgbClr val="00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0" autoAdjust="0"/>
    <p:restoredTop sz="97213" autoAdjust="0"/>
  </p:normalViewPr>
  <p:slideViewPr>
    <p:cSldViewPr>
      <p:cViewPr varScale="1">
        <p:scale>
          <a:sx n="95" d="100"/>
          <a:sy n="95" d="100"/>
        </p:scale>
        <p:origin x="-888" y="-112"/>
      </p:cViewPr>
      <p:guideLst>
        <p:guide orient="horz" pos="2160"/>
        <p:guide pos="2880"/>
      </p:guideLst>
    </p:cSldViewPr>
  </p:slideViewPr>
  <p:outlineViewPr>
    <p:cViewPr>
      <p:scale>
        <a:sx n="33" d="100"/>
        <a:sy n="33" d="100"/>
      </p:scale>
      <p:origin x="0" y="70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6/5/21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6/5/21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6/5/21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6/5/21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6/5/21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chemeClr val="bg2">
                <a:lumMod val="25000"/>
              </a:schemeClr>
            </a:gs>
            <a:gs pos="85000">
              <a:schemeClr val="tx1"/>
            </a:gs>
            <a:gs pos="37000">
              <a:schemeClr val="bg2">
                <a:lumMod val="1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6/5/21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y of Cross 01.jpg"/>
          <p:cNvPicPr>
            <a:picLocks noChangeAspect="1"/>
          </p:cNvPicPr>
          <p:nvPr/>
        </p:nvPicPr>
        <p:blipFill>
          <a:blip r:embed="rId2">
            <a:alphaModFix amt="30000"/>
            <a:extLst>
              <a:ext uri="{28A0092B-C50C-407E-A947-70E740481C1C}">
                <a14:useLocalDpi xmlns:a14="http://schemas.microsoft.com/office/drawing/2010/main" val="0"/>
              </a:ext>
            </a:extLst>
          </a:blip>
          <a:stretch>
            <a:fillRect/>
          </a:stretch>
        </p:blipFill>
        <p:spPr>
          <a:xfrm>
            <a:off x="12700" y="0"/>
            <a:ext cx="9144000" cy="6858000"/>
          </a:xfrm>
          <a:prstGeom prst="rect">
            <a:avLst/>
          </a:prstGeom>
        </p:spPr>
      </p:pic>
      <p:sp>
        <p:nvSpPr>
          <p:cNvPr id="2" name="Title 1"/>
          <p:cNvSpPr>
            <a:spLocks noGrp="1"/>
          </p:cNvSpPr>
          <p:nvPr>
            <p:ph type="ctrTitle"/>
          </p:nvPr>
        </p:nvSpPr>
        <p:spPr>
          <a:xfrm>
            <a:off x="0" y="0"/>
            <a:ext cx="9144000" cy="2590800"/>
          </a:xfrm>
        </p:spPr>
        <p:txBody>
          <a:bodyPr>
            <a:noAutofit/>
          </a:bodyPr>
          <a:lstStyle/>
          <a:p>
            <a:pPr>
              <a:lnSpc>
                <a:spcPct val="90000"/>
              </a:lnSpc>
            </a:pPr>
            <a:r>
              <a:rPr lang="en-US" sz="8600" b="1" dirty="0" smtClean="0">
                <a:solidFill>
                  <a:srgbClr val="FFFF00"/>
                </a:solidFill>
                <a:effectLst>
                  <a:outerShdw blurRad="50800" dist="38100" dir="2700000" algn="tl" rotWithShape="0">
                    <a:schemeClr val="tx1">
                      <a:alpha val="43000"/>
                    </a:schemeClr>
                  </a:outerShdw>
                </a:effectLst>
              </a:rPr>
              <a:t>Not Far from the Kingdom of God</a:t>
            </a:r>
            <a:endParaRPr lang="en-US" sz="8600" b="1" dirty="0">
              <a:solidFill>
                <a:srgbClr val="FFFF00"/>
              </a:solidFill>
              <a:effectLst>
                <a:outerShdw blurRad="50800" dist="38100" dir="2700000" algn="tl" rotWithShape="0">
                  <a:schemeClr val="tx1">
                    <a:alpha val="43000"/>
                  </a:schemeClr>
                </a:outerShdw>
              </a:effectLst>
            </a:endParaRPr>
          </a:p>
        </p:txBody>
      </p:sp>
      <p:sp>
        <p:nvSpPr>
          <p:cNvPr id="3" name="Subtitle 2"/>
          <p:cNvSpPr>
            <a:spLocks noGrp="1"/>
          </p:cNvSpPr>
          <p:nvPr>
            <p:ph type="subTitle" idx="1"/>
          </p:nvPr>
        </p:nvSpPr>
        <p:spPr>
          <a:xfrm>
            <a:off x="6806" y="5562600"/>
            <a:ext cx="9137194" cy="1295400"/>
          </a:xfrm>
        </p:spPr>
        <p:txBody>
          <a:bodyPr anchor="ctr">
            <a:normAutofit/>
          </a:bodyPr>
          <a:lstStyle/>
          <a:p>
            <a:r>
              <a:rPr lang="en-US" sz="5400" b="1" i="1" dirty="0" smtClean="0">
                <a:solidFill>
                  <a:schemeClr val="bg1"/>
                </a:solidFill>
                <a:effectLst>
                  <a:outerShdw blurRad="50800" dist="38100" dir="2700000" algn="tl" rotWithShape="0">
                    <a:schemeClr val="tx1">
                      <a:alpha val="43000"/>
                    </a:schemeClr>
                  </a:outerShdw>
                </a:effectLst>
              </a:rPr>
              <a:t>Mark 12:28-34</a:t>
            </a:r>
            <a:endParaRPr lang="en-US" sz="5400" b="1" i="1"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14400"/>
          </a:xfrm>
        </p:spPr>
        <p:txBody>
          <a:bodyPr anchor="ctr">
            <a:normAutofit/>
          </a:bodyPr>
          <a:lstStyle/>
          <a:p>
            <a:pPr algn="ctr"/>
            <a:r>
              <a:rPr lang="en-US" sz="4800" b="1" dirty="0" smtClean="0">
                <a:solidFill>
                  <a:srgbClr val="FFFF00"/>
                </a:solidFill>
                <a:effectLst>
                  <a:outerShdw blurRad="50800" dist="38100" dir="2700000" algn="tl" rotWithShape="0">
                    <a:schemeClr val="tx1">
                      <a:lumMod val="95000"/>
                      <a:lumOff val="5000"/>
                      <a:alpha val="43000"/>
                    </a:schemeClr>
                  </a:outerShdw>
                </a:effectLst>
              </a:rPr>
              <a:t>Mark 12:28-34</a:t>
            </a:r>
            <a:endParaRPr lang="en-US" sz="4800" b="1" dirty="0">
              <a:solidFill>
                <a:srgbClr val="FFFF00"/>
              </a:solidFill>
              <a:effectLst>
                <a:outerShdw blurRad="50800" dist="38100" dir="2700000" algn="tl" rotWithShape="0">
                  <a:schemeClr val="tx1">
                    <a:lumMod val="95000"/>
                    <a:lumOff val="5000"/>
                    <a:alpha val="43000"/>
                  </a:schemeClr>
                </a:outerShdw>
              </a:effectLst>
            </a:endParaRPr>
          </a:p>
        </p:txBody>
      </p:sp>
      <p:sp>
        <p:nvSpPr>
          <p:cNvPr id="5" name="TextBox 4"/>
          <p:cNvSpPr txBox="1"/>
          <p:nvPr/>
        </p:nvSpPr>
        <p:spPr>
          <a:xfrm>
            <a:off x="84842" y="838200"/>
            <a:ext cx="8991600" cy="5937574"/>
          </a:xfrm>
          <a:prstGeom prst="rect">
            <a:avLst/>
          </a:prstGeom>
          <a:noFill/>
        </p:spPr>
        <p:txBody>
          <a:bodyPr wrap="square" rtlCol="0">
            <a:spAutoFit/>
          </a:bodyPr>
          <a:lstStyle/>
          <a:p>
            <a:pPr>
              <a:lnSpc>
                <a:spcPct val="93000"/>
              </a:lnSpc>
            </a:pP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28 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Then one of the scribes came, and having heard them reasoning together, perceiving that He had answered them well, asked Him</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“Which is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the first commandment of all</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29</a:t>
            </a: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Jesus </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answered him,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The first of all the commandments is: ‘Hear, O Israel</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the L</a:t>
            </a:r>
            <a:r>
              <a:rPr lang="en-US" sz="3400" cap="small"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ord</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our God</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the </a:t>
            </a:r>
            <a:r>
              <a:rPr lang="en-US" sz="3400" cap="small"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Lord</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is one. </a:t>
            </a:r>
            <a:r>
              <a:rPr lang="en-US" sz="34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30</a:t>
            </a: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And you shall love the </a:t>
            </a:r>
            <a:r>
              <a:rPr lang="en-US" sz="3400" cap="small"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Lord</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your God with all your heart, with all your soul, with all your mind, and with all </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your strength.’ This</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is the </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first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commandment. </a:t>
            </a: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31 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And the second, like it, </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is this</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‘You shall love your neighbor </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as yourself.’ There is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no other commandment greater than these</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endPar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895997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523965"/>
            <a:ext cx="8839200" cy="5324534"/>
          </a:xfrm>
          <a:prstGeom prst="rect">
            <a:avLst/>
          </a:prstGeom>
          <a:noFill/>
        </p:spPr>
        <p:txBody>
          <a:bodyPr wrap="square" rtlCol="0">
            <a:spAutoFit/>
          </a:bodyPr>
          <a:lstStyle/>
          <a:p>
            <a:r>
              <a:rPr lang="en-US" sz="34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32</a:t>
            </a: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So the scribe said to Him, “Well said, Teacher</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You have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spoken the truth, for there is one God, and there is no other but He. </a:t>
            </a: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33 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And to love Him with all the heart, with all the understanding, with all the soul, and with all the strength, and to love one’s neighbor as oneself, is more than all the whole burnt offerings and sacrifices</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34</a:t>
            </a: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Now when Jesus saw that he answered wisely, He said </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to him,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You are not far from the kingdom of God</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But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after that no one dared question Him</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endPar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255527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523965"/>
            <a:ext cx="8839200" cy="5324534"/>
          </a:xfrm>
          <a:prstGeom prst="rect">
            <a:avLst/>
          </a:prstGeom>
          <a:noFill/>
        </p:spPr>
        <p:txBody>
          <a:bodyPr wrap="square" rtlCol="0">
            <a:spAutoFit/>
          </a:bodyPr>
          <a:lstStyle/>
          <a:p>
            <a:r>
              <a:rPr lang="en-US" sz="34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32</a:t>
            </a: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So the scribe said to Him, “Well said, Teacher</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You have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spoken the truth, for there is one God, and there is no other but He. </a:t>
            </a: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33 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And to love Him with all the heart, with all the understanding, with all the soul, and with all the strength, and to love one’s neighbor as oneself, is more than all the whole burnt offerings and sacrifices</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b="1" baseline="30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34</a:t>
            </a:r>
            <a:r>
              <a:rPr lang="en-US" sz="3400" b="1" baseline="30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Now when Jesus saw that he answered wisely, He said </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to him, </a:t>
            </a:r>
            <a:r>
              <a:rPr lang="en-US" sz="3400" b="1" dirty="0" smtClean="0">
                <a:solidFill>
                  <a:srgbClr val="FFFF00"/>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r>
              <a:rPr lang="en-US" sz="3400" b="1" dirty="0">
                <a:solidFill>
                  <a:srgbClr val="FFFF00"/>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You are not far from the kingdom of God</a:t>
            </a:r>
            <a:r>
              <a:rPr lang="en-US" sz="3400" b="1" dirty="0" smtClean="0">
                <a:solidFill>
                  <a:srgbClr val="FFFF00"/>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But </a:t>
            </a:r>
            <a:r>
              <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after that no one dared question Him</a:t>
            </a: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endParaRPr lang="en-US" sz="34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781748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y of Cross 01.jpg"/>
          <p:cNvPicPr>
            <a:picLocks noChangeAspect="1"/>
          </p:cNvPicPr>
          <p:nvPr/>
        </p:nvPicPr>
        <p:blipFill>
          <a:blip r:embed="rId2">
            <a:alphaModFix amt="30000"/>
            <a:extLst>
              <a:ext uri="{28A0092B-C50C-407E-A947-70E740481C1C}">
                <a14:useLocalDpi xmlns:a14="http://schemas.microsoft.com/office/drawing/2010/main" val="0"/>
              </a:ext>
            </a:extLst>
          </a:blip>
          <a:stretch>
            <a:fillRect/>
          </a:stretch>
        </p:blipFill>
        <p:spPr>
          <a:xfrm>
            <a:off x="12700" y="0"/>
            <a:ext cx="9144000" cy="6858000"/>
          </a:xfrm>
          <a:prstGeom prst="rect">
            <a:avLst/>
          </a:prstGeom>
        </p:spPr>
      </p:pic>
      <p:sp>
        <p:nvSpPr>
          <p:cNvPr id="10242" name="Title 1"/>
          <p:cNvSpPr>
            <a:spLocks noGrp="1"/>
          </p:cNvSpPr>
          <p:nvPr>
            <p:ph type="title"/>
          </p:nvPr>
        </p:nvSpPr>
        <p:spPr>
          <a:xfrm>
            <a:off x="457200" y="0"/>
            <a:ext cx="8229600" cy="1143000"/>
          </a:xfrm>
        </p:spPr>
        <p:txBody>
          <a:bodyPr>
            <a:normAutofit/>
          </a:bodyPr>
          <a:lstStyle/>
          <a:p>
            <a:r>
              <a:rPr lang="en-US" sz="5400" b="1" dirty="0" smtClean="0">
                <a:solidFill>
                  <a:srgbClr val="FFFF00"/>
                </a:solidFill>
                <a:effectLst>
                  <a:outerShdw blurRad="50800" dist="38100" dir="2700000" algn="tl" rotWithShape="0">
                    <a:schemeClr val="tx1">
                      <a:lumMod val="95000"/>
                      <a:lumOff val="5000"/>
                      <a:alpha val="43000"/>
                    </a:schemeClr>
                  </a:outerShdw>
                </a:effectLst>
              </a:rPr>
              <a:t>Introduction</a:t>
            </a:r>
          </a:p>
        </p:txBody>
      </p:sp>
      <p:sp>
        <p:nvSpPr>
          <p:cNvPr id="3" name="Content Placeholder 2"/>
          <p:cNvSpPr>
            <a:spLocks noGrp="1"/>
          </p:cNvSpPr>
          <p:nvPr>
            <p:ph sz="quarter" idx="1"/>
          </p:nvPr>
        </p:nvSpPr>
        <p:spPr>
          <a:xfrm>
            <a:off x="304800" y="1066800"/>
            <a:ext cx="8610600" cy="5791200"/>
          </a:xfrm>
        </p:spPr>
        <p:txBody>
          <a:bodyPr>
            <a:normAutofit/>
          </a:bodyPr>
          <a:lstStyle/>
          <a:p>
            <a:pPr>
              <a:buClr>
                <a:srgbClr val="FFFF00"/>
              </a:buClr>
            </a:pPr>
            <a:r>
              <a:rPr lang="en-US" sz="3200" dirty="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K</a:t>
            </a:r>
            <a:r>
              <a:rPr lang="en-US" sz="32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ingdom of God was a focal point of prophecy</a:t>
            </a:r>
          </a:p>
          <a:p>
            <a:pPr lvl="1">
              <a:spcBef>
                <a:spcPts val="600"/>
              </a:spcBef>
              <a:buClr>
                <a:schemeClr val="accent6">
                  <a:lumMod val="60000"/>
                  <a:lumOff val="40000"/>
                </a:schemeClr>
              </a:buClr>
            </a:pP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Isa. 9:6-7</a:t>
            </a:r>
          </a:p>
          <a:p>
            <a:pPr lvl="1">
              <a:spcBef>
                <a:spcPts val="600"/>
              </a:spcBef>
              <a:buClr>
                <a:schemeClr val="accent6">
                  <a:lumMod val="60000"/>
                  <a:lumOff val="40000"/>
                </a:schemeClr>
              </a:buClr>
            </a:pP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Dan. 2:44</a:t>
            </a:r>
          </a:p>
          <a:p>
            <a:pPr>
              <a:buClr>
                <a:srgbClr val="FFFF00"/>
              </a:buClr>
            </a:pPr>
            <a:r>
              <a:rPr lang="en-US" sz="32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As time drew near for fulfilling God’s purpose:</a:t>
            </a:r>
          </a:p>
          <a:p>
            <a:pPr lvl="1">
              <a:spcBef>
                <a:spcPts val="600"/>
              </a:spcBef>
              <a:buClr>
                <a:schemeClr val="accent6">
                  <a:lumMod val="60000"/>
                  <a:lumOff val="40000"/>
                </a:schemeClr>
              </a:buClr>
            </a:pPr>
            <a:r>
              <a:rPr lang="en-US" sz="28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John the Baptist preached “the kingdom of God is at hand” (</a:t>
            </a: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Matt. 3:1-2</a:t>
            </a:r>
            <a:r>
              <a:rPr lang="en-US" sz="28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p>
          <a:p>
            <a:pPr lvl="1">
              <a:spcBef>
                <a:spcPts val="600"/>
              </a:spcBef>
              <a:buClr>
                <a:schemeClr val="accent6">
                  <a:lumMod val="60000"/>
                  <a:lumOff val="40000"/>
                </a:schemeClr>
              </a:buClr>
            </a:pPr>
            <a:r>
              <a:rPr lang="en-US" sz="28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Jesus Christ preached that “the kingdom of God is at hand” (</a:t>
            </a: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Matt. 4:17</a:t>
            </a:r>
            <a:r>
              <a:rPr lang="en-US" sz="28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p>
          <a:p>
            <a:pPr lvl="1">
              <a:spcBef>
                <a:spcPts val="600"/>
              </a:spcBef>
              <a:buClr>
                <a:schemeClr val="accent6">
                  <a:lumMod val="60000"/>
                  <a:lumOff val="40000"/>
                </a:schemeClr>
              </a:buClr>
            </a:pPr>
            <a:r>
              <a:rPr lang="en-US" dirty="0" smtClean="0">
                <a:solidFill>
                  <a:srgbClr val="FFFFFF"/>
                </a:solidFill>
                <a:effectLst>
                  <a:outerShdw blurRad="50800" dist="38100" dir="2700000" algn="tl" rotWithShape="0">
                    <a:schemeClr val="tx1">
                      <a:lumMod val="95000"/>
                      <a:lumOff val="5000"/>
                      <a:alpha val="43000"/>
                    </a:schemeClr>
                  </a:outerShdw>
                </a:effectLst>
                <a:cs typeface="Times New Roman" pitchFamily="18" charset="0"/>
              </a:rPr>
              <a:t>Some of those present would still be alive (</a:t>
            </a:r>
            <a:r>
              <a:rPr lang="en-US" b="1" dirty="0" smtClean="0">
                <a:solidFill>
                  <a:srgbClr val="FFFF66"/>
                </a:solidFill>
                <a:effectLst>
                  <a:outerShdw blurRad="50800" dist="38100" dir="2700000" algn="tl" rotWithShape="0">
                    <a:schemeClr val="tx1">
                      <a:lumMod val="95000"/>
                      <a:lumOff val="5000"/>
                      <a:alpha val="43000"/>
                    </a:schemeClr>
                  </a:outerShdw>
                </a:effectLst>
                <a:cs typeface="Times New Roman" pitchFamily="18" charset="0"/>
              </a:rPr>
              <a:t>Mk. 9:1</a:t>
            </a:r>
            <a:r>
              <a:rPr lang="en-US" dirty="0" smtClean="0">
                <a:solidFill>
                  <a:srgbClr val="FFFFFF"/>
                </a:solidFill>
                <a:effectLst>
                  <a:outerShdw blurRad="50800" dist="38100" dir="2700000" algn="tl" rotWithShape="0">
                    <a:schemeClr val="tx1">
                      <a:lumMod val="95000"/>
                      <a:lumOff val="5000"/>
                      <a:alpha val="43000"/>
                    </a:schemeClr>
                  </a:outerShdw>
                </a:effectLst>
                <a:cs typeface="Times New Roman" pitchFamily="18" charset="0"/>
              </a:rPr>
              <a:t>)</a:t>
            </a:r>
            <a:endParaRPr lang="en-US" sz="28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endParaRPr>
          </a:p>
          <a:p>
            <a:pPr>
              <a:buClr>
                <a:srgbClr val="FFFF00"/>
              </a:buClr>
            </a:pPr>
            <a:r>
              <a:rPr lang="en-US" sz="32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Not only was kingdom of God near to men, but some were near the kingdom (</a:t>
            </a:r>
            <a:r>
              <a:rPr lang="en-US" sz="32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Mark 12:28-34</a:t>
            </a:r>
            <a:r>
              <a:rPr lang="en-US" sz="32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p>
        </p:txBody>
      </p:sp>
    </p:spTree>
    <p:extLst>
      <p:ext uri="{BB962C8B-B14F-4D97-AF65-F5344CB8AC3E}">
        <p14:creationId xmlns:p14="http://schemas.microsoft.com/office/powerpoint/2010/main" val="2143424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y of Cross 01.jpg"/>
          <p:cNvPicPr>
            <a:picLocks noChangeAspect="1"/>
          </p:cNvPicPr>
          <p:nvPr/>
        </p:nvPicPr>
        <p:blipFill>
          <a:blip r:embed="rId2">
            <a:alphaModFix amt="30000"/>
            <a:extLst>
              <a:ext uri="{28A0092B-C50C-407E-A947-70E740481C1C}">
                <a14:useLocalDpi xmlns:a14="http://schemas.microsoft.com/office/drawing/2010/main" val="0"/>
              </a:ext>
            </a:extLst>
          </a:blip>
          <a:stretch>
            <a:fillRect/>
          </a:stretch>
        </p:blipFill>
        <p:spPr>
          <a:xfrm>
            <a:off x="12700" y="0"/>
            <a:ext cx="9144000" cy="6858000"/>
          </a:xfrm>
          <a:prstGeom prst="rect">
            <a:avLst/>
          </a:prstGeom>
        </p:spPr>
      </p:pic>
      <p:sp>
        <p:nvSpPr>
          <p:cNvPr id="11266" name="Title 1"/>
          <p:cNvSpPr>
            <a:spLocks noGrp="1"/>
          </p:cNvSpPr>
          <p:nvPr>
            <p:ph type="title"/>
          </p:nvPr>
        </p:nvSpPr>
        <p:spPr>
          <a:xfrm>
            <a:off x="457200" y="0"/>
            <a:ext cx="8229600" cy="1143000"/>
          </a:xfrm>
        </p:spPr>
        <p:txBody>
          <a:bodyPr>
            <a:normAutofit/>
          </a:bodyPr>
          <a:lstStyle/>
          <a:p>
            <a:r>
              <a:rPr lang="en-US" sz="4800" b="1" dirty="0" smtClean="0">
                <a:solidFill>
                  <a:srgbClr val="FFFF00"/>
                </a:solidFill>
                <a:effectLst>
                  <a:outerShdw blurRad="50800" dist="38100" dir="2700000" algn="tl" rotWithShape="0">
                    <a:schemeClr val="tx1">
                      <a:lumMod val="95000"/>
                      <a:lumOff val="5000"/>
                      <a:alpha val="43000"/>
                    </a:schemeClr>
                  </a:outerShdw>
                </a:effectLst>
              </a:rPr>
              <a:t>The Nature of the Kingdom</a:t>
            </a:r>
          </a:p>
        </p:txBody>
      </p:sp>
      <p:sp>
        <p:nvSpPr>
          <p:cNvPr id="3" name="Content Placeholder 2"/>
          <p:cNvSpPr>
            <a:spLocks noGrp="1"/>
          </p:cNvSpPr>
          <p:nvPr>
            <p:ph sz="quarter" idx="1"/>
          </p:nvPr>
        </p:nvSpPr>
        <p:spPr>
          <a:xfrm>
            <a:off x="152400" y="1066800"/>
            <a:ext cx="8991600" cy="5791200"/>
          </a:xfrm>
        </p:spPr>
        <p:txBody>
          <a:bodyPr>
            <a:normAutofit/>
          </a:bodyPr>
          <a:lstStyle/>
          <a:p>
            <a:pPr>
              <a:spcBef>
                <a:spcPts val="0"/>
              </a:spcBef>
              <a:spcAft>
                <a:spcPts val="1000"/>
              </a:spcAft>
              <a:buClr>
                <a:srgbClr val="FFFF00"/>
              </a:buClr>
            </a:pPr>
            <a:r>
              <a:rPr lang="en-US" sz="3200" dirty="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K</a:t>
            </a:r>
            <a:r>
              <a:rPr lang="en-US" sz="32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ingdom of God</a:t>
            </a:r>
            <a:r>
              <a:rPr lang="en-US" sz="3200" dirty="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2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 is monarchial, spiritual govt.</a:t>
            </a:r>
          </a:p>
          <a:p>
            <a:pPr lvl="1">
              <a:spcBef>
                <a:spcPts val="0"/>
              </a:spcBef>
              <a:spcAft>
                <a:spcPts val="1000"/>
              </a:spcAft>
              <a:buClr>
                <a:schemeClr val="accent6">
                  <a:lumMod val="60000"/>
                  <a:lumOff val="40000"/>
                </a:schemeClr>
              </a:buClr>
            </a:pPr>
            <a:r>
              <a:rPr lang="en-US"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Luke 1:31-33  </a:t>
            </a:r>
            <a:r>
              <a:rPr lang="en-US"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Angel announced king’s coming birth</a:t>
            </a:r>
            <a:endParaRPr lang="en-US"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endParaRPr>
          </a:p>
          <a:p>
            <a:pPr lvl="1">
              <a:spcBef>
                <a:spcPts val="0"/>
              </a:spcBef>
              <a:spcAft>
                <a:spcPts val="1000"/>
              </a:spcAft>
              <a:buClr>
                <a:schemeClr val="accent6">
                  <a:lumMod val="60000"/>
                  <a:lumOff val="40000"/>
                </a:schemeClr>
              </a:buClr>
            </a:pPr>
            <a:r>
              <a:rPr lang="en-US"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John 18:36  </a:t>
            </a:r>
            <a:r>
              <a:rPr lang="en-US"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Jesus’ kingdom not of this world</a:t>
            </a:r>
            <a:endParaRPr lang="en-US"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endParaRPr>
          </a:p>
          <a:p>
            <a:pPr lvl="1">
              <a:spcBef>
                <a:spcPts val="0"/>
              </a:spcBef>
              <a:spcAft>
                <a:spcPts val="1000"/>
              </a:spcAft>
              <a:buClr>
                <a:schemeClr val="accent6">
                  <a:lumMod val="60000"/>
                  <a:lumOff val="40000"/>
                </a:schemeClr>
              </a:buClr>
            </a:pPr>
            <a:r>
              <a:rPr lang="en-US"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Matt. 28:18-20  </a:t>
            </a:r>
            <a:r>
              <a:rPr lang="en-US"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All power given to Christ at ascension</a:t>
            </a:r>
            <a:endParaRPr lang="en-US"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endParaRPr>
          </a:p>
          <a:p>
            <a:pPr>
              <a:spcBef>
                <a:spcPts val="0"/>
              </a:spcBef>
              <a:spcAft>
                <a:spcPts val="1000"/>
              </a:spcAft>
              <a:buClr>
                <a:srgbClr val="FFFF00"/>
              </a:buClr>
            </a:pPr>
            <a:r>
              <a:rPr lang="en-US" sz="32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“Kingdom of God” and “the church of Christ” refer to same spiritual realm</a:t>
            </a:r>
          </a:p>
          <a:p>
            <a:pPr lvl="1">
              <a:spcBef>
                <a:spcPts val="0"/>
              </a:spcBef>
              <a:spcAft>
                <a:spcPts val="1000"/>
              </a:spcAft>
              <a:buClr>
                <a:schemeClr val="accent6">
                  <a:lumMod val="60000"/>
                  <a:lumOff val="40000"/>
                </a:schemeClr>
              </a:buClr>
            </a:pP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Matt. 16:</a:t>
            </a: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18-</a:t>
            </a: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19,</a:t>
            </a:r>
            <a:r>
              <a:rPr lang="en-US" sz="20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28  </a:t>
            </a:r>
            <a:r>
              <a:rPr lang="en-US" sz="27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Build church, give keys of kingdom</a:t>
            </a:r>
            <a:endParaRPr lang="en-US" sz="27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endParaRPr>
          </a:p>
          <a:p>
            <a:pPr lvl="1">
              <a:spcBef>
                <a:spcPts val="0"/>
              </a:spcBef>
              <a:spcAft>
                <a:spcPts val="1000"/>
              </a:spcAft>
              <a:buClr>
                <a:schemeClr val="accent6">
                  <a:lumMod val="60000"/>
                  <a:lumOff val="40000"/>
                </a:schemeClr>
              </a:buClr>
            </a:pP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Col. 1:13,</a:t>
            </a:r>
            <a:r>
              <a:rPr lang="en-US" sz="20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18  </a:t>
            </a:r>
            <a:r>
              <a:rPr lang="en-US" sz="2700" dirty="0" smtClean="0">
                <a:solidFill>
                  <a:srgbClr val="FFFFFF"/>
                </a:solidFill>
                <a:effectLst>
                  <a:outerShdw blurRad="50800" dist="38100" dir="2700000" algn="tl" rotWithShape="0">
                    <a:schemeClr val="tx1">
                      <a:lumMod val="95000"/>
                      <a:lumOff val="5000"/>
                      <a:alpha val="43000"/>
                    </a:schemeClr>
                  </a:outerShdw>
                </a:effectLst>
                <a:cs typeface="Times New Roman" pitchFamily="18" charset="0"/>
              </a:rPr>
              <a:t>Saints conveyed into kingdom </a:t>
            </a:r>
            <a:r>
              <a:rPr lang="en-US" sz="2700" dirty="0" smtClean="0">
                <a:solidFill>
                  <a:srgbClr val="FFFFFF"/>
                </a:solidFill>
                <a:effectLst>
                  <a:outerShdw blurRad="50800" dist="38100" dir="2700000" algn="tl" rotWithShape="0">
                    <a:schemeClr val="tx1">
                      <a:lumMod val="95000"/>
                      <a:lumOff val="5000"/>
                      <a:alpha val="43000"/>
                    </a:schemeClr>
                  </a:outerShdw>
                </a:effectLst>
                <a:cs typeface="Times New Roman" pitchFamily="18" charset="0"/>
                <a:sym typeface="Wingdings"/>
              </a:rPr>
              <a:t> Church</a:t>
            </a:r>
            <a:endParaRPr lang="en-US" sz="2700" dirty="0" smtClean="0">
              <a:solidFill>
                <a:srgbClr val="FFFFFF"/>
              </a:solidFill>
              <a:effectLst>
                <a:outerShdw blurRad="50800" dist="38100" dir="2700000" algn="tl" rotWithShape="0">
                  <a:schemeClr val="tx1">
                    <a:lumMod val="95000"/>
                    <a:lumOff val="5000"/>
                    <a:alpha val="43000"/>
                  </a:schemeClr>
                </a:outerShdw>
              </a:effectLst>
              <a:cs typeface="Times New Roman" pitchFamily="18" charset="0"/>
            </a:endParaRPr>
          </a:p>
          <a:p>
            <a:pPr lvl="1">
              <a:spcBef>
                <a:spcPts val="0"/>
              </a:spcBef>
              <a:spcAft>
                <a:spcPts val="1000"/>
              </a:spcAft>
              <a:buClr>
                <a:schemeClr val="accent6">
                  <a:lumMod val="60000"/>
                  <a:lumOff val="40000"/>
                </a:schemeClr>
              </a:buClr>
            </a:pP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Heb. 12:22-24,</a:t>
            </a:r>
            <a:r>
              <a:rPr lang="en-US" sz="20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28  </a:t>
            </a:r>
            <a:r>
              <a:rPr lang="en-US" sz="26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Christians part of church – in kingdom</a:t>
            </a:r>
          </a:p>
          <a:p>
            <a:pPr lvl="1">
              <a:spcBef>
                <a:spcPts val="0"/>
              </a:spcBef>
              <a:spcAft>
                <a:spcPts val="1000"/>
              </a:spcAft>
              <a:buClr>
                <a:schemeClr val="accent6">
                  <a:lumMod val="60000"/>
                  <a:lumOff val="40000"/>
                </a:schemeClr>
              </a:buClr>
            </a:pP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Rev. 1:4-6, 9  </a:t>
            </a:r>
            <a:r>
              <a:rPr lang="en-US" sz="28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Lit. – “a kingdom and priests” </a:t>
            </a:r>
            <a:r>
              <a:rPr lang="en-US" sz="28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sym typeface="Wingdings"/>
              </a:rPr>
              <a:t> </a:t>
            </a:r>
            <a:r>
              <a:rPr lang="en-US" sz="2800" dirty="0" smtClean="0">
                <a:solidFill>
                  <a:srgbClr val="FFFFFF"/>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28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v. 9</a:t>
            </a:r>
          </a:p>
        </p:txBody>
      </p:sp>
    </p:spTree>
    <p:extLst>
      <p:ext uri="{BB962C8B-B14F-4D97-AF65-F5344CB8AC3E}">
        <p14:creationId xmlns:p14="http://schemas.microsoft.com/office/powerpoint/2010/main" val="3300660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y of Cross 01.jpg"/>
          <p:cNvPicPr>
            <a:picLocks noChangeAspect="1"/>
          </p:cNvPicPr>
          <p:nvPr/>
        </p:nvPicPr>
        <p:blipFill>
          <a:blip r:embed="rId2">
            <a:alphaModFix amt="30000"/>
            <a:extLst>
              <a:ext uri="{28A0092B-C50C-407E-A947-70E740481C1C}">
                <a14:useLocalDpi xmlns:a14="http://schemas.microsoft.com/office/drawing/2010/main" val="0"/>
              </a:ext>
            </a:extLst>
          </a:blip>
          <a:stretch>
            <a:fillRect/>
          </a:stretch>
        </p:blipFill>
        <p:spPr>
          <a:xfrm>
            <a:off x="12700" y="0"/>
            <a:ext cx="9144000" cy="6858000"/>
          </a:xfrm>
          <a:prstGeom prst="rect">
            <a:avLst/>
          </a:prstGeom>
        </p:spPr>
      </p:pic>
      <p:sp>
        <p:nvSpPr>
          <p:cNvPr id="12290" name="Title 1"/>
          <p:cNvSpPr>
            <a:spLocks noGrp="1"/>
          </p:cNvSpPr>
          <p:nvPr>
            <p:ph type="title"/>
          </p:nvPr>
        </p:nvSpPr>
        <p:spPr>
          <a:xfrm>
            <a:off x="0" y="0"/>
            <a:ext cx="9144000" cy="1143000"/>
          </a:xfrm>
        </p:spPr>
        <p:txBody>
          <a:bodyPr>
            <a:noAutofit/>
          </a:bodyPr>
          <a:lstStyle/>
          <a:p>
            <a:r>
              <a:rPr lang="en-US" sz="4800" b="1" dirty="0" smtClean="0">
                <a:solidFill>
                  <a:srgbClr val="FFFF00"/>
                </a:solidFill>
                <a:effectLst>
                  <a:outerShdw blurRad="50800" dist="38100" dir="2700000" algn="tl" rotWithShape="0">
                    <a:schemeClr val="tx1">
                      <a:lumMod val="95000"/>
                      <a:lumOff val="5000"/>
                      <a:alpha val="43000"/>
                    </a:schemeClr>
                  </a:outerShdw>
                </a:effectLst>
              </a:rPr>
              <a:t>Evidence of Nearness to Kingdom</a:t>
            </a:r>
          </a:p>
        </p:txBody>
      </p:sp>
      <p:sp>
        <p:nvSpPr>
          <p:cNvPr id="3" name="Content Placeholder 2"/>
          <p:cNvSpPr>
            <a:spLocks noGrp="1"/>
          </p:cNvSpPr>
          <p:nvPr>
            <p:ph sz="quarter" idx="1"/>
          </p:nvPr>
        </p:nvSpPr>
        <p:spPr>
          <a:xfrm>
            <a:off x="76200" y="1066800"/>
            <a:ext cx="8991600" cy="5791200"/>
          </a:xfrm>
        </p:spPr>
        <p:txBody>
          <a:bodyPr>
            <a:normAutofit/>
          </a:bodyPr>
          <a:lstStyle/>
          <a:p>
            <a:pPr>
              <a:spcBef>
                <a:spcPts val="0"/>
              </a:spcBef>
              <a:spcAft>
                <a:spcPts val="1000"/>
              </a:spcAft>
              <a:buClr>
                <a:srgbClr val="FFFF00"/>
              </a:buClr>
            </a:pP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Kingdom of God in NT is represented as both:</a:t>
            </a:r>
          </a:p>
          <a:p>
            <a:pPr lvl="1">
              <a:spcBef>
                <a:spcPts val="0"/>
              </a:spcBef>
              <a:spcAft>
                <a:spcPts val="1000"/>
              </a:spcAft>
              <a:buClr>
                <a:schemeClr val="accent6">
                  <a:lumMod val="60000"/>
                  <a:lumOff val="40000"/>
                </a:schemeClr>
              </a:buClr>
            </a:pPr>
            <a:r>
              <a:rPr lang="en-US" sz="3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 rule unto which man must submit (</a:t>
            </a:r>
            <a:r>
              <a:rPr lang="en-US" sz="30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Luke 17:20-21</a:t>
            </a:r>
            <a:r>
              <a:rPr lang="en-US" sz="3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0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Rom. 14:17</a:t>
            </a:r>
            <a:r>
              <a:rPr lang="en-US" sz="3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p>
          <a:p>
            <a:pPr lvl="1">
              <a:spcBef>
                <a:spcPts val="0"/>
              </a:spcBef>
              <a:spcAft>
                <a:spcPts val="1000"/>
              </a:spcAft>
              <a:buClr>
                <a:schemeClr val="accent6">
                  <a:lumMod val="60000"/>
                  <a:lumOff val="40000"/>
                </a:schemeClr>
              </a:buClr>
            </a:pPr>
            <a:r>
              <a:rPr lang="en-US" sz="3000" dirty="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a:t>
            </a:r>
            <a:r>
              <a:rPr lang="en-US" sz="3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realm into which man must enter (</a:t>
            </a:r>
            <a:r>
              <a:rPr lang="en-US" sz="30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Luke 16:16</a:t>
            </a:r>
            <a:r>
              <a:rPr lang="en-US" sz="3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0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Matt. 4:23-24</a:t>
            </a:r>
            <a:r>
              <a:rPr lang="en-US" sz="3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p>
          <a:p>
            <a:pPr>
              <a:spcBef>
                <a:spcPts val="0"/>
              </a:spcBef>
              <a:spcAft>
                <a:spcPts val="1000"/>
              </a:spcAft>
              <a:buClr>
                <a:srgbClr val="FFFF00"/>
              </a:buClr>
            </a:pPr>
            <a:r>
              <a:rPr lang="en-US" sz="34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In either sense, we may be near to or far from it, depending upon our attitude and disposition</a:t>
            </a:r>
          </a:p>
          <a:p>
            <a:pPr lvl="1">
              <a:spcBef>
                <a:spcPts val="0"/>
              </a:spcBef>
              <a:spcAft>
                <a:spcPts val="1000"/>
              </a:spcAft>
              <a:buClr>
                <a:schemeClr val="accent6">
                  <a:lumMod val="60000"/>
                  <a:lumOff val="40000"/>
                </a:schemeClr>
              </a:buClr>
            </a:pPr>
            <a:r>
              <a:rPr lang="en-US" sz="3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Many are far from kingdom of God (</a:t>
            </a:r>
            <a:r>
              <a:rPr lang="en-US" sz="30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Rom. 3:10-18</a:t>
            </a:r>
            <a:r>
              <a:rPr lang="en-US" sz="3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p>
          <a:p>
            <a:pPr lvl="1">
              <a:spcBef>
                <a:spcPts val="0"/>
              </a:spcBef>
              <a:spcAft>
                <a:spcPts val="1000"/>
              </a:spcAft>
              <a:buClr>
                <a:schemeClr val="accent6">
                  <a:lumMod val="60000"/>
                  <a:lumOff val="40000"/>
                </a:schemeClr>
              </a:buClr>
            </a:pPr>
            <a:r>
              <a:rPr lang="en-US" sz="30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Others, like this scribe, have progressed spiritually to the point that they are near to the kingdom of God</a:t>
            </a:r>
          </a:p>
        </p:txBody>
      </p:sp>
    </p:spTree>
    <p:extLst>
      <p:ext uri="{BB962C8B-B14F-4D97-AF65-F5344CB8AC3E}">
        <p14:creationId xmlns:p14="http://schemas.microsoft.com/office/powerpoint/2010/main" val="2412840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ay of Cross 01.jpg"/>
          <p:cNvPicPr>
            <a:picLocks noChangeAspect="1"/>
          </p:cNvPicPr>
          <p:nvPr/>
        </p:nvPicPr>
        <p:blipFill>
          <a:blip r:embed="rId2">
            <a:alphaModFix amt="30000"/>
            <a:extLst>
              <a:ext uri="{28A0092B-C50C-407E-A947-70E740481C1C}">
                <a14:useLocalDpi xmlns:a14="http://schemas.microsoft.com/office/drawing/2010/main" val="0"/>
              </a:ext>
            </a:extLst>
          </a:blip>
          <a:stretch>
            <a:fillRect/>
          </a:stretch>
        </p:blipFill>
        <p:spPr>
          <a:xfrm>
            <a:off x="12700" y="0"/>
            <a:ext cx="9144000" cy="6858000"/>
          </a:xfrm>
          <a:prstGeom prst="rect">
            <a:avLst/>
          </a:prstGeom>
        </p:spPr>
      </p:pic>
      <p:sp>
        <p:nvSpPr>
          <p:cNvPr id="14338" name="Title 1"/>
          <p:cNvSpPr>
            <a:spLocks noGrp="1"/>
          </p:cNvSpPr>
          <p:nvPr>
            <p:ph type="title"/>
          </p:nvPr>
        </p:nvSpPr>
        <p:spPr>
          <a:xfrm>
            <a:off x="457200" y="0"/>
            <a:ext cx="8229600" cy="1143000"/>
          </a:xfrm>
        </p:spPr>
        <p:txBody>
          <a:bodyPr>
            <a:normAutofit/>
          </a:bodyPr>
          <a:lstStyle/>
          <a:p>
            <a:r>
              <a:rPr lang="en-US" sz="4800" b="1" dirty="0" smtClean="0">
                <a:solidFill>
                  <a:srgbClr val="FFFF00"/>
                </a:solidFill>
                <a:effectLst>
                  <a:outerShdw blurRad="50800" dist="38100" dir="2700000" algn="tl" rotWithShape="0">
                    <a:schemeClr val="tx1">
                      <a:lumMod val="95000"/>
                      <a:lumOff val="5000"/>
                      <a:alpha val="43000"/>
                    </a:schemeClr>
                  </a:outerShdw>
                </a:effectLst>
              </a:rPr>
              <a:t>The Qualities Of Nearness</a:t>
            </a:r>
          </a:p>
        </p:txBody>
      </p:sp>
      <p:sp>
        <p:nvSpPr>
          <p:cNvPr id="3" name="Content Placeholder 2"/>
          <p:cNvSpPr>
            <a:spLocks noGrp="1"/>
          </p:cNvSpPr>
          <p:nvPr>
            <p:ph sz="quarter" idx="1"/>
          </p:nvPr>
        </p:nvSpPr>
        <p:spPr>
          <a:xfrm>
            <a:off x="304800" y="1143000"/>
            <a:ext cx="8839200" cy="5715000"/>
          </a:xfrm>
        </p:spPr>
        <p:txBody>
          <a:bodyPr>
            <a:normAutofit/>
          </a:bodyPr>
          <a:lstStyle/>
          <a:p>
            <a:pPr>
              <a:lnSpc>
                <a:spcPct val="93000"/>
              </a:lnSpc>
              <a:buClr>
                <a:srgbClr val="FFFF00"/>
              </a:buClr>
            </a:pPr>
            <a:r>
              <a:rPr lang="en-US" sz="33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This Scribe was Knowledgeable</a:t>
            </a:r>
          </a:p>
          <a:p>
            <a:pPr lvl="1">
              <a:lnSpc>
                <a:spcPct val="93000"/>
              </a:lnSpc>
              <a:spcBef>
                <a:spcPts val="600"/>
              </a:spcBef>
              <a:buClr>
                <a:schemeClr val="accent6">
                  <a:lumMod val="40000"/>
                  <a:lumOff val="60000"/>
                </a:schemeClr>
              </a:buClr>
            </a:pPr>
            <a:r>
              <a:rPr lang="en-US" sz="3000"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He understood that Jesus answered others well</a:t>
            </a:r>
          </a:p>
          <a:p>
            <a:pPr lvl="1">
              <a:lnSpc>
                <a:spcPct val="93000"/>
              </a:lnSpc>
              <a:spcBef>
                <a:spcPts val="600"/>
              </a:spcBef>
              <a:buClr>
                <a:schemeClr val="accent6">
                  <a:lumMod val="40000"/>
                  <a:lumOff val="60000"/>
                </a:schemeClr>
              </a:buClr>
            </a:pPr>
            <a:r>
              <a:rPr lang="en-US" sz="3000"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He knew &amp; understood the foundation of law</a:t>
            </a:r>
          </a:p>
          <a:p>
            <a:pPr>
              <a:lnSpc>
                <a:spcPct val="93000"/>
              </a:lnSpc>
              <a:buClr>
                <a:srgbClr val="FFFF00"/>
              </a:buClr>
            </a:pPr>
            <a:r>
              <a:rPr lang="en-US" sz="33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This Scribe was Open-Minded</a:t>
            </a:r>
          </a:p>
          <a:p>
            <a:pPr lvl="1">
              <a:lnSpc>
                <a:spcPct val="93000"/>
              </a:lnSpc>
              <a:spcBef>
                <a:spcPts val="600"/>
              </a:spcBef>
              <a:buClr>
                <a:schemeClr val="accent6">
                  <a:lumMod val="40000"/>
                  <a:lumOff val="60000"/>
                </a:schemeClr>
              </a:buClr>
            </a:pPr>
            <a:r>
              <a:rPr lang="en-US" sz="3000"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He fairly heard &amp; evaluated answer by the word</a:t>
            </a:r>
          </a:p>
          <a:p>
            <a:pPr lvl="1">
              <a:lnSpc>
                <a:spcPct val="93000"/>
              </a:lnSpc>
              <a:spcBef>
                <a:spcPts val="600"/>
              </a:spcBef>
              <a:buClr>
                <a:schemeClr val="accent6">
                  <a:lumMod val="40000"/>
                  <a:lumOff val="60000"/>
                </a:schemeClr>
              </a:buClr>
            </a:pPr>
            <a:r>
              <a:rPr lang="en-US" sz="3000" dirty="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U</a:t>
            </a:r>
            <a:r>
              <a:rPr lang="en-US" sz="3000"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nlike others who only wanted to ensnare Jesus</a:t>
            </a:r>
          </a:p>
          <a:p>
            <a:pPr>
              <a:lnSpc>
                <a:spcPct val="93000"/>
              </a:lnSpc>
              <a:buClr>
                <a:srgbClr val="FFFF00"/>
              </a:buClr>
            </a:pPr>
            <a:r>
              <a:rPr lang="en-US" sz="33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This Scribe was Wise</a:t>
            </a:r>
          </a:p>
          <a:p>
            <a:pPr lvl="1">
              <a:lnSpc>
                <a:spcPct val="93000"/>
              </a:lnSpc>
              <a:spcBef>
                <a:spcPts val="600"/>
              </a:spcBef>
              <a:buClr>
                <a:schemeClr val="accent6">
                  <a:lumMod val="40000"/>
                  <a:lumOff val="60000"/>
                </a:schemeClr>
              </a:buClr>
            </a:pPr>
            <a:r>
              <a:rPr lang="en-US" sz="3000"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Text </a:t>
            </a:r>
            <a:r>
              <a:rPr lang="en-US" sz="3000" dirty="0" smtClean="0">
                <a:solidFill>
                  <a:srgbClr val="FFFF66"/>
                </a:solidFill>
                <a:effectLst>
                  <a:outerShdw blurRad="50800" dist="38100" dir="2700000" algn="tl" rotWithShape="0">
                    <a:schemeClr val="tx1">
                      <a:lumMod val="95000"/>
                      <a:lumOff val="5000"/>
                      <a:alpha val="43000"/>
                    </a:schemeClr>
                  </a:outerShdw>
                </a:effectLst>
                <a:cs typeface="Times New Roman" pitchFamily="18" charset="0"/>
              </a:rPr>
              <a:t>say</a:t>
            </a:r>
            <a:r>
              <a:rPr lang="en-US" sz="3000"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s he responded “wisely” to Jesus</a:t>
            </a:r>
          </a:p>
          <a:p>
            <a:pPr>
              <a:lnSpc>
                <a:spcPct val="93000"/>
              </a:lnSpc>
              <a:buClr>
                <a:srgbClr val="FFFF00"/>
              </a:buClr>
            </a:pPr>
            <a:r>
              <a:rPr lang="en-US" sz="33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This Scribe was Humble</a:t>
            </a:r>
          </a:p>
          <a:p>
            <a:pPr lvl="1">
              <a:lnSpc>
                <a:spcPct val="93000"/>
              </a:lnSpc>
              <a:spcBef>
                <a:spcPts val="600"/>
              </a:spcBef>
              <a:buClr>
                <a:schemeClr val="accent6">
                  <a:lumMod val="40000"/>
                  <a:lumOff val="60000"/>
                </a:schemeClr>
              </a:buClr>
            </a:pPr>
            <a:r>
              <a:rPr lang="en-US" sz="3000"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His appeal was not to his own thoughts, but to the Scripture</a:t>
            </a:r>
          </a:p>
        </p:txBody>
      </p:sp>
    </p:spTree>
    <p:extLst>
      <p:ext uri="{BB962C8B-B14F-4D97-AF65-F5344CB8AC3E}">
        <p14:creationId xmlns:p14="http://schemas.microsoft.com/office/powerpoint/2010/main" val="161298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76200"/>
            <a:ext cx="9144000" cy="1143000"/>
          </a:xfrm>
        </p:spPr>
        <p:txBody>
          <a:bodyPr>
            <a:normAutofit/>
          </a:bodyPr>
          <a:lstStyle/>
          <a:p>
            <a:r>
              <a:rPr lang="en-US" sz="4800" b="1" dirty="0" smtClean="0">
                <a:solidFill>
                  <a:srgbClr val="FFFF00"/>
                </a:solidFill>
                <a:effectLst>
                  <a:outerShdw blurRad="50800" dist="38100" dir="2700000" algn="tl" rotWithShape="0">
                    <a:schemeClr val="tx1">
                      <a:lumMod val="95000"/>
                      <a:lumOff val="5000"/>
                      <a:alpha val="43000"/>
                    </a:schemeClr>
                  </a:outerShdw>
                </a:effectLst>
              </a:rPr>
              <a:t>Terms of Admission to Kingdom</a:t>
            </a:r>
          </a:p>
        </p:txBody>
      </p:sp>
      <p:sp>
        <p:nvSpPr>
          <p:cNvPr id="3" name="Content Placeholder 2"/>
          <p:cNvSpPr>
            <a:spLocks noGrp="1"/>
          </p:cNvSpPr>
          <p:nvPr>
            <p:ph sz="quarter" idx="1"/>
          </p:nvPr>
        </p:nvSpPr>
        <p:spPr>
          <a:xfrm>
            <a:off x="76200" y="1219200"/>
            <a:ext cx="9067800" cy="5486400"/>
          </a:xfrm>
        </p:spPr>
        <p:txBody>
          <a:bodyPr>
            <a:normAutofit/>
          </a:bodyPr>
          <a:lstStyle/>
          <a:p>
            <a:pPr>
              <a:lnSpc>
                <a:spcPct val="110000"/>
              </a:lnSpc>
              <a:spcBef>
                <a:spcPts val="0"/>
              </a:spcBef>
              <a:spcAft>
                <a:spcPts val="1200"/>
              </a:spcAft>
              <a:buClr>
                <a:srgbClr val="FFFF00"/>
              </a:buClr>
            </a:pPr>
            <a:r>
              <a:rPr lang="en-US" sz="36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To enter the kingdom of God, one must be born of the water and the Spirit (</a:t>
            </a:r>
            <a:r>
              <a:rPr lang="en-US" sz="36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John 3:1-5</a:t>
            </a:r>
            <a:r>
              <a:rPr lang="en-US" sz="36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p>
          <a:p>
            <a:pPr lvl="1">
              <a:lnSpc>
                <a:spcPct val="110000"/>
              </a:lnSpc>
              <a:spcBef>
                <a:spcPts val="0"/>
              </a:spcBef>
              <a:spcAft>
                <a:spcPts val="1200"/>
              </a:spcAft>
              <a:buClr>
                <a:schemeClr val="accent6">
                  <a:lumMod val="60000"/>
                  <a:lumOff val="40000"/>
                </a:schemeClr>
              </a:buClr>
            </a:pP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Requires faith in Christ (</a:t>
            </a:r>
            <a:r>
              <a:rPr lang="en-US" sz="32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John 8:24</a:t>
            </a: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p>
          <a:p>
            <a:pPr lvl="1">
              <a:lnSpc>
                <a:spcPct val="110000"/>
              </a:lnSpc>
              <a:spcBef>
                <a:spcPts val="0"/>
              </a:spcBef>
              <a:spcAft>
                <a:spcPts val="1200"/>
              </a:spcAft>
              <a:buClr>
                <a:schemeClr val="accent6">
                  <a:lumMod val="60000"/>
                  <a:lumOff val="40000"/>
                </a:schemeClr>
              </a:buClr>
            </a:pP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Requires repentance from past sins (</a:t>
            </a:r>
            <a:r>
              <a:rPr lang="en-US" sz="32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Luke 13:3</a:t>
            </a: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p>
          <a:p>
            <a:pPr lvl="1">
              <a:lnSpc>
                <a:spcPct val="110000"/>
              </a:lnSpc>
              <a:spcBef>
                <a:spcPts val="0"/>
              </a:spcBef>
              <a:spcAft>
                <a:spcPts val="1200"/>
              </a:spcAft>
              <a:buClr>
                <a:schemeClr val="accent6">
                  <a:lumMod val="60000"/>
                  <a:lumOff val="40000"/>
                </a:schemeClr>
              </a:buClr>
            </a:pP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Requires confession that Jesus is the son of God (</a:t>
            </a:r>
            <a:r>
              <a:rPr lang="en-US" sz="32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Matt. 10:32-33</a:t>
            </a: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p>
          <a:p>
            <a:pPr lvl="1">
              <a:lnSpc>
                <a:spcPct val="110000"/>
              </a:lnSpc>
              <a:spcBef>
                <a:spcPts val="0"/>
              </a:spcBef>
              <a:spcAft>
                <a:spcPts val="1200"/>
              </a:spcAft>
              <a:buClr>
                <a:schemeClr val="accent6">
                  <a:lumMod val="60000"/>
                  <a:lumOff val="40000"/>
                </a:schemeClr>
              </a:buClr>
            </a:pP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Requires baptism into Christ for remission of sins (</a:t>
            </a:r>
            <a:r>
              <a:rPr lang="en-US" sz="32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Mk. 16:16</a:t>
            </a: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2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Acts 2:38</a:t>
            </a: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2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Rom. 6:3-4</a:t>
            </a: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 </a:t>
            </a:r>
            <a:r>
              <a:rPr lang="en-US" sz="3200" b="1" dirty="0" smtClean="0">
                <a:solidFill>
                  <a:srgbClr val="FFFF66"/>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Gal. 3:27</a:t>
            </a:r>
            <a:r>
              <a:rPr lang="en-US" sz="3200" dirty="0" smtClean="0">
                <a:solidFill>
                  <a:schemeClr val="bg1"/>
                </a:solidFill>
                <a:effectLst>
                  <a:outerShdw blurRad="50800" dist="38100" dir="2700000" algn="tl" rotWithShape="0">
                    <a:schemeClr val="tx1">
                      <a:lumMod val="95000"/>
                      <a:lumOff val="5000"/>
                      <a:alpha val="43000"/>
                    </a:schemeClr>
                  </a:outerShdw>
                </a:effectLst>
                <a:latin typeface="Times New Roman" pitchFamily="18" charset="0"/>
                <a:cs typeface="Times New Roman" pitchFamily="18" charset="0"/>
              </a:rPr>
              <a:t>)</a:t>
            </a:r>
          </a:p>
        </p:txBody>
      </p:sp>
    </p:spTree>
    <p:extLst>
      <p:ext uri="{BB962C8B-B14F-4D97-AF65-F5344CB8AC3E}">
        <p14:creationId xmlns:p14="http://schemas.microsoft.com/office/powerpoint/2010/main" val="490453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2856</TotalTime>
  <Words>562</Words>
  <Application>Microsoft Macintosh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Not Far from the Kingdom of God</vt:lpstr>
      <vt:lpstr>Mark 12:28-34</vt:lpstr>
      <vt:lpstr>PowerPoint Presentation</vt:lpstr>
      <vt:lpstr>PowerPoint Presentation</vt:lpstr>
      <vt:lpstr>Introduction</vt:lpstr>
      <vt:lpstr>The Nature of the Kingdom</vt:lpstr>
      <vt:lpstr>Evidence of Nearness to Kingdom</vt:lpstr>
      <vt:lpstr>The Qualities Of Nearness</vt:lpstr>
      <vt:lpstr>Terms of Admission to Kingdom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56</cp:revision>
  <dcterms:created xsi:type="dcterms:W3CDTF">2017-02-11T14:18:26Z</dcterms:created>
  <dcterms:modified xsi:type="dcterms:W3CDTF">2021-06-06T11:44:22Z</dcterms:modified>
</cp:coreProperties>
</file>