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Lst>
  <p:sldIdLst>
    <p:sldId id="256" r:id="rId2"/>
    <p:sldId id="263" r:id="rId3"/>
    <p:sldId id="406" r:id="rId4"/>
    <p:sldId id="407" r:id="rId5"/>
    <p:sldId id="264" r:id="rId6"/>
    <p:sldId id="342" r:id="rId7"/>
    <p:sldId id="266"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1" r:id="rId31"/>
    <p:sldId id="292" r:id="rId32"/>
    <p:sldId id="293" r:id="rId33"/>
    <p:sldId id="294" r:id="rId34"/>
    <p:sldId id="295" r:id="rId35"/>
    <p:sldId id="297" r:id="rId36"/>
    <p:sldId id="298" r:id="rId37"/>
    <p:sldId id="299" r:id="rId38"/>
    <p:sldId id="300" r:id="rId39"/>
    <p:sldId id="301" r:id="rId40"/>
    <p:sldId id="334" r:id="rId41"/>
    <p:sldId id="265" r:id="rId42"/>
    <p:sldId id="336" r:id="rId43"/>
    <p:sldId id="337" r:id="rId44"/>
    <p:sldId id="338" r:id="rId45"/>
    <p:sldId id="340" r:id="rId46"/>
    <p:sldId id="341" r:id="rId47"/>
    <p:sldId id="343" r:id="rId48"/>
    <p:sldId id="344" r:id="rId49"/>
    <p:sldId id="345" r:id="rId50"/>
    <p:sldId id="346" r:id="rId51"/>
    <p:sldId id="347" r:id="rId52"/>
    <p:sldId id="348" r:id="rId53"/>
    <p:sldId id="349" r:id="rId54"/>
    <p:sldId id="350" r:id="rId55"/>
    <p:sldId id="351" r:id="rId56"/>
    <p:sldId id="374" r:id="rId57"/>
    <p:sldId id="352" r:id="rId58"/>
    <p:sldId id="353" r:id="rId59"/>
    <p:sldId id="354" r:id="rId60"/>
    <p:sldId id="392" r:id="rId61"/>
    <p:sldId id="393"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 id="369" r:id="rId89"/>
    <p:sldId id="370" r:id="rId90"/>
    <p:sldId id="371" r:id="rId91"/>
    <p:sldId id="391" r:id="rId92"/>
    <p:sldId id="372" r:id="rId93"/>
    <p:sldId id="373" r:id="rId94"/>
    <p:sldId id="389" r:id="rId95"/>
    <p:sldId id="390"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07" autoAdjust="0"/>
    <p:restoredTop sz="99623" autoAdjust="0"/>
  </p:normalViewPr>
  <p:slideViewPr>
    <p:cSldViewPr snapToGrid="0" snapToObjects="1">
      <p:cViewPr varScale="1">
        <p:scale>
          <a:sx n="83" d="100"/>
          <a:sy n="83" d="100"/>
        </p:scale>
        <p:origin x="-6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005465F5-6C1B-3B4C-825A-33D982D33F6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05465F5-6C1B-3B4C-825A-33D982D33F6B}" type="datetimeFigureOut">
              <a:rPr lang="en-US" smtClean="0"/>
              <a:t>6/30/21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B9D46-A78B-E341-99ED-F735F56B79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465F5-6C1B-3B4C-825A-33D982D33F6B}" type="datetimeFigureOut">
              <a:rPr lang="en-US" smtClean="0"/>
              <a:t>6/30/21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B9D46-A78B-E341-99ED-F735F56B79D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465F5-6C1B-3B4C-825A-33D982D33F6B}"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05465F5-6C1B-3B4C-825A-33D982D33F6B}"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B9D46-A78B-E341-99ED-F735F56B79DD}"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5465F5-6C1B-3B4C-825A-33D982D33F6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9D46-A78B-E341-99ED-F735F56B79D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5465F5-6C1B-3B4C-825A-33D982D33F6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9D46-A78B-E341-99ED-F735F56B79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5465F5-6C1B-3B4C-825A-33D982D33F6B}"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9D46-A78B-E341-99ED-F735F56B79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005465F5-6C1B-3B4C-825A-33D982D33F6B}" type="datetimeFigureOut">
              <a:rPr lang="en-US" smtClean="0"/>
              <a:t>6/30/21</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449B9D46-A78B-E341-99ED-F735F56B79DD}"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005465F5-6C1B-3B4C-825A-33D982D33F6B}" type="datetimeFigureOut">
              <a:rPr lang="en-US" smtClean="0"/>
              <a:t>6/30/21</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449B9D46-A78B-E341-99ED-F735F56B79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05465F5-6C1B-3B4C-825A-33D982D33F6B}"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B9D46-A78B-E341-99ED-F735F56B79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05465F5-6C1B-3B4C-825A-33D982D33F6B}" type="datetimeFigureOut">
              <a:rPr lang="en-US" smtClean="0"/>
              <a:t>6/30/21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B9D46-A78B-E341-99ED-F735F56B79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05465F5-6C1B-3B4C-825A-33D982D33F6B}"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B9D46-A78B-E341-99ED-F735F56B79DD}"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05465F5-6C1B-3B4C-825A-33D982D33F6B}"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B9D46-A78B-E341-99ED-F735F56B79DD}"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05465F5-6C1B-3B4C-825A-33D982D33F6B}" type="datetimeFigureOut">
              <a:rPr lang="en-US" smtClean="0"/>
              <a:t>6/30/21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B9D46-A78B-E341-99ED-F735F56B79DD}"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005465F5-6C1B-3B4C-825A-33D982D33F6B}" type="datetimeFigureOut">
              <a:rPr lang="en-US" smtClean="0"/>
              <a:t>6/30/21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449B9D46-A78B-E341-99ED-F735F56B79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723900"/>
            <a:ext cx="5724862" cy="3746500"/>
          </a:xfrm>
        </p:spPr>
        <p:txBody>
          <a:bodyPr anchor="ctr"/>
          <a:lstStyle/>
          <a:p>
            <a:r>
              <a:rPr lang="en-US" sz="8000" b="1" dirty="0" smtClean="0"/>
              <a:t>1</a:t>
            </a:r>
            <a:r>
              <a:rPr lang="en-US" sz="8000" b="1" baseline="30000" dirty="0" smtClean="0"/>
              <a:t>st</a:t>
            </a:r>
            <a:r>
              <a:rPr lang="en-US" sz="8000" b="1" dirty="0" smtClean="0"/>
              <a:t> Timothy</a:t>
            </a:r>
            <a:br>
              <a:rPr lang="en-US" sz="8000" b="1" dirty="0" smtClean="0"/>
            </a:br>
            <a:r>
              <a:rPr lang="en-US" sz="8000" b="1" dirty="0"/>
              <a:t>Titus</a:t>
            </a:r>
            <a:br>
              <a:rPr lang="en-US" sz="8000" b="1" dirty="0"/>
            </a:br>
            <a:r>
              <a:rPr lang="en-US" sz="8000" b="1" dirty="0"/>
              <a:t>2</a:t>
            </a:r>
            <a:r>
              <a:rPr lang="en-US" sz="8000" b="1" baseline="30000" dirty="0"/>
              <a:t>nd</a:t>
            </a:r>
            <a:r>
              <a:rPr lang="en-US" sz="8000" b="1" dirty="0"/>
              <a:t> Timothy</a:t>
            </a:r>
          </a:p>
        </p:txBody>
      </p:sp>
      <p:sp>
        <p:nvSpPr>
          <p:cNvPr id="3" name="Subtitle 2"/>
          <p:cNvSpPr>
            <a:spLocks noGrp="1"/>
          </p:cNvSpPr>
          <p:nvPr>
            <p:ph type="subTitle" idx="1"/>
          </p:nvPr>
        </p:nvSpPr>
        <p:spPr>
          <a:xfrm>
            <a:off x="0" y="4619812"/>
            <a:ext cx="9144000" cy="1007200"/>
          </a:xfrm>
        </p:spPr>
        <p:txBody>
          <a:bodyPr anchor="ctr">
            <a:normAutofit/>
          </a:bodyPr>
          <a:lstStyle/>
          <a:p>
            <a:r>
              <a:rPr lang="en-US" sz="5000" b="1" i="1" dirty="0" smtClean="0">
                <a:solidFill>
                  <a:schemeClr val="bg1"/>
                </a:solidFill>
              </a:rPr>
              <a:t>Letters to the Evangelists</a:t>
            </a:r>
            <a:endParaRPr lang="en-US" sz="5000" b="1" i="1" dirty="0">
              <a:solidFill>
                <a:schemeClr val="bg1"/>
              </a:solidFill>
            </a:endParaRPr>
          </a:p>
        </p:txBody>
      </p:sp>
    </p:spTree>
    <p:extLst>
      <p:ext uri="{BB962C8B-B14F-4D97-AF65-F5344CB8AC3E}">
        <p14:creationId xmlns:p14="http://schemas.microsoft.com/office/powerpoint/2010/main" val="36366147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609600"/>
            <a:ext cx="9144000" cy="1143000"/>
          </a:xfrm>
          <a:effectLst/>
        </p:spPr>
        <p:txBody>
          <a:bodyPr/>
          <a:lstStyle/>
          <a:p>
            <a:r>
              <a:rPr lang="en-US" sz="5200" b="1" dirty="0">
                <a:solidFill>
                  <a:srgbClr val="FFFF00"/>
                </a:solidFill>
                <a:latin typeface="Times New Roman"/>
                <a:cs typeface="Times New Roman"/>
              </a:rPr>
              <a:t>Regarding General Character</a:t>
            </a:r>
          </a:p>
        </p:txBody>
      </p:sp>
    </p:spTree>
    <p:extLst>
      <p:ext uri="{BB962C8B-B14F-4D97-AF65-F5344CB8AC3E}">
        <p14:creationId xmlns:p14="http://schemas.microsoft.com/office/powerpoint/2010/main" val="4140817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17298"/>
            <a:ext cx="7772400" cy="1143000"/>
          </a:xfrm>
          <a:effectLst/>
        </p:spPr>
        <p:txBody>
          <a:bodyPr/>
          <a:lstStyle/>
          <a:p>
            <a:r>
              <a:rPr lang="ja-JP" altLang="en-US" b="1" dirty="0" smtClean="0">
                <a:solidFill>
                  <a:srgbClr val="F2EC86"/>
                </a:solidFill>
                <a:latin typeface="Times New Roman"/>
                <a:cs typeface="Times New Roman"/>
              </a:rPr>
              <a:t>“</a:t>
            </a:r>
            <a:r>
              <a:rPr lang="en-US" altLang="ja-JP" b="1" dirty="0" smtClean="0">
                <a:solidFill>
                  <a:srgbClr val="F2EC86"/>
                </a:solidFill>
                <a:latin typeface="Times New Roman"/>
                <a:cs typeface="Times New Roman"/>
              </a:rPr>
              <a:t>Blameless</a:t>
            </a:r>
            <a:r>
              <a:rPr lang="ja-JP" altLang="en-US" b="1" dirty="0" smtClean="0">
                <a:solidFill>
                  <a:srgbClr val="F2EC86"/>
                </a:solidFill>
                <a:latin typeface="Times New Roman"/>
                <a:cs typeface="Times New Roman"/>
              </a:rPr>
              <a:t>”</a:t>
            </a:r>
            <a:endParaRPr lang="en-US" b="1" dirty="0">
              <a:solidFill>
                <a:srgbClr val="F2EC86"/>
              </a:solidFill>
              <a:latin typeface="Times New Roman"/>
              <a:cs typeface="Times New Roman"/>
            </a:endParaRPr>
          </a:p>
        </p:txBody>
      </p:sp>
      <p:sp>
        <p:nvSpPr>
          <p:cNvPr id="8195" name="Rectangle 3"/>
          <p:cNvSpPr>
            <a:spLocks noGrp="1" noChangeArrowheads="1"/>
          </p:cNvSpPr>
          <p:nvPr>
            <p:ph type="body" idx="1"/>
          </p:nvPr>
        </p:nvSpPr>
        <p:spPr>
          <a:xfrm>
            <a:off x="457200" y="1196920"/>
            <a:ext cx="8153400" cy="5661080"/>
          </a:xfrm>
        </p:spPr>
        <p:txBody>
          <a:bodyPr>
            <a:noAutofit/>
          </a:bodyPr>
          <a:lstStyle/>
          <a:p>
            <a:pPr>
              <a:spcBef>
                <a:spcPts val="0"/>
              </a:spcBef>
              <a:spcAft>
                <a:spcPts val="1800"/>
              </a:spcAft>
              <a:buClr>
                <a:srgbClr val="66FFFF"/>
              </a:buClr>
              <a:buSzPct val="100000"/>
              <a:buFont typeface="Arial"/>
              <a:buChar char="•"/>
            </a:pPr>
            <a:r>
              <a:rPr lang="en-US" sz="3200" b="1" i="1" dirty="0" smtClean="0">
                <a:solidFill>
                  <a:schemeClr val="accent3">
                    <a:lumMod val="40000"/>
                    <a:lumOff val="60000"/>
                  </a:schemeClr>
                </a:solidFill>
                <a:latin typeface="Times New Roman"/>
                <a:cs typeface="Times New Roman"/>
              </a:rPr>
              <a:t>1 Tim. 3:2 </a:t>
            </a:r>
            <a:r>
              <a:rPr lang="en-US" sz="3200" b="1" i="1" dirty="0" smtClean="0">
                <a:solidFill>
                  <a:schemeClr val="bg1"/>
                </a:solidFill>
                <a:latin typeface="Times New Roman"/>
                <a:cs typeface="Times New Roman"/>
              </a:rPr>
              <a:t>&amp; </a:t>
            </a:r>
            <a:r>
              <a:rPr lang="en-US" sz="3200" b="1" i="1" dirty="0" smtClean="0">
                <a:solidFill>
                  <a:srgbClr val="FAF7CF"/>
                </a:solidFill>
                <a:latin typeface="Times New Roman"/>
                <a:cs typeface="Times New Roman"/>
              </a:rPr>
              <a:t>Titus 1:6</a:t>
            </a:r>
            <a:r>
              <a:rPr lang="en-US" sz="3200" dirty="0" smtClean="0">
                <a:solidFill>
                  <a:schemeClr val="bg1"/>
                </a:solidFill>
                <a:latin typeface="Times New Roman"/>
                <a:cs typeface="Times New Roman"/>
              </a:rPr>
              <a:t>	KJV – </a:t>
            </a:r>
            <a:r>
              <a:rPr lang="ja-JP" altLang="en-US" sz="3200" dirty="0" smtClean="0">
                <a:solidFill>
                  <a:schemeClr val="bg1"/>
                </a:solidFill>
                <a:latin typeface="Times New Roman"/>
                <a:cs typeface="Times New Roman"/>
              </a:rPr>
              <a:t>“</a:t>
            </a:r>
            <a:r>
              <a:rPr lang="en-US" altLang="ja-JP" sz="3200" dirty="0" smtClean="0">
                <a:solidFill>
                  <a:schemeClr val="bg1"/>
                </a:solidFill>
                <a:latin typeface="Times New Roman"/>
                <a:cs typeface="Times New Roman"/>
              </a:rPr>
              <a:t>B</a:t>
            </a:r>
            <a:r>
              <a:rPr lang="en-US" sz="3200" dirty="0" smtClean="0">
                <a:solidFill>
                  <a:schemeClr val="bg1"/>
                </a:solidFill>
                <a:latin typeface="Times New Roman"/>
                <a:cs typeface="Times New Roman"/>
              </a:rPr>
              <a:t>lameless</a:t>
            </a:r>
            <a:r>
              <a:rPr lang="ja-JP" altLang="en-US" sz="3200" dirty="0" smtClean="0">
                <a:solidFill>
                  <a:schemeClr val="bg1"/>
                </a:solidFill>
                <a:latin typeface="Times New Roman"/>
                <a:cs typeface="Times New Roman"/>
              </a:rPr>
              <a:t>”</a:t>
            </a:r>
            <a:endParaRPr lang="en-US" altLang="ja-JP" sz="3200" dirty="0" smtClean="0">
              <a:solidFill>
                <a:schemeClr val="bg1"/>
              </a:solidFill>
              <a:latin typeface="Times New Roman"/>
              <a:cs typeface="Times New Roman"/>
            </a:endParaRPr>
          </a:p>
          <a:p>
            <a:pPr lvl="1">
              <a:spcBef>
                <a:spcPts val="0"/>
              </a:spcBef>
              <a:spcAft>
                <a:spcPts val="1800"/>
              </a:spcAft>
              <a:buClr>
                <a:srgbClr val="66FFFF"/>
              </a:buClr>
              <a:buSzPct val="100000"/>
              <a:buFont typeface="Arial"/>
              <a:buChar char="•"/>
            </a:pPr>
            <a:r>
              <a:rPr lang="en-US" sz="3000" dirty="0" smtClean="0">
                <a:solidFill>
                  <a:schemeClr val="bg1"/>
                </a:solidFill>
                <a:latin typeface="Times New Roman"/>
                <a:cs typeface="Times New Roman"/>
              </a:rPr>
              <a:t>ASV – “without </a:t>
            </a:r>
            <a:r>
              <a:rPr lang="en-US" sz="3000" dirty="0">
                <a:solidFill>
                  <a:schemeClr val="bg1"/>
                </a:solidFill>
                <a:latin typeface="Times New Roman"/>
                <a:cs typeface="Times New Roman"/>
              </a:rPr>
              <a:t>r</a:t>
            </a:r>
            <a:r>
              <a:rPr lang="en-US" sz="3000" dirty="0" smtClean="0">
                <a:solidFill>
                  <a:schemeClr val="bg1"/>
                </a:solidFill>
                <a:latin typeface="Times New Roman"/>
                <a:cs typeface="Times New Roman"/>
              </a:rPr>
              <a:t>eproach”</a:t>
            </a:r>
          </a:p>
          <a:p>
            <a:pPr>
              <a:spcBef>
                <a:spcPts val="0"/>
              </a:spcBef>
              <a:spcAft>
                <a:spcPts val="1800"/>
              </a:spcAft>
              <a:buClr>
                <a:srgbClr val="66FFFF"/>
              </a:buClr>
              <a:buSzPct val="100000"/>
              <a:buFont typeface="Arial"/>
              <a:buChar char="•"/>
            </a:pPr>
            <a:r>
              <a:rPr lang="ja-JP" altLang="en-US" sz="3200" dirty="0" smtClean="0">
                <a:solidFill>
                  <a:schemeClr val="bg1"/>
                </a:solidFill>
                <a:latin typeface="Times New Roman"/>
                <a:cs typeface="Times New Roman"/>
              </a:rPr>
              <a:t>“</a:t>
            </a:r>
            <a:r>
              <a:rPr lang="en-US" sz="3200" dirty="0" smtClean="0">
                <a:solidFill>
                  <a:schemeClr val="bg1"/>
                </a:solidFill>
                <a:latin typeface="Times New Roman"/>
                <a:cs typeface="Times New Roman"/>
              </a:rPr>
              <a:t>lit. that cannot be laid hold of; not open to censure, irreproachable</a:t>
            </a:r>
            <a:r>
              <a:rPr lang="ja-JP" altLang="en-US" sz="3200" dirty="0" smtClean="0">
                <a:solidFill>
                  <a:schemeClr val="bg1"/>
                </a:solidFill>
                <a:latin typeface="Times New Roman"/>
                <a:cs typeface="Times New Roman"/>
              </a:rPr>
              <a:t>”</a:t>
            </a:r>
            <a:endParaRPr lang="en-US" sz="3200" dirty="0" smtClean="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smtClean="0">
                <a:solidFill>
                  <a:schemeClr val="bg1"/>
                </a:solidFill>
                <a:latin typeface="Times New Roman"/>
                <a:cs typeface="Times New Roman"/>
              </a:rPr>
              <a:t>In legal sense, identifies one who cannot be seized due to guilt of wrong</a:t>
            </a:r>
          </a:p>
          <a:p>
            <a:pPr>
              <a:spcBef>
                <a:spcPts val="0"/>
              </a:spcBef>
              <a:spcAft>
                <a:spcPts val="1800"/>
              </a:spcAft>
              <a:buClr>
                <a:srgbClr val="66FFFF"/>
              </a:buClr>
              <a:buSzPct val="100000"/>
              <a:buFont typeface="Arial"/>
              <a:buChar char="•"/>
            </a:pPr>
            <a:r>
              <a:rPr lang="en-US" sz="3200" dirty="0" smtClean="0">
                <a:solidFill>
                  <a:schemeClr val="bg1"/>
                </a:solidFill>
                <a:latin typeface="Times New Roman"/>
                <a:cs typeface="Times New Roman"/>
              </a:rPr>
              <a:t>Also used in </a:t>
            </a:r>
            <a:r>
              <a:rPr lang="en-US" sz="3200" b="1" i="1" dirty="0" smtClean="0">
                <a:solidFill>
                  <a:srgbClr val="FAF7CF"/>
                </a:solidFill>
                <a:latin typeface="Times New Roman"/>
                <a:cs typeface="Times New Roman"/>
              </a:rPr>
              <a:t>1 Timothy 5:</a:t>
            </a:r>
            <a:r>
              <a:rPr lang="en-US" sz="3200" b="1" i="1" dirty="0" smtClean="0">
                <a:solidFill>
                  <a:schemeClr val="bg1"/>
                </a:solidFill>
                <a:latin typeface="Times New Roman"/>
                <a:cs typeface="Times New Roman"/>
              </a:rPr>
              <a:t>7</a:t>
            </a:r>
            <a:r>
              <a:rPr lang="en-US" sz="3200" dirty="0" smtClean="0">
                <a:solidFill>
                  <a:schemeClr val="bg1"/>
                </a:solidFill>
                <a:latin typeface="Times New Roman"/>
                <a:cs typeface="Times New Roman"/>
              </a:rPr>
              <a:t> &amp; </a:t>
            </a:r>
            <a:r>
              <a:rPr lang="en-US" sz="3200" b="1" i="1" dirty="0" smtClean="0">
                <a:solidFill>
                  <a:srgbClr val="FAF7CF"/>
                </a:solidFill>
                <a:latin typeface="Times New Roman"/>
                <a:cs typeface="Times New Roman"/>
              </a:rPr>
              <a:t>6:14</a:t>
            </a:r>
            <a:endParaRPr lang="en-US" sz="3200" dirty="0" smtClean="0">
              <a:solidFill>
                <a:srgbClr val="FAF7CF"/>
              </a:solidFill>
              <a:latin typeface="Times New Roman"/>
              <a:cs typeface="Times New Roman"/>
            </a:endParaRPr>
          </a:p>
          <a:p>
            <a:pPr>
              <a:spcBef>
                <a:spcPts val="0"/>
              </a:spcBef>
              <a:spcAft>
                <a:spcPts val="1800"/>
              </a:spcAft>
              <a:buClr>
                <a:srgbClr val="66FFFF"/>
              </a:buClr>
              <a:buSzPct val="100000"/>
              <a:buFont typeface="Arial"/>
              <a:buChar char="•"/>
            </a:pPr>
            <a:r>
              <a:rPr lang="en-US" sz="3200" dirty="0" smtClean="0">
                <a:solidFill>
                  <a:schemeClr val="bg1"/>
                </a:solidFill>
                <a:latin typeface="Times New Roman"/>
                <a:cs typeface="Times New Roman"/>
              </a:rPr>
              <a:t>All Christians have same responsibility, but elder must be example of such in life</a:t>
            </a:r>
            <a:endParaRPr lang="en-US" sz="3200" dirty="0">
              <a:solidFill>
                <a:schemeClr val="bg1"/>
              </a:solidFill>
              <a:latin typeface="Times New Roman"/>
              <a:cs typeface="Times New Roman"/>
            </a:endParaRPr>
          </a:p>
        </p:txBody>
      </p:sp>
    </p:spTree>
    <p:extLst>
      <p:ext uri="{BB962C8B-B14F-4D97-AF65-F5344CB8AC3E}">
        <p14:creationId xmlns:p14="http://schemas.microsoft.com/office/powerpoint/2010/main" val="2078901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
            <a:ext cx="7772400" cy="1345521"/>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Not Self-Willed</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10243" name="Rectangle 3"/>
          <p:cNvSpPr>
            <a:spLocks noGrp="1" noChangeArrowheads="1"/>
          </p:cNvSpPr>
          <p:nvPr>
            <p:ph type="body" idx="1"/>
          </p:nvPr>
        </p:nvSpPr>
        <p:spPr>
          <a:xfrm>
            <a:off x="228600" y="1217369"/>
            <a:ext cx="8686800" cy="5600941"/>
          </a:xfrm>
        </p:spPr>
        <p:txBody>
          <a:bodyPr>
            <a:noAutofit/>
          </a:bodyPr>
          <a:lstStyle/>
          <a:p>
            <a:pPr>
              <a:spcBef>
                <a:spcPts val="0"/>
              </a:spcBef>
              <a:spcAft>
                <a:spcPts val="1200"/>
              </a:spcAft>
              <a:buClr>
                <a:srgbClr val="66FFFF"/>
              </a:buClr>
              <a:buFont typeface="Arial"/>
              <a:buChar char="•"/>
            </a:pPr>
            <a:r>
              <a:rPr lang="en-US" sz="3200" b="1" i="1" dirty="0">
                <a:solidFill>
                  <a:srgbClr val="FAF7CF"/>
                </a:solidFill>
                <a:latin typeface="Times New Roman"/>
                <a:cs typeface="Times New Roman"/>
              </a:rPr>
              <a:t>Titus 1:7</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not </a:t>
            </a:r>
            <a:r>
              <a:rPr lang="en-US" sz="3200" dirty="0" smtClean="0">
                <a:solidFill>
                  <a:schemeClr val="bg1"/>
                </a:solidFill>
                <a:latin typeface="Times New Roman"/>
                <a:cs typeface="Times New Roman"/>
              </a:rPr>
              <a:t>self-willed</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200"/>
              </a:spcAft>
              <a:buClr>
                <a:srgbClr val="66FFFF"/>
              </a:buClr>
              <a:buFont typeface="Arial"/>
              <a:buChar char="•"/>
            </a:pP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not, never</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 </a:t>
            </a:r>
            <a:r>
              <a:rPr lang="en-US" sz="3200" b="1" dirty="0">
                <a:solidFill>
                  <a:schemeClr val="bg1"/>
                </a:solidFill>
                <a:latin typeface="Times New Roman"/>
                <a:cs typeface="Times New Roman"/>
              </a:rPr>
              <a:t>+</a:t>
            </a:r>
            <a:r>
              <a:rPr lang="en-US" sz="3200" dirty="0">
                <a:solidFill>
                  <a:schemeClr val="bg1"/>
                </a:solidFill>
                <a:latin typeface="Times New Roman"/>
                <a:cs typeface="Times New Roman"/>
              </a:rPr>
              <a:t>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self-pleasing, self-indulgent, willful, obstinate, stubborn, arrogant</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200"/>
              </a:spcAft>
              <a:buClr>
                <a:srgbClr val="66FFFF"/>
              </a:buClr>
              <a:buFont typeface="Arial"/>
              <a:buChar char="•"/>
            </a:pPr>
            <a:r>
              <a:rPr lang="en-US" sz="3200" dirty="0">
                <a:solidFill>
                  <a:schemeClr val="bg1"/>
                </a:solidFill>
                <a:latin typeface="Times New Roman"/>
                <a:cs typeface="Times New Roman"/>
              </a:rPr>
              <a:t>Also used in </a:t>
            </a:r>
            <a:r>
              <a:rPr lang="en-US" sz="3200" b="1" i="1" dirty="0">
                <a:solidFill>
                  <a:srgbClr val="FAF7CF"/>
                </a:solidFill>
                <a:latin typeface="Times New Roman"/>
                <a:cs typeface="Times New Roman"/>
              </a:rPr>
              <a:t>2 Peter 2:10</a:t>
            </a:r>
            <a:r>
              <a:rPr lang="en-US" sz="3200" dirty="0">
                <a:solidFill>
                  <a:srgbClr val="FAF7CF"/>
                </a:solidFill>
                <a:latin typeface="Times New Roman"/>
                <a:cs typeface="Times New Roman"/>
              </a:rPr>
              <a:t> </a:t>
            </a:r>
            <a:r>
              <a:rPr lang="en-US" sz="3200" dirty="0">
                <a:solidFill>
                  <a:schemeClr val="bg1"/>
                </a:solidFill>
                <a:latin typeface="Times New Roman"/>
                <a:cs typeface="Times New Roman"/>
              </a:rPr>
              <a:t>of those in error</a:t>
            </a:r>
          </a:p>
          <a:p>
            <a:pPr>
              <a:spcBef>
                <a:spcPts val="0"/>
              </a:spcBef>
              <a:spcAft>
                <a:spcPts val="1200"/>
              </a:spcAft>
              <a:buClr>
                <a:srgbClr val="66FFFF"/>
              </a:buClr>
              <a:buFont typeface="Arial"/>
              <a:buChar char="•"/>
            </a:pPr>
            <a:r>
              <a:rPr lang="en-US" sz="3200" dirty="0">
                <a:solidFill>
                  <a:schemeClr val="bg1"/>
                </a:solidFill>
                <a:latin typeface="Times New Roman"/>
                <a:cs typeface="Times New Roman"/>
              </a:rPr>
              <a:t>Opposite of servant</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s attitude (</a:t>
            </a:r>
            <a:r>
              <a:rPr lang="en-US" sz="3200" b="1" i="1" dirty="0">
                <a:solidFill>
                  <a:srgbClr val="FAF7CF"/>
                </a:solidFill>
                <a:latin typeface="Times New Roman"/>
                <a:cs typeface="Times New Roman"/>
              </a:rPr>
              <a:t>Gal. 5:13</a:t>
            </a:r>
            <a:r>
              <a:rPr lang="en-US" sz="3200" dirty="0">
                <a:solidFill>
                  <a:schemeClr val="bg1"/>
                </a:solidFill>
                <a:latin typeface="Times New Roman"/>
                <a:cs typeface="Times New Roman"/>
              </a:rPr>
              <a:t>)</a:t>
            </a:r>
          </a:p>
          <a:p>
            <a:pPr>
              <a:spcBef>
                <a:spcPts val="0"/>
              </a:spcBef>
              <a:spcAft>
                <a:spcPts val="1200"/>
              </a:spcAft>
              <a:buClr>
                <a:srgbClr val="66FFFF"/>
              </a:buClr>
              <a:buFont typeface="Arial"/>
              <a:buChar char="•"/>
            </a:pPr>
            <a:r>
              <a:rPr lang="en-US" sz="3200" dirty="0">
                <a:solidFill>
                  <a:schemeClr val="bg1"/>
                </a:solidFill>
                <a:latin typeface="Times New Roman"/>
                <a:cs typeface="Times New Roman"/>
              </a:rPr>
              <a:t>Jesus exalts leading by serving (</a:t>
            </a:r>
            <a:r>
              <a:rPr lang="en-US" sz="3200" b="1" i="1" dirty="0">
                <a:solidFill>
                  <a:srgbClr val="FAF7CF"/>
                </a:solidFill>
                <a:latin typeface="Times New Roman"/>
                <a:cs typeface="Times New Roman"/>
              </a:rPr>
              <a:t>Mk. 10:43f</a:t>
            </a:r>
            <a:r>
              <a:rPr lang="en-US" sz="3200" dirty="0">
                <a:solidFill>
                  <a:schemeClr val="bg1"/>
                </a:solidFill>
                <a:latin typeface="Times New Roman"/>
                <a:cs typeface="Times New Roman"/>
              </a:rPr>
              <a:t>)</a:t>
            </a:r>
          </a:p>
          <a:p>
            <a:pPr>
              <a:spcBef>
                <a:spcPts val="0"/>
              </a:spcBef>
              <a:spcAft>
                <a:spcPts val="1200"/>
              </a:spcAft>
              <a:buClr>
                <a:srgbClr val="66FFFF"/>
              </a:buClr>
              <a:buFont typeface="Arial"/>
              <a:buChar char="•"/>
            </a:pPr>
            <a:r>
              <a:rPr lang="en-US" sz="3200" dirty="0">
                <a:solidFill>
                  <a:schemeClr val="bg1"/>
                </a:solidFill>
                <a:latin typeface="Times New Roman"/>
                <a:cs typeface="Times New Roman"/>
              </a:rPr>
              <a:t>Cannot have one to work with other elders for good of church if first interest is self</a:t>
            </a:r>
          </a:p>
          <a:p>
            <a:pPr>
              <a:spcBef>
                <a:spcPts val="0"/>
              </a:spcBef>
              <a:spcAft>
                <a:spcPts val="1200"/>
              </a:spcAft>
              <a:buClr>
                <a:srgbClr val="66FFFF"/>
              </a:buClr>
              <a:buFont typeface="Arial"/>
              <a:buChar char="•"/>
            </a:pPr>
            <a:r>
              <a:rPr lang="en-US" sz="3200" dirty="0">
                <a:solidFill>
                  <a:schemeClr val="bg1"/>
                </a:solidFill>
                <a:latin typeface="Times New Roman"/>
                <a:cs typeface="Times New Roman"/>
              </a:rPr>
              <a:t>Stubborn refusal alter judgments will hinder</a:t>
            </a:r>
          </a:p>
        </p:txBody>
      </p:sp>
    </p:spTree>
    <p:extLst>
      <p:ext uri="{BB962C8B-B14F-4D97-AF65-F5344CB8AC3E}">
        <p14:creationId xmlns:p14="http://schemas.microsoft.com/office/powerpoint/2010/main" val="2738475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a:effectLst/>
        </p:spPr>
        <p:txBody>
          <a:bodyPr/>
          <a:lstStyle/>
          <a:p>
            <a:r>
              <a:rPr lang="ja-JP" altLang="en-US" b="1" dirty="0">
                <a:solidFill>
                  <a:schemeClr val="accent3"/>
                </a:solidFill>
                <a:latin typeface="Times New Roman"/>
                <a:cs typeface="Times New Roman"/>
              </a:rPr>
              <a:t>“</a:t>
            </a:r>
            <a:r>
              <a:rPr lang="en-US" b="1" dirty="0" smtClean="0">
                <a:solidFill>
                  <a:schemeClr val="accent3"/>
                </a:solidFill>
                <a:latin typeface="Times New Roman"/>
                <a:cs typeface="Times New Roman"/>
              </a:rPr>
              <a:t>Of Good Behavior</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13315" name="Rectangle 3"/>
          <p:cNvSpPr>
            <a:spLocks noGrp="1" noChangeArrowheads="1"/>
          </p:cNvSpPr>
          <p:nvPr>
            <p:ph type="body" idx="1"/>
          </p:nvPr>
        </p:nvSpPr>
        <p:spPr>
          <a:xfrm>
            <a:off x="228600" y="1111543"/>
            <a:ext cx="8686800" cy="5706769"/>
          </a:xfrm>
        </p:spPr>
        <p:txBody>
          <a:bodyPr>
            <a:noAutofit/>
          </a:bodyPr>
          <a:lstStyle/>
          <a:p>
            <a:pPr>
              <a:spcBef>
                <a:spcPts val="0"/>
              </a:spcBef>
              <a:spcAft>
                <a:spcPts val="1800"/>
              </a:spcAft>
              <a:buClr>
                <a:srgbClr val="66FFFF"/>
              </a:buClr>
              <a:buFont typeface="Arial"/>
              <a:buChar char="•"/>
            </a:pPr>
            <a:r>
              <a:rPr lang="en-US" sz="3200" b="1" i="1" dirty="0">
                <a:solidFill>
                  <a:srgbClr val="FAF7CF"/>
                </a:solidFill>
                <a:latin typeface="Times New Roman"/>
                <a:cs typeface="Times New Roman"/>
              </a:rPr>
              <a:t>1 Tim. 3:2</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of good behavior</a:t>
            </a:r>
            <a:r>
              <a:rPr lang="ja-JP" altLang="en-US" sz="3200" dirty="0" smtClean="0">
                <a:solidFill>
                  <a:schemeClr val="bg1"/>
                </a:solidFill>
                <a:latin typeface="Times New Roman"/>
                <a:cs typeface="Times New Roman"/>
              </a:rPr>
              <a:t>”</a:t>
            </a:r>
            <a:endParaRPr lang="en-US" altLang="ja-JP" sz="3200" dirty="0" smtClean="0">
              <a:solidFill>
                <a:schemeClr val="bg1"/>
              </a:solidFill>
              <a:latin typeface="Times New Roman"/>
              <a:cs typeface="Times New Roman"/>
            </a:endParaRPr>
          </a:p>
          <a:p>
            <a:pPr lvl="1">
              <a:spcBef>
                <a:spcPts val="0"/>
              </a:spcBef>
              <a:spcAft>
                <a:spcPts val="1800"/>
              </a:spcAft>
              <a:buClr>
                <a:schemeClr val="accent4">
                  <a:lumMod val="60000"/>
                  <a:lumOff val="40000"/>
                </a:schemeClr>
              </a:buClr>
              <a:buFont typeface="Wingdings" charset="2"/>
              <a:buChar char="§"/>
            </a:pPr>
            <a:r>
              <a:rPr lang="en-US" sz="3000" dirty="0" smtClean="0">
                <a:solidFill>
                  <a:schemeClr val="bg1"/>
                </a:solidFill>
                <a:latin typeface="Times New Roman"/>
                <a:cs typeface="Times New Roman"/>
              </a:rPr>
              <a:t>ASV – “orderly”</a:t>
            </a:r>
            <a:endParaRPr lang="en-US" sz="3000" dirty="0">
              <a:solidFill>
                <a:schemeClr val="bg1"/>
              </a:solidFill>
              <a:latin typeface="Times New Roman"/>
              <a:cs typeface="Times New Roman"/>
            </a:endParaRPr>
          </a:p>
          <a:p>
            <a:pPr>
              <a:spcBef>
                <a:spcPts val="0"/>
              </a:spcBef>
              <a:spcAft>
                <a:spcPts val="1800"/>
              </a:spcAft>
              <a:buClr>
                <a:srgbClr val="66FFFF"/>
              </a:buClr>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well-ordered, decorous, well-behaved, modest; a well-ordered life</a:t>
            </a:r>
            <a:r>
              <a:rPr lang="ja-JP" altLang="en-US" sz="3200" i="1"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Font typeface="Arial"/>
              <a:buChar char="•"/>
            </a:pPr>
            <a:r>
              <a:rPr lang="en-US" sz="3200" dirty="0">
                <a:solidFill>
                  <a:schemeClr val="bg1"/>
                </a:solidFill>
                <a:latin typeface="Times New Roman"/>
                <a:cs typeface="Times New Roman"/>
              </a:rPr>
              <a:t>Order prescribed is not merely that of social norms, but especially of divine will</a:t>
            </a:r>
          </a:p>
          <a:p>
            <a:pPr>
              <a:spcBef>
                <a:spcPts val="0"/>
              </a:spcBef>
              <a:spcAft>
                <a:spcPts val="1800"/>
              </a:spcAft>
              <a:buClr>
                <a:srgbClr val="66FFFF"/>
              </a:buClr>
              <a:buFont typeface="Arial"/>
              <a:buChar char="•"/>
            </a:pPr>
            <a:r>
              <a:rPr lang="en-US" sz="3200" dirty="0">
                <a:solidFill>
                  <a:schemeClr val="bg1"/>
                </a:solidFill>
                <a:latin typeface="Times New Roman"/>
                <a:cs typeface="Times New Roman"/>
              </a:rPr>
              <a:t>Also used in </a:t>
            </a:r>
            <a:r>
              <a:rPr lang="en-US" sz="3200" b="1" i="1" dirty="0">
                <a:solidFill>
                  <a:schemeClr val="bg1"/>
                </a:solidFill>
                <a:latin typeface="Times New Roman"/>
                <a:cs typeface="Times New Roman"/>
              </a:rPr>
              <a:t>1 Timothy 2:9</a:t>
            </a:r>
            <a:r>
              <a:rPr lang="en-US" sz="3200" dirty="0">
                <a:solidFill>
                  <a:schemeClr val="bg1"/>
                </a:solidFill>
                <a:latin typeface="Times New Roman"/>
                <a:cs typeface="Times New Roman"/>
              </a:rPr>
              <a:t> of clothing</a:t>
            </a:r>
          </a:p>
          <a:p>
            <a:pPr>
              <a:spcBef>
                <a:spcPts val="0"/>
              </a:spcBef>
              <a:spcAft>
                <a:spcPts val="1800"/>
              </a:spcAft>
              <a:buClr>
                <a:srgbClr val="66FFFF"/>
              </a:buClr>
              <a:buFont typeface="Arial"/>
              <a:buChar char="•"/>
            </a:pPr>
            <a:r>
              <a:rPr lang="en-US" sz="3200" dirty="0">
                <a:solidFill>
                  <a:schemeClr val="bg1"/>
                </a:solidFill>
                <a:latin typeface="Times New Roman"/>
                <a:cs typeface="Times New Roman"/>
              </a:rPr>
              <a:t>Elder is not a man whose life, relationships &amp; work are in shambles through neglect</a:t>
            </a:r>
          </a:p>
          <a:p>
            <a:pPr>
              <a:spcBef>
                <a:spcPts val="0"/>
              </a:spcBef>
              <a:spcAft>
                <a:spcPts val="1800"/>
              </a:spcAft>
              <a:buClr>
                <a:srgbClr val="66FFFF"/>
              </a:buClr>
              <a:buFont typeface="Arial"/>
              <a:buChar char="•"/>
            </a:pPr>
            <a:r>
              <a:rPr lang="en-US" sz="3200" dirty="0">
                <a:solidFill>
                  <a:schemeClr val="bg1"/>
                </a:solidFill>
                <a:latin typeface="Times New Roman"/>
                <a:cs typeface="Times New Roman"/>
              </a:rPr>
              <a:t>Spiritual order is good gauge (</a:t>
            </a:r>
            <a:r>
              <a:rPr lang="en-US" sz="3200" b="1" i="1" dirty="0">
                <a:solidFill>
                  <a:schemeClr val="bg1"/>
                </a:solidFill>
                <a:latin typeface="Times New Roman"/>
                <a:cs typeface="Times New Roman"/>
              </a:rPr>
              <a:t>2 Pet. 1:5f</a:t>
            </a:r>
            <a:r>
              <a:rPr lang="en-US" sz="3200" dirty="0">
                <a:solidFill>
                  <a:schemeClr val="bg1"/>
                </a:solidFill>
                <a:latin typeface="Times New Roman"/>
                <a:cs typeface="Times New Roman"/>
              </a:rPr>
              <a:t>)</a:t>
            </a:r>
          </a:p>
        </p:txBody>
      </p:sp>
    </p:spTree>
    <p:extLst>
      <p:ext uri="{BB962C8B-B14F-4D97-AF65-F5344CB8AC3E}">
        <p14:creationId xmlns:p14="http://schemas.microsoft.com/office/powerpoint/2010/main" val="4138726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a:effectLst/>
        </p:spPr>
        <p:txBody>
          <a:bodyPr/>
          <a:lstStyle/>
          <a:p>
            <a:r>
              <a:rPr lang="ja-JP" altLang="en-US" b="1" dirty="0" smtClean="0">
                <a:solidFill>
                  <a:schemeClr val="accent3"/>
                </a:solidFill>
                <a:latin typeface="Times New Roman"/>
                <a:cs typeface="Times New Roman"/>
              </a:rPr>
              <a:t>“</a:t>
            </a:r>
            <a:r>
              <a:rPr lang="en-US" b="1" dirty="0" smtClean="0">
                <a:solidFill>
                  <a:schemeClr val="accent3"/>
                </a:solidFill>
                <a:latin typeface="Times New Roman"/>
                <a:cs typeface="Times New Roman"/>
              </a:rPr>
              <a:t>Hospitable</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14339" name="Rectangle 3"/>
          <p:cNvSpPr>
            <a:spLocks noGrp="1" noChangeArrowheads="1"/>
          </p:cNvSpPr>
          <p:nvPr>
            <p:ph type="body" idx="1"/>
          </p:nvPr>
        </p:nvSpPr>
        <p:spPr>
          <a:xfrm>
            <a:off x="109742" y="1127272"/>
            <a:ext cx="8971546" cy="5730728"/>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1 Tim. 3:2</a:t>
            </a:r>
            <a:r>
              <a:rPr lang="en-US" sz="3200" dirty="0">
                <a:solidFill>
                  <a:schemeClr val="bg1"/>
                </a:solidFill>
                <a:latin typeface="Times New Roman"/>
                <a:cs typeface="Times New Roman"/>
              </a:rPr>
              <a:t>	</a:t>
            </a:r>
            <a:r>
              <a:rPr lang="en-US" sz="3200" dirty="0" smtClean="0">
                <a:solidFill>
                  <a:schemeClr val="bg1"/>
                </a:solidFill>
                <a:latin typeface="Times New Roman"/>
                <a:cs typeface="Times New Roman"/>
              </a:rPr>
              <a:t>KJV &amp; ASV – “given to hospitality”</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kind to strangers, hospitable</a:t>
            </a:r>
            <a:r>
              <a:rPr lang="ja-JP" altLang="en-US" sz="3200" i="1" dirty="0">
                <a:solidFill>
                  <a:schemeClr val="bg1"/>
                </a:solidFill>
                <a:latin typeface="Times New Roman"/>
                <a:cs typeface="Times New Roman"/>
              </a:rPr>
              <a:t>”</a:t>
            </a:r>
            <a:r>
              <a:rPr lang="en-US" sz="3200" dirty="0">
                <a:solidFill>
                  <a:schemeClr val="bg1"/>
                </a:solidFill>
                <a:latin typeface="Times New Roman"/>
                <a:cs typeface="Times New Roman"/>
              </a:rPr>
              <a:t> (word is a combination of </a:t>
            </a:r>
            <a:r>
              <a:rPr lang="en-US" sz="3200" i="1" dirty="0">
                <a:solidFill>
                  <a:schemeClr val="bg1"/>
                </a:solidFill>
                <a:latin typeface="Times New Roman"/>
                <a:cs typeface="Times New Roman"/>
              </a:rPr>
              <a:t>love</a:t>
            </a:r>
            <a:r>
              <a:rPr lang="en-US" sz="3200" dirty="0">
                <a:solidFill>
                  <a:schemeClr val="bg1"/>
                </a:solidFill>
                <a:latin typeface="Times New Roman"/>
                <a:cs typeface="Times New Roman"/>
              </a:rPr>
              <a:t> </a:t>
            </a:r>
            <a:r>
              <a:rPr lang="en-US" sz="3200" b="1" dirty="0">
                <a:solidFill>
                  <a:schemeClr val="bg1"/>
                </a:solidFill>
                <a:latin typeface="Times New Roman"/>
                <a:cs typeface="Times New Roman"/>
              </a:rPr>
              <a:t>+</a:t>
            </a:r>
            <a:r>
              <a:rPr lang="en-US" sz="3200" dirty="0">
                <a:solidFill>
                  <a:schemeClr val="bg1"/>
                </a:solidFill>
                <a:latin typeface="Times New Roman"/>
                <a:cs typeface="Times New Roman"/>
              </a:rPr>
              <a:t> </a:t>
            </a:r>
            <a:r>
              <a:rPr lang="en-US" sz="3200" i="1" dirty="0">
                <a:solidFill>
                  <a:schemeClr val="bg1"/>
                </a:solidFill>
                <a:latin typeface="Times New Roman"/>
                <a:cs typeface="Times New Roman"/>
              </a:rPr>
              <a:t>stranger, foreigner</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Also used in </a:t>
            </a:r>
            <a:r>
              <a:rPr lang="en-US" sz="3200" b="1" i="1" dirty="0">
                <a:solidFill>
                  <a:schemeClr val="bg1"/>
                </a:solidFill>
                <a:latin typeface="Times New Roman"/>
                <a:cs typeface="Times New Roman"/>
              </a:rPr>
              <a:t>1 Peter 4:9</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Reference is not to social activity, but care given to those in need (</a:t>
            </a:r>
            <a:r>
              <a:rPr lang="en-US" sz="3200" b="1" i="1" dirty="0">
                <a:solidFill>
                  <a:schemeClr val="bg1"/>
                </a:solidFill>
                <a:latin typeface="Times New Roman"/>
                <a:cs typeface="Times New Roman"/>
              </a:rPr>
              <a:t>Luke 10:25-37</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Clarified by contrasting </a:t>
            </a:r>
            <a:r>
              <a:rPr lang="ja-JP" altLang="en-US" sz="3200" dirty="0">
                <a:solidFill>
                  <a:schemeClr val="bg1"/>
                </a:solidFill>
                <a:latin typeface="Times New Roman"/>
                <a:cs typeface="Times New Roman"/>
              </a:rPr>
              <a:t>“</a:t>
            </a:r>
            <a:r>
              <a:rPr lang="en-US" sz="3200" i="1" dirty="0">
                <a:solidFill>
                  <a:schemeClr val="bg1"/>
                </a:solidFill>
                <a:latin typeface="Times New Roman"/>
                <a:cs typeface="Times New Roman"/>
              </a:rPr>
              <a:t>but</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 of </a:t>
            </a:r>
            <a:r>
              <a:rPr lang="en-US" sz="3200" b="1" i="1" dirty="0">
                <a:solidFill>
                  <a:schemeClr val="bg1"/>
                </a:solidFill>
                <a:latin typeface="Times New Roman"/>
                <a:cs typeface="Times New Roman"/>
              </a:rPr>
              <a:t>Titus 1:8</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Must be willing to share provisions &amp; time with those in need (physical or spiritual)</a:t>
            </a:r>
          </a:p>
        </p:txBody>
      </p:sp>
    </p:spTree>
    <p:extLst>
      <p:ext uri="{BB962C8B-B14F-4D97-AF65-F5344CB8AC3E}">
        <p14:creationId xmlns:p14="http://schemas.microsoft.com/office/powerpoint/2010/main" val="23853258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78800"/>
            <a:ext cx="9144000" cy="1143000"/>
          </a:xfrm>
          <a:effectLst/>
        </p:spPr>
        <p:txBody>
          <a:bodyPr/>
          <a:lstStyle/>
          <a:p>
            <a:r>
              <a:rPr lang="ja-JP" altLang="en-US" b="1" dirty="0">
                <a:solidFill>
                  <a:schemeClr val="accent3"/>
                </a:solidFill>
                <a:latin typeface="Times New Roman"/>
                <a:cs typeface="Times New Roman"/>
              </a:rPr>
              <a:t>“</a:t>
            </a:r>
            <a:r>
              <a:rPr lang="en-US" b="1" dirty="0" smtClean="0">
                <a:solidFill>
                  <a:schemeClr val="accent3"/>
                </a:solidFill>
                <a:latin typeface="Times New Roman"/>
                <a:cs typeface="Times New Roman"/>
              </a:rPr>
              <a:t>Lovers of What Is </a:t>
            </a:r>
            <a:r>
              <a:rPr lang="en-US" b="1" dirty="0">
                <a:solidFill>
                  <a:schemeClr val="accent3"/>
                </a:solidFill>
                <a:latin typeface="Times New Roman"/>
                <a:cs typeface="Times New Roman"/>
              </a:rPr>
              <a:t>Good</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16387" name="Rectangle 3"/>
          <p:cNvSpPr>
            <a:spLocks noGrp="1" noChangeArrowheads="1"/>
          </p:cNvSpPr>
          <p:nvPr>
            <p:ph type="body" idx="1"/>
          </p:nvPr>
        </p:nvSpPr>
        <p:spPr>
          <a:xfrm>
            <a:off x="354024" y="1447800"/>
            <a:ext cx="8660638" cy="5410200"/>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Titus 1:8</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lover of good men</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a lover of goodness or the good; a fosterer of virtue</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Negative of word used in </a:t>
            </a:r>
            <a:r>
              <a:rPr lang="en-US" sz="3200" b="1" i="1" dirty="0">
                <a:solidFill>
                  <a:srgbClr val="FAF7CF"/>
                </a:solidFill>
                <a:latin typeface="Times New Roman"/>
                <a:cs typeface="Times New Roman"/>
              </a:rPr>
              <a:t>2 Timothy 3:3</a:t>
            </a:r>
            <a:endParaRPr lang="en-US" sz="3200" dirty="0">
              <a:solidFill>
                <a:srgbClr val="FAF7CF"/>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Same principle taught for all (</a:t>
            </a:r>
            <a:r>
              <a:rPr lang="en-US" sz="3200" b="1" i="1" dirty="0">
                <a:solidFill>
                  <a:srgbClr val="FAF7CF"/>
                </a:solidFill>
                <a:latin typeface="Times New Roman"/>
                <a:cs typeface="Times New Roman"/>
              </a:rPr>
              <a:t>Rom. 12:9</a:t>
            </a:r>
            <a:r>
              <a:rPr lang="en-US" sz="3200" dirty="0">
                <a:solidFill>
                  <a:srgbClr val="FAF7CF"/>
                </a:solidFill>
                <a:latin typeface="Times New Roman"/>
                <a:cs typeface="Times New Roman"/>
              </a:rPr>
              <a:t> </a:t>
            </a:r>
            <a:r>
              <a:rPr lang="en-US" sz="3200" dirty="0">
                <a:solidFill>
                  <a:schemeClr val="bg1"/>
                </a:solidFill>
                <a:latin typeface="Times New Roman"/>
                <a:cs typeface="Times New Roman"/>
              </a:rPr>
              <a:t>&amp; </a:t>
            </a:r>
            <a:r>
              <a:rPr lang="en-US" sz="3200" b="1" i="1" dirty="0">
                <a:solidFill>
                  <a:srgbClr val="FAF7CF"/>
                </a:solidFill>
                <a:latin typeface="Times New Roman"/>
                <a:cs typeface="Times New Roman"/>
              </a:rPr>
              <a:t>1 Thess. 5:21-22</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Love for good implies parallel hatred of evil</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Elder must seek goodness in self &amp; others</a:t>
            </a:r>
          </a:p>
        </p:txBody>
      </p:sp>
    </p:spTree>
    <p:extLst>
      <p:ext uri="{BB962C8B-B14F-4D97-AF65-F5344CB8AC3E}">
        <p14:creationId xmlns:p14="http://schemas.microsoft.com/office/powerpoint/2010/main" val="31800232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Just</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17411" name="Rectangle 3"/>
          <p:cNvSpPr>
            <a:spLocks noGrp="1" noChangeArrowheads="1"/>
          </p:cNvSpPr>
          <p:nvPr>
            <p:ph type="body" idx="1"/>
          </p:nvPr>
        </p:nvSpPr>
        <p:spPr>
          <a:xfrm>
            <a:off x="228600" y="1295400"/>
            <a:ext cx="8686800" cy="5562600"/>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Titus 1:8</a:t>
            </a:r>
            <a:r>
              <a:rPr lang="en-US" sz="3200" dirty="0">
                <a:solidFill>
                  <a:schemeClr val="bg1"/>
                </a:solidFill>
                <a:latin typeface="Times New Roman"/>
                <a:cs typeface="Times New Roman"/>
              </a:rPr>
              <a:t>	KJV - same</a:t>
            </a:r>
          </a:p>
          <a:p>
            <a:pPr>
              <a:spcBef>
                <a:spcPts val="0"/>
              </a:spcBef>
              <a:spcAft>
                <a:spcPts val="1800"/>
              </a:spcAft>
              <a:buClr>
                <a:srgbClr val="66FFFF"/>
              </a:buClr>
              <a:buSzPct val="100000"/>
              <a:buFont typeface="Arial"/>
              <a:buChar char="•"/>
            </a:pP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equitable, fair, even, righteous, pious</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b="1" i="1" dirty="0">
                <a:solidFill>
                  <a:schemeClr val="bg1"/>
                </a:solidFill>
                <a:latin typeface="Times New Roman"/>
                <a:cs typeface="Times New Roman"/>
              </a:rPr>
              <a:t>Just</a:t>
            </a:r>
            <a:r>
              <a:rPr lang="en-US" sz="3200" dirty="0">
                <a:solidFill>
                  <a:schemeClr val="bg1"/>
                </a:solidFill>
                <a:latin typeface="Times New Roman"/>
                <a:cs typeface="Times New Roman"/>
              </a:rPr>
              <a:t> man is </a:t>
            </a:r>
            <a:r>
              <a:rPr lang="en-US" sz="3200" b="1" i="1" dirty="0">
                <a:solidFill>
                  <a:schemeClr val="bg1"/>
                </a:solidFill>
                <a:latin typeface="Times New Roman"/>
                <a:cs typeface="Times New Roman"/>
              </a:rPr>
              <a:t>fair</a:t>
            </a:r>
            <a:r>
              <a:rPr lang="en-US" sz="3200" dirty="0">
                <a:solidFill>
                  <a:schemeClr val="bg1"/>
                </a:solidFill>
                <a:latin typeface="Times New Roman"/>
                <a:cs typeface="Times New Roman"/>
              </a:rPr>
              <a:t> because he is </a:t>
            </a:r>
            <a:r>
              <a:rPr lang="en-US" sz="3200" b="1" i="1" dirty="0">
                <a:solidFill>
                  <a:schemeClr val="bg1"/>
                </a:solidFill>
                <a:latin typeface="Times New Roman"/>
                <a:cs typeface="Times New Roman"/>
              </a:rPr>
              <a:t>righteous</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Often used (</a:t>
            </a:r>
            <a:r>
              <a:rPr lang="en-US" sz="3200" b="1" i="1" dirty="0">
                <a:solidFill>
                  <a:schemeClr val="bg1"/>
                </a:solidFill>
                <a:latin typeface="Times New Roman"/>
                <a:cs typeface="Times New Roman"/>
              </a:rPr>
              <a:t>Jn. 5:30</a:t>
            </a:r>
            <a:r>
              <a:rPr lang="en-US" sz="3200" dirty="0">
                <a:solidFill>
                  <a:schemeClr val="bg1"/>
                </a:solidFill>
                <a:latin typeface="Times New Roman"/>
                <a:cs typeface="Times New Roman"/>
              </a:rPr>
              <a:t>; </a:t>
            </a:r>
            <a:r>
              <a:rPr lang="en-US" sz="3200" b="1" i="1" dirty="0">
                <a:solidFill>
                  <a:schemeClr val="bg1"/>
                </a:solidFill>
                <a:latin typeface="Times New Roman"/>
                <a:cs typeface="Times New Roman"/>
              </a:rPr>
              <a:t>Rom. 3:26</a:t>
            </a:r>
            <a:r>
              <a:rPr lang="en-US" sz="3200" dirty="0">
                <a:solidFill>
                  <a:schemeClr val="bg1"/>
                </a:solidFill>
                <a:latin typeface="Times New Roman"/>
                <a:cs typeface="Times New Roman"/>
              </a:rPr>
              <a:t>; </a:t>
            </a:r>
            <a:r>
              <a:rPr lang="en-US" sz="3200" b="1" i="1" dirty="0">
                <a:solidFill>
                  <a:srgbClr val="FAF7CF"/>
                </a:solidFill>
                <a:latin typeface="Times New Roman"/>
                <a:cs typeface="Times New Roman"/>
              </a:rPr>
              <a:t>Col. 4:1</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God judges without partiality (</a:t>
            </a:r>
            <a:r>
              <a:rPr lang="en-US" sz="3200" b="1" i="1" dirty="0">
                <a:solidFill>
                  <a:srgbClr val="FAF7CF"/>
                </a:solidFill>
                <a:latin typeface="Times New Roman"/>
                <a:cs typeface="Times New Roman"/>
              </a:rPr>
              <a:t>Acts 10:34</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We must act without partiality (</a:t>
            </a:r>
            <a:r>
              <a:rPr lang="en-US" sz="3200" b="1" i="1" dirty="0">
                <a:solidFill>
                  <a:srgbClr val="FAF7CF"/>
                </a:solidFill>
                <a:latin typeface="Times New Roman"/>
                <a:cs typeface="Times New Roman"/>
              </a:rPr>
              <a:t>1 Tim. 5:21</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Many churches divided by decisions made favoring choice group &amp; neglecting others</a:t>
            </a:r>
          </a:p>
        </p:txBody>
      </p:sp>
    </p:spTree>
    <p:extLst>
      <p:ext uri="{BB962C8B-B14F-4D97-AF65-F5344CB8AC3E}">
        <p14:creationId xmlns:p14="http://schemas.microsoft.com/office/powerpoint/2010/main" val="2448376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Holy</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18435" name="Rectangle 3"/>
          <p:cNvSpPr>
            <a:spLocks noGrp="1" noChangeArrowheads="1"/>
          </p:cNvSpPr>
          <p:nvPr>
            <p:ph type="body" idx="1"/>
          </p:nvPr>
        </p:nvSpPr>
        <p:spPr>
          <a:xfrm>
            <a:off x="304800" y="1116039"/>
            <a:ext cx="8458200" cy="5673361"/>
          </a:xfrm>
        </p:spPr>
        <p:txBody>
          <a:bodyPr>
            <a:noAutofit/>
          </a:bodyPr>
          <a:lstStyle/>
          <a:p>
            <a:pPr>
              <a:spcBef>
                <a:spcPts val="0"/>
              </a:spcBef>
              <a:spcAft>
                <a:spcPts val="1800"/>
              </a:spcAft>
              <a:buClr>
                <a:srgbClr val="66FFFF"/>
              </a:buClr>
              <a:buFont typeface="Arial"/>
              <a:buChar char="•"/>
            </a:pPr>
            <a:r>
              <a:rPr lang="en-US" sz="3200" b="1" i="1" dirty="0">
                <a:solidFill>
                  <a:srgbClr val="FAF7CF"/>
                </a:solidFill>
                <a:latin typeface="Times New Roman"/>
                <a:cs typeface="Times New Roman"/>
              </a:rPr>
              <a:t>Titus 1:8</a:t>
            </a:r>
            <a:r>
              <a:rPr lang="en-US" sz="3200" dirty="0">
                <a:solidFill>
                  <a:schemeClr val="bg1"/>
                </a:solidFill>
                <a:latin typeface="Times New Roman"/>
                <a:cs typeface="Times New Roman"/>
              </a:rPr>
              <a:t>	KJV - same</a:t>
            </a:r>
          </a:p>
          <a:p>
            <a:pPr>
              <a:spcBef>
                <a:spcPts val="0"/>
              </a:spcBef>
              <a:spcAft>
                <a:spcPts val="1800"/>
              </a:spcAft>
              <a:buClr>
                <a:srgbClr val="66FFFF"/>
              </a:buClr>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sanctioned by the supreme law of God, religiously right; pure, pious, devout</a:t>
            </a:r>
            <a:r>
              <a:rPr lang="ja-JP" altLang="en-US" sz="3200" i="1"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Font typeface="Arial"/>
              <a:buChar char="•"/>
            </a:pPr>
            <a:r>
              <a:rPr lang="en-US" sz="3200" dirty="0">
                <a:solidFill>
                  <a:schemeClr val="bg1"/>
                </a:solidFill>
                <a:latin typeface="Times New Roman"/>
                <a:cs typeface="Times New Roman"/>
              </a:rPr>
              <a:t>Also used in </a:t>
            </a:r>
            <a:r>
              <a:rPr lang="en-US" sz="3200" b="1" i="1" dirty="0">
                <a:solidFill>
                  <a:srgbClr val="FAF7CF"/>
                </a:solidFill>
                <a:latin typeface="Times New Roman"/>
                <a:cs typeface="Times New Roman"/>
              </a:rPr>
              <a:t>1 Timothy 2:8</a:t>
            </a:r>
            <a:endParaRPr lang="en-US" sz="3200" dirty="0">
              <a:solidFill>
                <a:srgbClr val="FAF7CF"/>
              </a:solidFill>
              <a:latin typeface="Times New Roman"/>
              <a:cs typeface="Times New Roman"/>
            </a:endParaRPr>
          </a:p>
          <a:p>
            <a:pPr>
              <a:spcBef>
                <a:spcPts val="0"/>
              </a:spcBef>
              <a:spcAft>
                <a:spcPts val="1800"/>
              </a:spcAft>
              <a:buClr>
                <a:srgbClr val="66FFFF"/>
              </a:buClr>
              <a:buFont typeface="Arial"/>
              <a:buChar char="•"/>
            </a:pPr>
            <a:r>
              <a:rPr lang="en-US" sz="3200" dirty="0">
                <a:solidFill>
                  <a:schemeClr val="bg1"/>
                </a:solidFill>
                <a:latin typeface="Times New Roman"/>
                <a:cs typeface="Times New Roman"/>
              </a:rPr>
              <a:t>Other word for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holy</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 = being separate</a:t>
            </a:r>
          </a:p>
          <a:p>
            <a:pPr>
              <a:spcBef>
                <a:spcPts val="0"/>
              </a:spcBef>
              <a:spcAft>
                <a:spcPts val="1800"/>
              </a:spcAft>
              <a:buClr>
                <a:srgbClr val="66FFFF"/>
              </a:buClr>
              <a:buFont typeface="Arial"/>
              <a:buChar char="•"/>
            </a:pPr>
            <a:r>
              <a:rPr lang="en-US" sz="3200" dirty="0">
                <a:solidFill>
                  <a:schemeClr val="bg1"/>
                </a:solidFill>
                <a:latin typeface="Times New Roman"/>
                <a:cs typeface="Times New Roman"/>
              </a:rPr>
              <a:t>This word describes purity of one who acts according to authority of divine will</a:t>
            </a:r>
          </a:p>
          <a:p>
            <a:pPr>
              <a:spcBef>
                <a:spcPts val="0"/>
              </a:spcBef>
              <a:spcAft>
                <a:spcPts val="1800"/>
              </a:spcAft>
              <a:buClr>
                <a:srgbClr val="66FFFF"/>
              </a:buClr>
              <a:buFont typeface="Arial"/>
              <a:buChar char="•"/>
            </a:pPr>
            <a:r>
              <a:rPr lang="en-US" sz="3200" dirty="0">
                <a:solidFill>
                  <a:schemeClr val="bg1"/>
                </a:solidFill>
                <a:latin typeface="Times New Roman"/>
                <a:cs typeface="Times New Roman"/>
              </a:rPr>
              <a:t>Need for this characteristic is obvious if he is shepherd guiding flock in right paths</a:t>
            </a:r>
          </a:p>
        </p:txBody>
      </p:sp>
    </p:spTree>
    <p:extLst>
      <p:ext uri="{BB962C8B-B14F-4D97-AF65-F5344CB8AC3E}">
        <p14:creationId xmlns:p14="http://schemas.microsoft.com/office/powerpoint/2010/main" val="37499291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04800"/>
            <a:ext cx="91440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Good Testimony </a:t>
            </a:r>
            <a:r>
              <a:rPr lang="en-US" b="1" dirty="0" smtClean="0">
                <a:solidFill>
                  <a:schemeClr val="accent3"/>
                </a:solidFill>
                <a:latin typeface="Times New Roman"/>
                <a:cs typeface="Times New Roman"/>
              </a:rPr>
              <a:t>among Those Who </a:t>
            </a:r>
            <a:r>
              <a:rPr lang="en-US" b="1" dirty="0">
                <a:solidFill>
                  <a:schemeClr val="accent3"/>
                </a:solidFill>
                <a:latin typeface="Times New Roman"/>
                <a:cs typeface="Times New Roman"/>
              </a:rPr>
              <a:t>Are </a:t>
            </a:r>
            <a:r>
              <a:rPr lang="en-US" b="1" dirty="0" smtClean="0">
                <a:solidFill>
                  <a:schemeClr val="accent3"/>
                </a:solidFill>
                <a:latin typeface="Times New Roman"/>
                <a:cs typeface="Times New Roman"/>
              </a:rPr>
              <a:t>Outside</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19459" name="Rectangle 3"/>
          <p:cNvSpPr>
            <a:spLocks noGrp="1" noChangeArrowheads="1"/>
          </p:cNvSpPr>
          <p:nvPr>
            <p:ph type="body" idx="1"/>
          </p:nvPr>
        </p:nvSpPr>
        <p:spPr>
          <a:xfrm>
            <a:off x="0" y="1756999"/>
            <a:ext cx="9144000" cy="5095121"/>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1 Tim. 3:</a:t>
            </a:r>
            <a:r>
              <a:rPr lang="en-US" sz="3200" b="1" i="1" dirty="0" smtClean="0">
                <a:solidFill>
                  <a:srgbClr val="FAF7CF"/>
                </a:solidFill>
                <a:latin typeface="Times New Roman"/>
                <a:cs typeface="Times New Roman"/>
              </a:rPr>
              <a:t>7</a:t>
            </a:r>
            <a:r>
              <a:rPr lang="en-US" sz="3200" dirty="0">
                <a:solidFill>
                  <a:schemeClr val="bg1"/>
                </a:solidFill>
                <a:latin typeface="Times New Roman"/>
                <a:cs typeface="Times New Roman"/>
              </a:rPr>
              <a:t> </a:t>
            </a:r>
            <a:r>
              <a:rPr lang="en-US" sz="3200" dirty="0" smtClean="0">
                <a:solidFill>
                  <a:schemeClr val="bg1"/>
                </a:solidFill>
                <a:latin typeface="Times New Roman"/>
                <a:cs typeface="Times New Roman"/>
              </a:rPr>
              <a:t>  KJV </a:t>
            </a:r>
            <a:r>
              <a:rPr lang="en-US" sz="3200" dirty="0">
                <a:solidFill>
                  <a:schemeClr val="bg1"/>
                </a:solidFill>
                <a:latin typeface="Times New Roman"/>
                <a:cs typeface="Times New Roman"/>
              </a:rPr>
              <a:t>-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good report of them</a:t>
            </a:r>
            <a:r>
              <a:rPr lang="en-US" sz="3200" dirty="0" smtClean="0">
                <a:solidFill>
                  <a:schemeClr val="bg1"/>
                </a:solidFill>
                <a:latin typeface="Times New Roman"/>
                <a:cs typeface="Times New Roman"/>
              </a:rPr>
              <a:t>…without</a:t>
            </a:r>
            <a:r>
              <a:rPr lang="ja-JP" altLang="en-US" sz="3200" dirty="0" smtClean="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Phrase describes one whose good character is known by non-Christians in community</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If one</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s reputation is good among brethren &amp; evil in community, warning of hypocrisy</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Meaning clarified: </a:t>
            </a: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lest he fall into reproach and the snare of the devil</a:t>
            </a:r>
            <a:r>
              <a:rPr lang="ja-JP" altLang="en-US" sz="3200" i="1"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If elder is hypocrite, will aid devil not God</a:t>
            </a:r>
          </a:p>
        </p:txBody>
      </p:sp>
    </p:spTree>
    <p:extLst>
      <p:ext uri="{BB962C8B-B14F-4D97-AF65-F5344CB8AC3E}">
        <p14:creationId xmlns:p14="http://schemas.microsoft.com/office/powerpoint/2010/main" val="199076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09600"/>
            <a:ext cx="9144000" cy="1143000"/>
          </a:xfrm>
          <a:effectLst/>
        </p:spPr>
        <p:txBody>
          <a:bodyPr/>
          <a:lstStyle/>
          <a:p>
            <a:r>
              <a:rPr lang="en-US" sz="5200" b="1" dirty="0">
                <a:solidFill>
                  <a:srgbClr val="FFFF00"/>
                </a:solidFill>
                <a:latin typeface="Times New Roman"/>
                <a:cs typeface="Times New Roman"/>
              </a:rPr>
              <a:t>Regarding Self-Disciplined Life</a:t>
            </a:r>
          </a:p>
        </p:txBody>
      </p:sp>
    </p:spTree>
    <p:extLst>
      <p:ext uri="{BB962C8B-B14F-4D97-AF65-F5344CB8AC3E}">
        <p14:creationId xmlns:p14="http://schemas.microsoft.com/office/powerpoint/2010/main" val="3189661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916921"/>
          </a:xfrm>
        </p:spPr>
        <p:txBody>
          <a:bodyPr/>
          <a:lstStyle/>
          <a:p>
            <a:r>
              <a:rPr lang="en-US" sz="4800" b="1" dirty="0" smtClean="0">
                <a:solidFill>
                  <a:srgbClr val="3A4228"/>
                </a:solidFill>
                <a:latin typeface="Times New Roman"/>
                <a:cs typeface="Times New Roman"/>
              </a:rPr>
              <a:t>1</a:t>
            </a:r>
            <a:r>
              <a:rPr lang="en-US" sz="4800" b="1" baseline="30000" dirty="0" smtClean="0">
                <a:solidFill>
                  <a:srgbClr val="3A4228"/>
                </a:solidFill>
                <a:latin typeface="Times New Roman"/>
                <a:cs typeface="Times New Roman"/>
              </a:rPr>
              <a:t>st</a:t>
            </a:r>
            <a:r>
              <a:rPr lang="en-US" sz="4800" b="1" dirty="0" smtClean="0">
                <a:solidFill>
                  <a:srgbClr val="3A4228"/>
                </a:solidFill>
                <a:latin typeface="Times New Roman"/>
                <a:cs typeface="Times New Roman"/>
              </a:rPr>
              <a:t> Timothy 2:8-14</a:t>
            </a:r>
            <a:endParaRPr lang="en-US" sz="4800" b="1" dirty="0">
              <a:solidFill>
                <a:srgbClr val="3A4228"/>
              </a:solidFill>
              <a:latin typeface="Times New Roman"/>
              <a:cs typeface="Times New Roman"/>
            </a:endParaRPr>
          </a:p>
        </p:txBody>
      </p:sp>
      <p:sp>
        <p:nvSpPr>
          <p:cNvPr id="6" name="Rectangle 5"/>
          <p:cNvSpPr/>
          <p:nvPr/>
        </p:nvSpPr>
        <p:spPr>
          <a:xfrm>
            <a:off x="88900" y="901700"/>
            <a:ext cx="9055100" cy="6044731"/>
          </a:xfrm>
          <a:prstGeom prst="rect">
            <a:avLst/>
          </a:prstGeom>
        </p:spPr>
        <p:txBody>
          <a:bodyPr wrap="square">
            <a:spAutoFit/>
          </a:bodyPr>
          <a:lstStyle/>
          <a:p>
            <a:pPr>
              <a:lnSpc>
                <a:spcPct val="92000"/>
              </a:lnSpc>
            </a:pPr>
            <a:r>
              <a:rPr lang="en-US" sz="3000" b="1" baseline="30000" dirty="0">
                <a:latin typeface="Arial"/>
                <a:cs typeface="Arial"/>
              </a:rPr>
              <a:t>8 </a:t>
            </a:r>
            <a:r>
              <a:rPr lang="en-US" sz="3000" dirty="0">
                <a:latin typeface="Arial"/>
                <a:cs typeface="Arial"/>
              </a:rPr>
              <a:t>I desire therefore that the men </a:t>
            </a:r>
            <a:r>
              <a:rPr lang="en-US" sz="3000" dirty="0" smtClean="0">
                <a:latin typeface="Arial"/>
                <a:cs typeface="Arial"/>
              </a:rPr>
              <a:t>pray everywhere, lifting </a:t>
            </a:r>
            <a:r>
              <a:rPr lang="en-US" sz="3000" dirty="0">
                <a:latin typeface="Arial"/>
                <a:cs typeface="Arial"/>
              </a:rPr>
              <a:t>up holy hands, without wrath </a:t>
            </a:r>
            <a:r>
              <a:rPr lang="en-US" sz="3000" dirty="0" smtClean="0">
                <a:latin typeface="Arial"/>
                <a:cs typeface="Arial"/>
              </a:rPr>
              <a:t>and doubting; </a:t>
            </a:r>
            <a:r>
              <a:rPr lang="en-US" sz="3000" b="1" baseline="30000" dirty="0" smtClean="0">
                <a:latin typeface="Arial"/>
                <a:cs typeface="Arial"/>
              </a:rPr>
              <a:t>9</a:t>
            </a:r>
            <a:r>
              <a:rPr lang="en-US" sz="3000" b="1" baseline="30000" dirty="0">
                <a:latin typeface="Arial"/>
                <a:cs typeface="Arial"/>
              </a:rPr>
              <a:t> </a:t>
            </a:r>
            <a:r>
              <a:rPr lang="en-US" sz="3000" dirty="0">
                <a:latin typeface="Arial"/>
                <a:cs typeface="Arial"/>
              </a:rPr>
              <a:t>in like manner also, that the women adorn themselves in modest apparel, with propriety and moderation, not with braided hair or gold or pearls or costly clothing,</a:t>
            </a:r>
            <a:r>
              <a:rPr lang="en-US" sz="2000" dirty="0">
                <a:latin typeface="Arial"/>
                <a:cs typeface="Arial"/>
              </a:rPr>
              <a:t> </a:t>
            </a:r>
            <a:r>
              <a:rPr lang="en-US" sz="3000" b="1" baseline="30000" dirty="0">
                <a:latin typeface="Arial"/>
                <a:cs typeface="Arial"/>
              </a:rPr>
              <a:t>10 </a:t>
            </a:r>
            <a:r>
              <a:rPr lang="en-US" sz="3000" dirty="0">
                <a:latin typeface="Arial"/>
                <a:cs typeface="Arial"/>
              </a:rPr>
              <a:t>but,</a:t>
            </a:r>
            <a:r>
              <a:rPr lang="en-US" sz="2000" dirty="0">
                <a:latin typeface="Arial"/>
                <a:cs typeface="Arial"/>
              </a:rPr>
              <a:t> </a:t>
            </a:r>
            <a:r>
              <a:rPr lang="en-US" sz="3000" dirty="0">
                <a:latin typeface="Arial"/>
                <a:cs typeface="Arial"/>
              </a:rPr>
              <a:t>which</a:t>
            </a:r>
            <a:r>
              <a:rPr lang="en-US" sz="2400" dirty="0">
                <a:latin typeface="Arial"/>
                <a:cs typeface="Arial"/>
              </a:rPr>
              <a:t> </a:t>
            </a:r>
            <a:r>
              <a:rPr lang="en-US" sz="3000" dirty="0">
                <a:latin typeface="Arial"/>
                <a:cs typeface="Arial"/>
              </a:rPr>
              <a:t>is</a:t>
            </a:r>
            <a:r>
              <a:rPr lang="en-US" sz="2400" dirty="0">
                <a:latin typeface="Arial"/>
                <a:cs typeface="Arial"/>
              </a:rPr>
              <a:t> </a:t>
            </a:r>
            <a:r>
              <a:rPr lang="en-US" sz="3000" dirty="0">
                <a:latin typeface="Arial"/>
                <a:cs typeface="Arial"/>
              </a:rPr>
              <a:t>proper</a:t>
            </a:r>
            <a:r>
              <a:rPr lang="en-US" sz="2400" dirty="0">
                <a:latin typeface="Arial"/>
                <a:cs typeface="Arial"/>
              </a:rPr>
              <a:t> </a:t>
            </a:r>
            <a:r>
              <a:rPr lang="en-US" sz="3000" dirty="0">
                <a:latin typeface="Arial"/>
                <a:cs typeface="Arial"/>
              </a:rPr>
              <a:t>for</a:t>
            </a:r>
            <a:r>
              <a:rPr lang="en-US" sz="2800" dirty="0">
                <a:latin typeface="Arial"/>
                <a:cs typeface="Arial"/>
              </a:rPr>
              <a:t> </a:t>
            </a:r>
            <a:r>
              <a:rPr lang="en-US" sz="3000" dirty="0" smtClean="0">
                <a:latin typeface="Arial"/>
                <a:cs typeface="Arial"/>
              </a:rPr>
              <a:t>women</a:t>
            </a:r>
            <a:r>
              <a:rPr lang="en-US" sz="2400" dirty="0" smtClean="0">
                <a:latin typeface="Arial"/>
                <a:cs typeface="Arial"/>
              </a:rPr>
              <a:t> </a:t>
            </a:r>
            <a:r>
              <a:rPr lang="en-US" sz="3000" dirty="0" smtClean="0">
                <a:latin typeface="Arial"/>
                <a:cs typeface="Arial"/>
              </a:rPr>
              <a:t>professing godliness</a:t>
            </a:r>
            <a:r>
              <a:rPr lang="en-US" sz="3000" dirty="0">
                <a:latin typeface="Arial"/>
                <a:cs typeface="Arial"/>
              </a:rPr>
              <a:t>, with good works. </a:t>
            </a:r>
            <a:r>
              <a:rPr lang="en-US" sz="3000" b="1" baseline="30000" dirty="0">
                <a:latin typeface="Arial"/>
                <a:cs typeface="Arial"/>
              </a:rPr>
              <a:t>11 </a:t>
            </a:r>
            <a:r>
              <a:rPr lang="en-US" sz="3000" dirty="0">
                <a:latin typeface="Arial"/>
                <a:cs typeface="Arial"/>
              </a:rPr>
              <a:t>Let a woman learn in silence with all submission. </a:t>
            </a:r>
            <a:r>
              <a:rPr lang="en-US" sz="3000" b="1" baseline="30000" dirty="0">
                <a:latin typeface="Arial"/>
                <a:cs typeface="Arial"/>
              </a:rPr>
              <a:t>12 </a:t>
            </a:r>
            <a:r>
              <a:rPr lang="en-US" sz="3000" dirty="0">
                <a:latin typeface="Arial"/>
                <a:cs typeface="Arial"/>
              </a:rPr>
              <a:t>And I do not permit a woman to teach or to have authority over a man, but to be in silence. </a:t>
            </a:r>
            <a:r>
              <a:rPr lang="en-US" sz="3000" b="1" baseline="30000" dirty="0">
                <a:latin typeface="Arial"/>
                <a:cs typeface="Arial"/>
              </a:rPr>
              <a:t>13 </a:t>
            </a:r>
            <a:r>
              <a:rPr lang="en-US" sz="3000" dirty="0">
                <a:latin typeface="Arial"/>
                <a:cs typeface="Arial"/>
              </a:rPr>
              <a:t>For Adam was formed first, then Eve. </a:t>
            </a:r>
            <a:r>
              <a:rPr lang="en-US" sz="3000" b="1" baseline="30000" dirty="0">
                <a:latin typeface="Arial"/>
                <a:cs typeface="Arial"/>
              </a:rPr>
              <a:t>14 </a:t>
            </a:r>
            <a:r>
              <a:rPr lang="en-US" sz="3000" dirty="0">
                <a:latin typeface="Arial"/>
                <a:cs typeface="Arial"/>
              </a:rPr>
              <a:t>And Adam was not deceived, but the woman being</a:t>
            </a:r>
            <a:r>
              <a:rPr lang="en-US" sz="2000" dirty="0">
                <a:latin typeface="Arial"/>
                <a:cs typeface="Arial"/>
              </a:rPr>
              <a:t> </a:t>
            </a:r>
            <a:r>
              <a:rPr lang="en-US" sz="3000" dirty="0">
                <a:latin typeface="Arial"/>
                <a:cs typeface="Arial"/>
              </a:rPr>
              <a:t>deceived,</a:t>
            </a:r>
            <a:r>
              <a:rPr lang="en-US" sz="2000" dirty="0">
                <a:latin typeface="Arial"/>
                <a:cs typeface="Arial"/>
              </a:rPr>
              <a:t> </a:t>
            </a:r>
            <a:r>
              <a:rPr lang="en-US" sz="3000" dirty="0">
                <a:latin typeface="Arial"/>
                <a:cs typeface="Arial"/>
              </a:rPr>
              <a:t>fell</a:t>
            </a:r>
            <a:r>
              <a:rPr lang="en-US" sz="2400" dirty="0">
                <a:latin typeface="Arial"/>
                <a:cs typeface="Arial"/>
              </a:rPr>
              <a:t> </a:t>
            </a:r>
            <a:r>
              <a:rPr lang="en-US" sz="3000" dirty="0" smtClean="0">
                <a:latin typeface="Arial"/>
                <a:cs typeface="Arial"/>
              </a:rPr>
              <a:t>into</a:t>
            </a:r>
            <a:r>
              <a:rPr lang="en-US" sz="2000" dirty="0" smtClean="0">
                <a:latin typeface="Arial"/>
                <a:cs typeface="Arial"/>
              </a:rPr>
              <a:t> </a:t>
            </a:r>
            <a:r>
              <a:rPr lang="en-US" sz="3000" dirty="0" smtClean="0">
                <a:latin typeface="Arial"/>
                <a:cs typeface="Arial"/>
              </a:rPr>
              <a:t>transgression.</a:t>
            </a:r>
            <a:r>
              <a:rPr lang="en-US" sz="1000" dirty="0" smtClean="0">
                <a:latin typeface="Arial"/>
                <a:cs typeface="Arial"/>
              </a:rPr>
              <a:t> </a:t>
            </a:r>
            <a:r>
              <a:rPr lang="en-US" sz="3000" b="1" baseline="30000" dirty="0" smtClean="0">
                <a:latin typeface="Arial"/>
                <a:cs typeface="Arial"/>
              </a:rPr>
              <a:t>15</a:t>
            </a:r>
            <a:r>
              <a:rPr lang="en-US" sz="2000" b="1" baseline="30000" dirty="0" smtClean="0">
                <a:latin typeface="Arial"/>
                <a:cs typeface="Arial"/>
              </a:rPr>
              <a:t> </a:t>
            </a:r>
            <a:r>
              <a:rPr lang="en-US" sz="2900" dirty="0" smtClean="0">
                <a:latin typeface="Arial"/>
                <a:cs typeface="Arial"/>
              </a:rPr>
              <a:t>Nevertheless</a:t>
            </a:r>
            <a:r>
              <a:rPr lang="en-US" sz="2000" b="1" dirty="0" smtClean="0">
                <a:latin typeface="Arial"/>
                <a:cs typeface="Arial"/>
              </a:rPr>
              <a:t> </a:t>
            </a:r>
            <a:r>
              <a:rPr lang="en-US" sz="3000" dirty="0" smtClean="0">
                <a:latin typeface="Arial"/>
                <a:cs typeface="Arial"/>
              </a:rPr>
              <a:t>she </a:t>
            </a:r>
            <a:r>
              <a:rPr lang="en-US" sz="3000" dirty="0">
                <a:latin typeface="Arial"/>
                <a:cs typeface="Arial"/>
              </a:rPr>
              <a:t>will be saved in childbearing if they continue in faith, love, and holiness, with self-control.</a:t>
            </a:r>
            <a:r>
              <a:rPr lang="en-US" sz="3000" dirty="0" smtClean="0">
                <a:effectLst/>
                <a:latin typeface="Arial"/>
                <a:cs typeface="Arial"/>
              </a:rPr>
              <a:t> </a:t>
            </a:r>
            <a:endParaRPr lang="en-US" sz="3000" dirty="0">
              <a:latin typeface="Arial"/>
              <a:cs typeface="Arial"/>
            </a:endParaRPr>
          </a:p>
        </p:txBody>
      </p:sp>
    </p:spTree>
    <p:extLst>
      <p:ext uri="{BB962C8B-B14F-4D97-AF65-F5344CB8AC3E}">
        <p14:creationId xmlns:p14="http://schemas.microsoft.com/office/powerpoint/2010/main" val="1112797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Temperate</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40963" name="Rectangle 3"/>
          <p:cNvSpPr>
            <a:spLocks noGrp="1" noChangeArrowheads="1"/>
          </p:cNvSpPr>
          <p:nvPr>
            <p:ph type="body" idx="1"/>
          </p:nvPr>
        </p:nvSpPr>
        <p:spPr>
          <a:xfrm>
            <a:off x="228600" y="1633760"/>
            <a:ext cx="8686800" cy="5092921"/>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1 Tim. 3:2</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vigilant</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free from influence of intoxicants, sober; clear-headed, circumspect, self-controlled</a:t>
            </a:r>
            <a:r>
              <a:rPr lang="ja-JP" altLang="en-US" sz="3200" i="1"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Refers to moderation in action &amp; thought as well as the restraint causing such</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Word itself does not refer to watchfulness, but it is associate with such (</a:t>
            </a:r>
            <a:r>
              <a:rPr lang="en-US" sz="3200" b="1" i="1" dirty="0">
                <a:solidFill>
                  <a:srgbClr val="FAF7CF"/>
                </a:solidFill>
                <a:latin typeface="Times New Roman"/>
                <a:cs typeface="Times New Roman"/>
              </a:rPr>
              <a:t>1 Thess. 5:6</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Also required of all older men (</a:t>
            </a:r>
            <a:r>
              <a:rPr lang="en-US" sz="3200" b="1" i="1" dirty="0">
                <a:solidFill>
                  <a:srgbClr val="FAF7CF"/>
                </a:solidFill>
                <a:latin typeface="Times New Roman"/>
                <a:cs typeface="Times New Roman"/>
              </a:rPr>
              <a:t>Titus 2:2</a:t>
            </a:r>
            <a:r>
              <a:rPr lang="en-US" sz="3200" dirty="0">
                <a:solidFill>
                  <a:schemeClr val="bg1"/>
                </a:solidFill>
                <a:latin typeface="Times New Roman"/>
                <a:cs typeface="Times New Roman"/>
              </a:rPr>
              <a:t>)</a:t>
            </a:r>
          </a:p>
        </p:txBody>
      </p:sp>
    </p:spTree>
    <p:extLst>
      <p:ext uri="{BB962C8B-B14F-4D97-AF65-F5344CB8AC3E}">
        <p14:creationId xmlns:p14="http://schemas.microsoft.com/office/powerpoint/2010/main" val="38522036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77724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Sober-Minded</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41987" name="Rectangle 3"/>
          <p:cNvSpPr>
            <a:spLocks noGrp="1" noChangeArrowheads="1"/>
          </p:cNvSpPr>
          <p:nvPr>
            <p:ph type="body" idx="1"/>
          </p:nvPr>
        </p:nvSpPr>
        <p:spPr>
          <a:xfrm>
            <a:off x="228600" y="1588920"/>
            <a:ext cx="8610600" cy="5043682"/>
          </a:xfrm>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1 Tim. 3:2</a:t>
            </a:r>
            <a:r>
              <a:rPr lang="en-US" sz="3200" dirty="0">
                <a:solidFill>
                  <a:srgbClr val="FAF7CF"/>
                </a:solidFill>
                <a:latin typeface="Times New Roman"/>
                <a:cs typeface="Times New Roman"/>
              </a:rPr>
              <a:t> </a:t>
            </a:r>
            <a:r>
              <a:rPr lang="en-US" sz="3200" dirty="0" smtClean="0">
                <a:solidFill>
                  <a:schemeClr val="bg1"/>
                </a:solidFill>
                <a:latin typeface="Times New Roman"/>
                <a:cs typeface="Times New Roman"/>
              </a:rPr>
              <a:t>(</a:t>
            </a:r>
            <a:r>
              <a:rPr lang="en-US" sz="3200" b="1" i="1" dirty="0" smtClean="0">
                <a:solidFill>
                  <a:srgbClr val="FAF7CF"/>
                </a:solidFill>
                <a:latin typeface="Times New Roman"/>
                <a:cs typeface="Times New Roman"/>
              </a:rPr>
              <a:t>Titus 1:</a:t>
            </a:r>
            <a:r>
              <a:rPr lang="en-US" sz="3200" b="1" i="1" dirty="0">
                <a:solidFill>
                  <a:srgbClr val="FAF7CF"/>
                </a:solidFill>
                <a:latin typeface="Times New Roman"/>
                <a:cs typeface="Times New Roman"/>
              </a:rPr>
              <a:t>8</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sober</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a sound mind, sane, temperate, discreet, chaste, prudent</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Words refers especially to the attitude of one avoiding frivolity &amp; instability of mind</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Instead, this one reflects seriously upon the matter in order to make good decisions</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Note surrounding words of </a:t>
            </a:r>
            <a:r>
              <a:rPr lang="en-US" sz="3200" b="1" i="1" dirty="0">
                <a:solidFill>
                  <a:srgbClr val="FAF7CF"/>
                </a:solidFill>
                <a:latin typeface="Times New Roman"/>
                <a:cs typeface="Times New Roman"/>
              </a:rPr>
              <a:t>Titus 2:2</a:t>
            </a:r>
            <a:endParaRPr lang="en-US" sz="3200" dirty="0">
              <a:solidFill>
                <a:srgbClr val="FAF7CF"/>
              </a:solidFill>
              <a:latin typeface="Times New Roman"/>
              <a:cs typeface="Times New Roman"/>
            </a:endParaRPr>
          </a:p>
        </p:txBody>
      </p:sp>
    </p:spTree>
    <p:extLst>
      <p:ext uri="{BB962C8B-B14F-4D97-AF65-F5344CB8AC3E}">
        <p14:creationId xmlns:p14="http://schemas.microsoft.com/office/powerpoint/2010/main" val="3146757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7724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Self-Controlled</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21507" name="Rectangle 3"/>
          <p:cNvSpPr>
            <a:spLocks noGrp="1" noChangeArrowheads="1"/>
          </p:cNvSpPr>
          <p:nvPr>
            <p:ph type="body" idx="1"/>
          </p:nvPr>
        </p:nvSpPr>
        <p:spPr>
          <a:xfrm>
            <a:off x="228599" y="1602400"/>
            <a:ext cx="8723349" cy="4967482"/>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Titus 1:8</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temperate</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mastery of self, strength to control will, continence</a:t>
            </a:r>
            <a:r>
              <a:rPr lang="ja-JP" altLang="en-US" sz="3200" i="1" dirty="0">
                <a:solidFill>
                  <a:schemeClr val="bg1"/>
                </a:solidFill>
                <a:latin typeface="Times New Roman"/>
                <a:cs typeface="Times New Roman"/>
              </a:rPr>
              <a:t>”</a:t>
            </a:r>
            <a:endParaRPr lang="en-US" sz="3200" i="1"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Form of word used in </a:t>
            </a:r>
            <a:r>
              <a:rPr lang="en-US" sz="3200" b="1" i="1" dirty="0">
                <a:solidFill>
                  <a:srgbClr val="FAF7CF"/>
                </a:solidFill>
                <a:latin typeface="Times New Roman"/>
                <a:cs typeface="Times New Roman"/>
              </a:rPr>
              <a:t>2 Peter 1:6</a:t>
            </a:r>
            <a:endParaRPr lang="en-US" sz="3200" dirty="0">
              <a:solidFill>
                <a:srgbClr val="FAF7CF"/>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Refers to inner strength of character needed to keep reigns upon self &amp; desires</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Results in actions based on principle rather than reactions based on greed or lust</a:t>
            </a:r>
          </a:p>
        </p:txBody>
      </p:sp>
    </p:spTree>
    <p:extLst>
      <p:ext uri="{BB962C8B-B14F-4D97-AF65-F5344CB8AC3E}">
        <p14:creationId xmlns:p14="http://schemas.microsoft.com/office/powerpoint/2010/main" val="9115651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18840"/>
            <a:ext cx="7772400" cy="1143000"/>
          </a:xfrm>
          <a:effectLst/>
        </p:spPr>
        <p:txBody>
          <a:bodyPr/>
          <a:lstStyle/>
          <a:p>
            <a:r>
              <a:rPr lang="ja-JP" altLang="en-US" b="1" dirty="0">
                <a:solidFill>
                  <a:schemeClr val="accent3"/>
                </a:solidFill>
                <a:latin typeface="Times New Roman"/>
                <a:cs typeface="Times New Roman"/>
              </a:rPr>
              <a:t>“</a:t>
            </a:r>
            <a:r>
              <a:rPr lang="en-US" b="1" dirty="0" smtClean="0">
                <a:solidFill>
                  <a:schemeClr val="accent3"/>
                </a:solidFill>
                <a:latin typeface="Times New Roman"/>
                <a:cs typeface="Times New Roman"/>
              </a:rPr>
              <a:t>Not Given to Wine</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22531" name="Rectangle 3"/>
          <p:cNvSpPr>
            <a:spLocks noGrp="1" noChangeArrowheads="1"/>
          </p:cNvSpPr>
          <p:nvPr>
            <p:ph type="body" idx="1"/>
          </p:nvPr>
        </p:nvSpPr>
        <p:spPr>
          <a:xfrm>
            <a:off x="109744" y="1279719"/>
            <a:ext cx="9034256" cy="5578281"/>
          </a:xfrm>
        </p:spPr>
        <p:txBody>
          <a:bodyPr>
            <a:noAutofit/>
          </a:bodyPr>
          <a:lstStyle/>
          <a:p>
            <a:pPr>
              <a:spcBef>
                <a:spcPts val="0"/>
              </a:spcBef>
              <a:spcAft>
                <a:spcPts val="1200"/>
              </a:spcAft>
              <a:buClr>
                <a:srgbClr val="66FFFF"/>
              </a:buClr>
              <a:buSzPct val="100000"/>
              <a:buFont typeface="Arial"/>
              <a:buChar char="•"/>
            </a:pPr>
            <a:r>
              <a:rPr lang="en-US" sz="3200" b="1" i="1" dirty="0">
                <a:solidFill>
                  <a:srgbClr val="FAF7CF"/>
                </a:solidFill>
                <a:latin typeface="Times New Roman"/>
                <a:cs typeface="Times New Roman"/>
              </a:rPr>
              <a:t>1 Tim. 3:3</a:t>
            </a:r>
            <a:r>
              <a:rPr lang="en-US" sz="3200" dirty="0">
                <a:solidFill>
                  <a:srgbClr val="FAF7CF"/>
                </a:solidFill>
                <a:latin typeface="Times New Roman"/>
                <a:cs typeface="Times New Roman"/>
              </a:rPr>
              <a:t> </a:t>
            </a:r>
            <a:r>
              <a:rPr lang="en-US" sz="3200" dirty="0" smtClean="0">
                <a:solidFill>
                  <a:schemeClr val="bg1"/>
                </a:solidFill>
                <a:latin typeface="Times New Roman"/>
                <a:cs typeface="Times New Roman"/>
              </a:rPr>
              <a:t>(</a:t>
            </a:r>
            <a:r>
              <a:rPr lang="en-US" sz="3200" b="1" i="1" dirty="0" smtClean="0">
                <a:solidFill>
                  <a:srgbClr val="FAF7CF"/>
                </a:solidFill>
                <a:latin typeface="Times New Roman"/>
                <a:cs typeface="Times New Roman"/>
              </a:rPr>
              <a:t>Titus 1:</a:t>
            </a:r>
            <a:r>
              <a:rPr lang="en-US" sz="3200" b="1" i="1" dirty="0">
                <a:solidFill>
                  <a:srgbClr val="FAF7CF"/>
                </a:solidFill>
                <a:latin typeface="Times New Roman"/>
                <a:cs typeface="Times New Roman"/>
              </a:rPr>
              <a:t>7</a:t>
            </a:r>
            <a:r>
              <a:rPr lang="en-US" sz="3200" dirty="0" smtClean="0">
                <a:solidFill>
                  <a:schemeClr val="bg1"/>
                </a:solidFill>
                <a:latin typeface="Times New Roman"/>
                <a:cs typeface="Times New Roman"/>
              </a:rPr>
              <a:t>)      KJV – same</a:t>
            </a:r>
            <a:endParaRPr lang="en-US" altLang="ja-JP" sz="3200" dirty="0" smtClean="0">
              <a:solidFill>
                <a:schemeClr val="bg1"/>
              </a:solidFill>
              <a:latin typeface="Times New Roman"/>
              <a:cs typeface="Times New Roman"/>
            </a:endParaRPr>
          </a:p>
          <a:p>
            <a:pPr lvl="1">
              <a:spcBef>
                <a:spcPts val="0"/>
              </a:spcBef>
              <a:spcAft>
                <a:spcPts val="1200"/>
              </a:spcAft>
              <a:buClr>
                <a:srgbClr val="66FFFF"/>
              </a:buClr>
              <a:buSzPct val="100000"/>
              <a:buFont typeface="Arial"/>
              <a:buChar char="•"/>
            </a:pPr>
            <a:r>
              <a:rPr lang="en-US" sz="3000" dirty="0" smtClean="0">
                <a:solidFill>
                  <a:schemeClr val="bg1"/>
                </a:solidFill>
                <a:latin typeface="Times New Roman"/>
                <a:cs typeface="Times New Roman"/>
              </a:rPr>
              <a:t>ASV – “no brawler”</a:t>
            </a:r>
            <a:endParaRPr lang="en-US" sz="3000" dirty="0">
              <a:solidFill>
                <a:schemeClr val="bg1"/>
              </a:solidFill>
              <a:latin typeface="Times New Roman"/>
              <a:cs typeface="Times New Roman"/>
            </a:endParaRPr>
          </a:p>
          <a:p>
            <a:pPr>
              <a:spcBef>
                <a:spcPts val="0"/>
              </a:spcBef>
              <a:spcAft>
                <a:spcPts val="1200"/>
              </a:spcAft>
              <a:buClr>
                <a:srgbClr val="66FFFF"/>
              </a:buClr>
              <a:buSzPct val="100000"/>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not, never</a:t>
            </a:r>
            <a:r>
              <a:rPr lang="ja-JP" altLang="en-US" sz="3200" i="1" dirty="0">
                <a:solidFill>
                  <a:schemeClr val="bg1"/>
                </a:solidFill>
                <a:latin typeface="Times New Roman"/>
                <a:cs typeface="Times New Roman"/>
              </a:rPr>
              <a:t>”</a:t>
            </a:r>
            <a:r>
              <a:rPr lang="en-US" sz="3200" dirty="0">
                <a:solidFill>
                  <a:schemeClr val="bg1"/>
                </a:solidFill>
                <a:latin typeface="Times New Roman"/>
                <a:cs typeface="Times New Roman"/>
              </a:rPr>
              <a:t> </a:t>
            </a:r>
            <a:r>
              <a:rPr lang="en-US" sz="3200" b="1" dirty="0">
                <a:solidFill>
                  <a:schemeClr val="bg1"/>
                </a:solidFill>
                <a:latin typeface="Times New Roman"/>
                <a:cs typeface="Times New Roman"/>
              </a:rPr>
              <a:t>+</a:t>
            </a:r>
            <a:r>
              <a:rPr lang="en-US" sz="3200" dirty="0">
                <a:solidFill>
                  <a:schemeClr val="bg1"/>
                </a:solidFill>
                <a:latin typeface="Times New Roman"/>
                <a:cs typeface="Times New Roman"/>
              </a:rPr>
              <a:t> </a:t>
            </a: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lit. tarrying at wine; prone to intemperance, pertaining to wine</a:t>
            </a:r>
            <a:r>
              <a:rPr lang="ja-JP" altLang="en-US" sz="3200" i="1" dirty="0">
                <a:solidFill>
                  <a:schemeClr val="bg1"/>
                </a:solidFill>
                <a:latin typeface="Times New Roman"/>
                <a:cs typeface="Times New Roman"/>
              </a:rPr>
              <a:t>”</a:t>
            </a:r>
            <a:endParaRPr lang="en-US" sz="3200" i="1" dirty="0">
              <a:solidFill>
                <a:schemeClr val="bg1"/>
              </a:solidFill>
              <a:latin typeface="Times New Roman"/>
              <a:cs typeface="Times New Roman"/>
            </a:endParaRP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Used of cause (wine) &amp; effect (violence)</a:t>
            </a: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These two often associated (</a:t>
            </a:r>
            <a:r>
              <a:rPr lang="en-US" sz="3200" b="1" i="1" dirty="0">
                <a:solidFill>
                  <a:srgbClr val="FAF7CF"/>
                </a:solidFill>
                <a:latin typeface="Times New Roman"/>
                <a:cs typeface="Times New Roman"/>
              </a:rPr>
              <a:t>Proverbs 20:1</a:t>
            </a:r>
            <a:r>
              <a:rPr lang="en-US" sz="3200" dirty="0">
                <a:solidFill>
                  <a:schemeClr val="bg1"/>
                </a:solidFill>
                <a:latin typeface="Times New Roman"/>
                <a:cs typeface="Times New Roman"/>
              </a:rPr>
              <a:t>)</a:t>
            </a: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Both are works of flesh (</a:t>
            </a:r>
            <a:r>
              <a:rPr lang="en-US" sz="3200" b="1" i="1" dirty="0">
                <a:solidFill>
                  <a:srgbClr val="FAF7CF"/>
                </a:solidFill>
                <a:latin typeface="Times New Roman"/>
                <a:cs typeface="Times New Roman"/>
              </a:rPr>
              <a:t>Galatians 5:19-21</a:t>
            </a:r>
            <a:r>
              <a:rPr lang="en-US" sz="3200" dirty="0">
                <a:solidFill>
                  <a:schemeClr val="bg1"/>
                </a:solidFill>
                <a:latin typeface="Times New Roman"/>
                <a:cs typeface="Times New Roman"/>
              </a:rPr>
              <a:t>)</a:t>
            </a: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Same required of all saints</a:t>
            </a: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Qualification evidenced by history of elder</a:t>
            </a:r>
          </a:p>
        </p:txBody>
      </p:sp>
    </p:spTree>
    <p:extLst>
      <p:ext uri="{BB962C8B-B14F-4D97-AF65-F5344CB8AC3E}">
        <p14:creationId xmlns:p14="http://schemas.microsoft.com/office/powerpoint/2010/main" val="2267987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a:effectLst/>
        </p:spPr>
        <p:txBody>
          <a:bodyPr/>
          <a:lstStyle/>
          <a:p>
            <a:r>
              <a:rPr lang="ja-JP" altLang="en-US" b="1" dirty="0">
                <a:solidFill>
                  <a:schemeClr val="accent3"/>
                </a:solidFill>
                <a:latin typeface="Times New Roman"/>
                <a:cs typeface="Times New Roman"/>
              </a:rPr>
              <a:t>“</a:t>
            </a:r>
            <a:r>
              <a:rPr lang="en-US" b="1" dirty="0" smtClean="0">
                <a:solidFill>
                  <a:schemeClr val="accent3"/>
                </a:solidFill>
                <a:latin typeface="Times New Roman"/>
                <a:cs typeface="Times New Roman"/>
              </a:rPr>
              <a:t>Not Violent</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23555" name="Rectangle 3"/>
          <p:cNvSpPr>
            <a:spLocks noGrp="1" noChangeArrowheads="1"/>
          </p:cNvSpPr>
          <p:nvPr>
            <p:ph type="body" idx="1"/>
          </p:nvPr>
        </p:nvSpPr>
        <p:spPr>
          <a:xfrm>
            <a:off x="109744" y="1512719"/>
            <a:ext cx="9034256" cy="5261001"/>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1 Tim. 3:3</a:t>
            </a:r>
            <a:r>
              <a:rPr lang="en-US" sz="3200" dirty="0">
                <a:solidFill>
                  <a:srgbClr val="FAF7CF"/>
                </a:solidFill>
                <a:latin typeface="Times New Roman"/>
                <a:cs typeface="Times New Roman"/>
              </a:rPr>
              <a:t> </a:t>
            </a:r>
            <a:r>
              <a:rPr lang="en-US" sz="3200" dirty="0" smtClean="0">
                <a:solidFill>
                  <a:schemeClr val="bg1"/>
                </a:solidFill>
                <a:latin typeface="Times New Roman"/>
                <a:cs typeface="Times New Roman"/>
              </a:rPr>
              <a:t>(</a:t>
            </a:r>
            <a:r>
              <a:rPr lang="en-US" sz="3200" b="1" i="1" dirty="0" smtClean="0">
                <a:solidFill>
                  <a:srgbClr val="FAF7CF"/>
                </a:solidFill>
                <a:latin typeface="Times New Roman"/>
                <a:cs typeface="Times New Roman"/>
              </a:rPr>
              <a:t>Titus 1</a:t>
            </a:r>
            <a:r>
              <a:rPr lang="en-US" sz="3200" b="1" i="1" dirty="0">
                <a:solidFill>
                  <a:srgbClr val="FAF7CF"/>
                </a:solidFill>
                <a:latin typeface="Times New Roman"/>
                <a:cs typeface="Times New Roman"/>
              </a:rPr>
              <a:t>:7</a:t>
            </a:r>
            <a:r>
              <a:rPr lang="en-US" sz="3200" dirty="0" smtClean="0">
                <a:solidFill>
                  <a:schemeClr val="bg1"/>
                </a:solidFill>
                <a:latin typeface="Times New Roman"/>
                <a:cs typeface="Times New Roman"/>
              </a:rPr>
              <a:t>)   KJV &amp; ASV – “no striker”</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not, never</a:t>
            </a:r>
            <a:r>
              <a:rPr lang="ja-JP" altLang="en-US" sz="3200" i="1" dirty="0">
                <a:solidFill>
                  <a:schemeClr val="bg1"/>
                </a:solidFill>
                <a:latin typeface="Times New Roman"/>
                <a:cs typeface="Times New Roman"/>
              </a:rPr>
              <a:t>”</a:t>
            </a:r>
            <a:r>
              <a:rPr lang="en-US" sz="3200" dirty="0">
                <a:solidFill>
                  <a:schemeClr val="bg1"/>
                </a:solidFill>
                <a:latin typeface="Times New Roman"/>
                <a:cs typeface="Times New Roman"/>
              </a:rPr>
              <a:t> </a:t>
            </a:r>
            <a:r>
              <a:rPr lang="en-US" sz="3200" b="1" dirty="0">
                <a:solidFill>
                  <a:schemeClr val="bg1"/>
                </a:solidFill>
                <a:latin typeface="Times New Roman"/>
                <a:cs typeface="Times New Roman"/>
              </a:rPr>
              <a:t>+</a:t>
            </a:r>
            <a:r>
              <a:rPr lang="en-US" sz="3200" dirty="0">
                <a:solidFill>
                  <a:schemeClr val="bg1"/>
                </a:solidFill>
                <a:latin typeface="Times New Roman"/>
                <a:cs typeface="Times New Roman"/>
              </a:rPr>
              <a:t> </a:t>
            </a: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one apt to strike; a violent or quarrelsome person, pugnacious</a:t>
            </a:r>
            <a:r>
              <a:rPr lang="ja-JP" altLang="en-US" sz="3200" i="1"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Opposite of the peace loving character that is demanded of all Christians (</a:t>
            </a:r>
            <a:r>
              <a:rPr lang="en-US" sz="3200" b="1" i="1" dirty="0">
                <a:solidFill>
                  <a:srgbClr val="FAF7CF"/>
                </a:solidFill>
                <a:latin typeface="Times New Roman"/>
                <a:cs typeface="Times New Roman"/>
              </a:rPr>
              <a:t>Rom. 12:18</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Example of Christ (</a:t>
            </a:r>
            <a:r>
              <a:rPr lang="en-US" sz="3200" b="1" i="1" dirty="0">
                <a:solidFill>
                  <a:srgbClr val="FAF7CF"/>
                </a:solidFill>
                <a:latin typeface="Times New Roman"/>
                <a:cs typeface="Times New Roman"/>
              </a:rPr>
              <a:t>1 Peter 2:23</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Elder</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s work involves situations of conflict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If reaction is violence, will destroy church</a:t>
            </a:r>
          </a:p>
        </p:txBody>
      </p:sp>
    </p:spTree>
    <p:extLst>
      <p:ext uri="{BB962C8B-B14F-4D97-AF65-F5344CB8AC3E}">
        <p14:creationId xmlns:p14="http://schemas.microsoft.com/office/powerpoint/2010/main" val="1046188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Gentle</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43011" name="Rectangle 3"/>
          <p:cNvSpPr>
            <a:spLocks noGrp="1" noChangeArrowheads="1"/>
          </p:cNvSpPr>
          <p:nvPr>
            <p:ph type="body" idx="1"/>
          </p:nvPr>
        </p:nvSpPr>
        <p:spPr>
          <a:xfrm>
            <a:off x="304800" y="1541879"/>
            <a:ext cx="8458200" cy="5231841"/>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1 Tim. 3:3</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patient</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seemly, suitable, fitting, reasonable, fair, mild, forbearing, equitable</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Being considerate &amp; humane as reasonable given the facts of the case (</a:t>
            </a:r>
            <a:r>
              <a:rPr lang="en-US" sz="3200" b="1" i="1" dirty="0">
                <a:solidFill>
                  <a:srgbClr val="FAF7CF"/>
                </a:solidFill>
                <a:latin typeface="Times New Roman"/>
                <a:cs typeface="Times New Roman"/>
              </a:rPr>
              <a:t>Galatians 6:1</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Contrasted with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contentious</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 in context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Same contrast made in </a:t>
            </a:r>
            <a:r>
              <a:rPr lang="en-US" sz="3200" b="1" i="1" dirty="0">
                <a:solidFill>
                  <a:srgbClr val="FAF7CF"/>
                </a:solidFill>
                <a:latin typeface="Times New Roman"/>
                <a:cs typeface="Times New Roman"/>
              </a:rPr>
              <a:t>Titus 3:2</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Note surrounding words in </a:t>
            </a:r>
            <a:r>
              <a:rPr lang="en-US" sz="3200" b="1" i="1" dirty="0">
                <a:solidFill>
                  <a:srgbClr val="FAF7CF"/>
                </a:solidFill>
                <a:latin typeface="Times New Roman"/>
                <a:cs typeface="Times New Roman"/>
              </a:rPr>
              <a:t>James 3:17</a:t>
            </a:r>
            <a:endParaRPr lang="en-US" sz="3200" dirty="0">
              <a:solidFill>
                <a:srgbClr val="FAF7CF"/>
              </a:solidFill>
              <a:latin typeface="Times New Roman"/>
              <a:cs typeface="Times New Roman"/>
            </a:endParaRPr>
          </a:p>
        </p:txBody>
      </p:sp>
    </p:spTree>
    <p:extLst>
      <p:ext uri="{BB962C8B-B14F-4D97-AF65-F5344CB8AC3E}">
        <p14:creationId xmlns:p14="http://schemas.microsoft.com/office/powerpoint/2010/main" val="129389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Not </a:t>
            </a:r>
            <a:r>
              <a:rPr lang="en-US" b="1" dirty="0" smtClean="0">
                <a:solidFill>
                  <a:schemeClr val="accent3"/>
                </a:solidFill>
                <a:latin typeface="Times New Roman"/>
                <a:cs typeface="Times New Roman"/>
              </a:rPr>
              <a:t>Quarrelsome</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24579" name="Rectangle 3"/>
          <p:cNvSpPr>
            <a:spLocks noGrp="1" noChangeArrowheads="1"/>
          </p:cNvSpPr>
          <p:nvPr>
            <p:ph type="body" idx="1"/>
          </p:nvPr>
        </p:nvSpPr>
        <p:spPr>
          <a:xfrm>
            <a:off x="304800" y="1113839"/>
            <a:ext cx="8458200" cy="5675561"/>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1 Tim. 3:3</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not a brawler</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not disposed to fight, not quarrelsome or combative</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Used in </a:t>
            </a:r>
            <a:r>
              <a:rPr lang="en-US" sz="3200" b="1" i="1" dirty="0">
                <a:solidFill>
                  <a:srgbClr val="FAF7CF"/>
                </a:solidFill>
                <a:latin typeface="Times New Roman"/>
                <a:cs typeface="Times New Roman"/>
              </a:rPr>
              <a:t>Titus 3:2</a:t>
            </a:r>
            <a:endParaRPr lang="en-US" sz="3200" dirty="0">
              <a:solidFill>
                <a:srgbClr val="FAF7CF"/>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Disposition of contentious man is one who seeks a fight or quarrel</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Opposite of seeking peace (</a:t>
            </a:r>
            <a:r>
              <a:rPr lang="en-US" sz="3200" b="1" i="1" dirty="0">
                <a:solidFill>
                  <a:srgbClr val="FAF7CF"/>
                </a:solidFill>
                <a:latin typeface="Times New Roman"/>
                <a:cs typeface="Times New Roman"/>
              </a:rPr>
              <a:t>1 Peter 3:11</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Elders must contend for the faith (</a:t>
            </a:r>
            <a:r>
              <a:rPr lang="en-US" sz="3200" b="1" i="1" dirty="0">
                <a:solidFill>
                  <a:srgbClr val="FAF7CF"/>
                </a:solidFill>
                <a:latin typeface="Times New Roman"/>
                <a:cs typeface="Times New Roman"/>
              </a:rPr>
              <a:t>Jude 3</a:t>
            </a:r>
            <a:r>
              <a:rPr lang="en-US" sz="3200" dirty="0">
                <a:solidFill>
                  <a:schemeClr val="bg1"/>
                </a:solidFill>
                <a:latin typeface="Times New Roman"/>
                <a:cs typeface="Times New Roman"/>
              </a:rPr>
              <a:t>), but must seek peace rather than a fight</a:t>
            </a:r>
          </a:p>
        </p:txBody>
      </p:sp>
    </p:spTree>
    <p:extLst>
      <p:ext uri="{BB962C8B-B14F-4D97-AF65-F5344CB8AC3E}">
        <p14:creationId xmlns:p14="http://schemas.microsoft.com/office/powerpoint/2010/main" val="171422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Not </a:t>
            </a:r>
            <a:r>
              <a:rPr lang="en-US" b="1" dirty="0" smtClean="0">
                <a:solidFill>
                  <a:schemeClr val="accent3"/>
                </a:solidFill>
                <a:latin typeface="Times New Roman"/>
                <a:cs typeface="Times New Roman"/>
              </a:rPr>
              <a:t>Quick-Tempered</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25603" name="Rectangle 3"/>
          <p:cNvSpPr>
            <a:spLocks noGrp="1" noChangeArrowheads="1"/>
          </p:cNvSpPr>
          <p:nvPr>
            <p:ph type="body" idx="1"/>
          </p:nvPr>
        </p:nvSpPr>
        <p:spPr>
          <a:xfrm>
            <a:off x="351834" y="1588920"/>
            <a:ext cx="8458200" cy="5137762"/>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Titus 1:7</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not soon angry</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not, never</a:t>
            </a:r>
            <a:r>
              <a:rPr lang="ja-JP" altLang="en-US" sz="3200" i="1" dirty="0">
                <a:solidFill>
                  <a:schemeClr val="bg1"/>
                </a:solidFill>
                <a:latin typeface="Times New Roman"/>
                <a:cs typeface="Times New Roman"/>
              </a:rPr>
              <a:t>”</a:t>
            </a:r>
            <a:r>
              <a:rPr lang="en-US" sz="3200" dirty="0">
                <a:solidFill>
                  <a:schemeClr val="bg1"/>
                </a:solidFill>
                <a:latin typeface="Times New Roman"/>
                <a:cs typeface="Times New Roman"/>
              </a:rPr>
              <a:t> </a:t>
            </a:r>
            <a:r>
              <a:rPr lang="en-US" sz="3200" b="1" dirty="0">
                <a:solidFill>
                  <a:schemeClr val="bg1"/>
                </a:solidFill>
                <a:latin typeface="Times New Roman"/>
                <a:cs typeface="Times New Roman"/>
              </a:rPr>
              <a:t>+</a:t>
            </a:r>
            <a:r>
              <a:rPr lang="en-US" sz="3200" dirty="0">
                <a:solidFill>
                  <a:schemeClr val="bg1"/>
                </a:solidFill>
                <a:latin typeface="Times New Roman"/>
                <a:cs typeface="Times New Roman"/>
              </a:rPr>
              <a:t> </a:t>
            </a: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prone to anger, irascible, passionate</a:t>
            </a:r>
            <a:r>
              <a:rPr lang="ja-JP" altLang="en-US" sz="3200" i="1" dirty="0">
                <a:solidFill>
                  <a:schemeClr val="bg1"/>
                </a:solidFill>
                <a:latin typeface="Times New Roman"/>
                <a:cs typeface="Times New Roman"/>
              </a:rPr>
              <a:t>”</a:t>
            </a:r>
            <a:endParaRPr lang="en-US" sz="3200" i="1"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One who is hot-headed or quick tempered</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Opposite of that commanded (</a:t>
            </a:r>
            <a:r>
              <a:rPr lang="en-US" sz="3200" b="1" i="1" dirty="0">
                <a:solidFill>
                  <a:srgbClr val="FAF7CF"/>
                </a:solidFill>
                <a:latin typeface="Times New Roman"/>
                <a:cs typeface="Times New Roman"/>
              </a:rPr>
              <a:t>James 1:19</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Control of anger &amp; wisdom (</a:t>
            </a:r>
            <a:r>
              <a:rPr lang="en-US" sz="3200" b="1" i="1" dirty="0">
                <a:solidFill>
                  <a:srgbClr val="FAF7CF"/>
                </a:solidFill>
                <a:latin typeface="Times New Roman"/>
                <a:cs typeface="Times New Roman"/>
              </a:rPr>
              <a:t>Prov. 14:29</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One easily offended &amp; quickly stirred will not endure trials often faced by an elder</a:t>
            </a:r>
          </a:p>
        </p:txBody>
      </p:sp>
    </p:spTree>
    <p:extLst>
      <p:ext uri="{BB962C8B-B14F-4D97-AF65-F5344CB8AC3E}">
        <p14:creationId xmlns:p14="http://schemas.microsoft.com/office/powerpoint/2010/main" val="2806912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7200"/>
            <a:ext cx="7772400" cy="1143000"/>
          </a:xfrm>
          <a:effectLst/>
        </p:spPr>
        <p:txBody>
          <a:bodyPr/>
          <a:lstStyle/>
          <a:p>
            <a:r>
              <a:rPr lang="ja-JP" altLang="en-US" b="1" dirty="0">
                <a:solidFill>
                  <a:schemeClr val="accent3"/>
                </a:solidFill>
                <a:latin typeface="Times New Roman"/>
                <a:cs typeface="Times New Roman"/>
              </a:rPr>
              <a:t>“</a:t>
            </a:r>
            <a:r>
              <a:rPr lang="en-US" b="1" dirty="0" smtClean="0">
                <a:solidFill>
                  <a:schemeClr val="accent3"/>
                </a:solidFill>
                <a:latin typeface="Times New Roman"/>
                <a:cs typeface="Times New Roman"/>
              </a:rPr>
              <a:t>Not Covetous</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26627" name="Rectangle 3"/>
          <p:cNvSpPr>
            <a:spLocks noGrp="1" noChangeArrowheads="1"/>
          </p:cNvSpPr>
          <p:nvPr>
            <p:ph type="body" idx="1"/>
          </p:nvPr>
        </p:nvSpPr>
        <p:spPr>
          <a:xfrm>
            <a:off x="228600" y="1602400"/>
            <a:ext cx="8610600" cy="5202681"/>
          </a:xfrm>
        </p:spPr>
        <p:txBody>
          <a:bodyPr>
            <a:noAutofit/>
          </a:bodyPr>
          <a:lstStyle/>
          <a:p>
            <a:pPr>
              <a:spcBef>
                <a:spcPts val="0"/>
              </a:spcBef>
              <a:spcAft>
                <a:spcPts val="1800"/>
              </a:spcAft>
              <a:buClr>
                <a:srgbClr val="66FFFF"/>
              </a:buClr>
              <a:buSzPct val="100000"/>
              <a:buFont typeface="Arial"/>
              <a:buChar char="•"/>
            </a:pPr>
            <a:r>
              <a:rPr lang="en-US" sz="3200" b="1" i="1" dirty="0">
                <a:solidFill>
                  <a:srgbClr val="FAF7CF"/>
                </a:solidFill>
                <a:latin typeface="Times New Roman"/>
                <a:cs typeface="Times New Roman"/>
              </a:rPr>
              <a:t>1 Tim. 3:3</a:t>
            </a:r>
            <a:r>
              <a:rPr lang="en-US" sz="3200" dirty="0">
                <a:solidFill>
                  <a:schemeClr val="bg1"/>
                </a:solidFill>
                <a:latin typeface="Times New Roman"/>
                <a:cs typeface="Times New Roman"/>
              </a:rPr>
              <a:t>	KJV </a:t>
            </a:r>
            <a:r>
              <a:rPr lang="en-US" sz="3200" dirty="0" smtClean="0">
                <a:solidFill>
                  <a:schemeClr val="bg1"/>
                </a:solidFill>
                <a:latin typeface="Times New Roman"/>
                <a:cs typeface="Times New Roman"/>
              </a:rPr>
              <a:t>– same</a:t>
            </a:r>
            <a:endParaRPr lang="en-US" altLang="ja-JP" sz="3200" dirty="0" smtClean="0">
              <a:solidFill>
                <a:schemeClr val="bg1"/>
              </a:solidFill>
              <a:latin typeface="Times New Roman"/>
              <a:cs typeface="Times New Roman"/>
            </a:endParaRPr>
          </a:p>
          <a:p>
            <a:pPr lvl="1">
              <a:spcBef>
                <a:spcPts val="0"/>
              </a:spcBef>
              <a:spcAft>
                <a:spcPts val="1800"/>
              </a:spcAft>
              <a:buClr>
                <a:srgbClr val="66FFFF"/>
              </a:buClr>
              <a:buSzPct val="100000"/>
              <a:buFont typeface="Arial"/>
              <a:buChar char="•"/>
            </a:pPr>
            <a:r>
              <a:rPr lang="en-US" sz="3000" dirty="0" smtClean="0">
                <a:solidFill>
                  <a:schemeClr val="bg1"/>
                </a:solidFill>
                <a:latin typeface="Times New Roman"/>
                <a:cs typeface="Times New Roman"/>
              </a:rPr>
              <a:t>ASV – “no lover of money”</a:t>
            </a:r>
            <a:endParaRPr lang="en-US" sz="30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not fond of money, not covetous; rather to be liberal, generous</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Describes the miserly man who tenaciously grasps material wealth as love not let go</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Same root word as </a:t>
            </a:r>
            <a:r>
              <a:rPr lang="en-US" sz="3200" b="1" i="1" dirty="0">
                <a:solidFill>
                  <a:srgbClr val="FAF7CF"/>
                </a:solidFill>
                <a:latin typeface="Times New Roman"/>
                <a:cs typeface="Times New Roman"/>
              </a:rPr>
              <a:t>Hebrews 13:5</a:t>
            </a:r>
            <a:endParaRPr lang="en-US" sz="3200" dirty="0">
              <a:solidFill>
                <a:srgbClr val="FAF7CF"/>
              </a:solidFill>
              <a:latin typeface="Times New Roman"/>
              <a:cs typeface="Times New Roman"/>
            </a:endParaRP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Proper view of money</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s use (</a:t>
            </a:r>
            <a:r>
              <a:rPr lang="en-US" sz="3200" b="1" i="1" dirty="0">
                <a:solidFill>
                  <a:srgbClr val="FAF7CF"/>
                </a:solidFill>
                <a:latin typeface="Times New Roman"/>
                <a:cs typeface="Times New Roman"/>
              </a:rPr>
              <a:t>1 Tim. 6:7-8</a:t>
            </a:r>
            <a:r>
              <a:rPr lang="en-US" sz="3200" dirty="0">
                <a:solidFill>
                  <a:schemeClr val="bg1"/>
                </a:solidFill>
                <a:latin typeface="Times New Roman"/>
                <a:cs typeface="Times New Roman"/>
              </a:rPr>
              <a:t>)</a:t>
            </a:r>
          </a:p>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Cannot serve God &amp; mammon (</a:t>
            </a:r>
            <a:r>
              <a:rPr lang="en-US" sz="3200" b="1" i="1" dirty="0">
                <a:solidFill>
                  <a:srgbClr val="FAF7CF"/>
                </a:solidFill>
                <a:latin typeface="Times New Roman"/>
                <a:cs typeface="Times New Roman"/>
              </a:rPr>
              <a:t>Matt. 6:24</a:t>
            </a:r>
            <a:r>
              <a:rPr lang="en-US" sz="3200" dirty="0">
                <a:solidFill>
                  <a:schemeClr val="bg1"/>
                </a:solidFill>
                <a:latin typeface="Times New Roman"/>
                <a:cs typeface="Times New Roman"/>
              </a:rPr>
              <a:t>)</a:t>
            </a:r>
          </a:p>
        </p:txBody>
      </p:sp>
    </p:spTree>
    <p:extLst>
      <p:ext uri="{BB962C8B-B14F-4D97-AF65-F5344CB8AC3E}">
        <p14:creationId xmlns:p14="http://schemas.microsoft.com/office/powerpoint/2010/main" val="3098014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Not </a:t>
            </a:r>
            <a:r>
              <a:rPr lang="en-US" b="1" dirty="0" smtClean="0">
                <a:solidFill>
                  <a:schemeClr val="accent3"/>
                </a:solidFill>
                <a:latin typeface="Times New Roman"/>
                <a:cs typeface="Times New Roman"/>
              </a:rPr>
              <a:t>Greedy for Money</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27651" name="Rectangle 3"/>
          <p:cNvSpPr>
            <a:spLocks noGrp="1" noChangeArrowheads="1"/>
          </p:cNvSpPr>
          <p:nvPr>
            <p:ph type="body" idx="1"/>
          </p:nvPr>
        </p:nvSpPr>
        <p:spPr>
          <a:xfrm>
            <a:off x="228600" y="1434319"/>
            <a:ext cx="8686800" cy="5292361"/>
          </a:xfrm>
        </p:spPr>
        <p:txBody>
          <a:bodyPr>
            <a:noAutofit/>
          </a:bodyPr>
          <a:lstStyle/>
          <a:p>
            <a:pPr>
              <a:spcBef>
                <a:spcPts val="0"/>
              </a:spcBef>
              <a:spcAft>
                <a:spcPts val="1200"/>
              </a:spcAft>
              <a:buClr>
                <a:srgbClr val="66FFFF"/>
              </a:buClr>
              <a:buSzPct val="100000"/>
              <a:buFont typeface="Arial"/>
              <a:buChar char="•"/>
            </a:pPr>
            <a:r>
              <a:rPr lang="en-US" sz="3200" b="1" i="1" dirty="0">
                <a:solidFill>
                  <a:srgbClr val="FAF7CF"/>
                </a:solidFill>
                <a:latin typeface="Times New Roman"/>
                <a:cs typeface="Times New Roman"/>
              </a:rPr>
              <a:t>Titus 1:7</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not given </a:t>
            </a:r>
            <a:r>
              <a:rPr lang="en-US" sz="3200" dirty="0" smtClean="0">
                <a:solidFill>
                  <a:schemeClr val="bg1"/>
                </a:solidFill>
                <a:latin typeface="Times New Roman"/>
                <a:cs typeface="Times New Roman"/>
              </a:rPr>
              <a:t>to</a:t>
            </a:r>
            <a:r>
              <a:rPr lang="en-US" sz="3200" dirty="0">
                <a:solidFill>
                  <a:schemeClr val="bg1"/>
                </a:solidFill>
                <a:latin typeface="Times New Roman"/>
                <a:cs typeface="Times New Roman"/>
              </a:rPr>
              <a:t> </a:t>
            </a:r>
            <a:r>
              <a:rPr lang="en-US" sz="3200" dirty="0" smtClean="0">
                <a:solidFill>
                  <a:schemeClr val="bg1"/>
                </a:solidFill>
                <a:latin typeface="Times New Roman"/>
                <a:cs typeface="Times New Roman"/>
              </a:rPr>
              <a:t>filthy lucre</a:t>
            </a:r>
            <a:r>
              <a:rPr lang="ja-JP" altLang="en-US" sz="3200" dirty="0" smtClean="0">
                <a:solidFill>
                  <a:schemeClr val="bg1"/>
                </a:solidFill>
                <a:latin typeface="Times New Roman"/>
                <a:cs typeface="Times New Roman"/>
              </a:rPr>
              <a:t>”</a:t>
            </a:r>
            <a:endParaRPr lang="en-US" altLang="ja-JP" sz="3200" dirty="0" smtClean="0">
              <a:solidFill>
                <a:schemeClr val="bg1"/>
              </a:solidFill>
              <a:latin typeface="Times New Roman"/>
              <a:cs typeface="Times New Roman"/>
            </a:endParaRPr>
          </a:p>
          <a:p>
            <a:pPr lvl="1">
              <a:spcBef>
                <a:spcPts val="0"/>
              </a:spcBef>
              <a:spcAft>
                <a:spcPts val="1200"/>
              </a:spcAft>
              <a:buClr>
                <a:srgbClr val="66FFFF"/>
              </a:buClr>
              <a:buSzPct val="100000"/>
              <a:buFont typeface="Arial"/>
              <a:buChar char="•"/>
            </a:pPr>
            <a:r>
              <a:rPr lang="en-US" sz="3000" dirty="0" smtClean="0">
                <a:solidFill>
                  <a:schemeClr val="bg1"/>
                </a:solidFill>
                <a:latin typeface="Times New Roman"/>
                <a:cs typeface="Times New Roman"/>
              </a:rPr>
              <a:t>ASV – “not greedy of filthy lucre”</a:t>
            </a:r>
            <a:endParaRPr lang="en-US" sz="3000" dirty="0">
              <a:solidFill>
                <a:schemeClr val="bg1"/>
              </a:solidFill>
              <a:latin typeface="Times New Roman"/>
              <a:cs typeface="Times New Roman"/>
            </a:endParaRP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No basis for KJV phrase in </a:t>
            </a:r>
            <a:r>
              <a:rPr lang="en-US" sz="3200" b="1" i="1" dirty="0">
                <a:solidFill>
                  <a:srgbClr val="FAF7CF"/>
                </a:solidFill>
                <a:latin typeface="Times New Roman"/>
                <a:cs typeface="Times New Roman"/>
              </a:rPr>
              <a:t>1 Timothy 3:3</a:t>
            </a:r>
            <a:endParaRPr lang="en-US" sz="3200" dirty="0">
              <a:solidFill>
                <a:srgbClr val="FAF7CF"/>
              </a:solidFill>
              <a:latin typeface="Times New Roman"/>
              <a:cs typeface="Times New Roman"/>
            </a:endParaRPr>
          </a:p>
          <a:p>
            <a:pPr>
              <a:spcBef>
                <a:spcPts val="0"/>
              </a:spcBef>
              <a:spcAft>
                <a:spcPts val="1200"/>
              </a:spcAft>
              <a:buClr>
                <a:srgbClr val="66FFFF"/>
              </a:buClr>
              <a:buSzPct val="100000"/>
              <a:buFont typeface="Arial"/>
              <a:buChar char="•"/>
            </a:pP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not, never</a:t>
            </a:r>
            <a:r>
              <a:rPr lang="ja-JP" altLang="en-US" sz="3200" i="1" dirty="0">
                <a:solidFill>
                  <a:schemeClr val="bg1"/>
                </a:solidFill>
                <a:latin typeface="Times New Roman"/>
                <a:cs typeface="Times New Roman"/>
              </a:rPr>
              <a:t>”</a:t>
            </a:r>
            <a:r>
              <a:rPr lang="en-US" sz="3200" dirty="0">
                <a:solidFill>
                  <a:schemeClr val="bg1"/>
                </a:solidFill>
                <a:latin typeface="Times New Roman"/>
                <a:cs typeface="Times New Roman"/>
              </a:rPr>
              <a:t> </a:t>
            </a:r>
            <a:r>
              <a:rPr lang="en-US" sz="3200" b="1" dirty="0">
                <a:solidFill>
                  <a:schemeClr val="bg1"/>
                </a:solidFill>
                <a:latin typeface="Times New Roman"/>
                <a:cs typeface="Times New Roman"/>
              </a:rPr>
              <a:t>+</a:t>
            </a:r>
            <a:r>
              <a:rPr lang="en-US" sz="3200" dirty="0">
                <a:solidFill>
                  <a:schemeClr val="bg1"/>
                </a:solidFill>
                <a:latin typeface="Times New Roman"/>
                <a:cs typeface="Times New Roman"/>
              </a:rPr>
              <a:t> </a:t>
            </a:r>
            <a:r>
              <a:rPr lang="ja-JP" altLang="en-US" sz="3200" i="1" dirty="0">
                <a:solidFill>
                  <a:schemeClr val="bg1"/>
                </a:solidFill>
                <a:latin typeface="Times New Roman"/>
                <a:cs typeface="Times New Roman"/>
              </a:rPr>
              <a:t>“</a:t>
            </a:r>
            <a:r>
              <a:rPr lang="en-US" sz="3200" i="1" dirty="0">
                <a:solidFill>
                  <a:schemeClr val="bg1"/>
                </a:solidFill>
                <a:latin typeface="Times New Roman"/>
                <a:cs typeface="Times New Roman"/>
              </a:rPr>
              <a:t>eager for dishonorable gain; sordid</a:t>
            </a:r>
            <a:r>
              <a:rPr lang="ja-JP" altLang="en-US" sz="3200" i="1" dirty="0">
                <a:solidFill>
                  <a:schemeClr val="bg1"/>
                </a:solidFill>
                <a:latin typeface="Times New Roman"/>
                <a:cs typeface="Times New Roman"/>
              </a:rPr>
              <a:t>”</a:t>
            </a:r>
            <a:endParaRPr lang="en-US" sz="3200" i="1" dirty="0">
              <a:solidFill>
                <a:schemeClr val="bg1"/>
              </a:solidFill>
              <a:latin typeface="Times New Roman"/>
              <a:cs typeface="Times New Roman"/>
            </a:endParaRP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Condemns evil method of acquiring wealth</a:t>
            </a: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Deal with cause - illicit desire (</a:t>
            </a:r>
            <a:r>
              <a:rPr lang="en-US" sz="3200" b="1" i="1" dirty="0">
                <a:solidFill>
                  <a:srgbClr val="FAF7CF"/>
                </a:solidFill>
                <a:latin typeface="Times New Roman"/>
                <a:cs typeface="Times New Roman"/>
              </a:rPr>
              <a:t>1 Tim. 6:10</a:t>
            </a:r>
            <a:r>
              <a:rPr lang="en-US" sz="3200" dirty="0">
                <a:solidFill>
                  <a:schemeClr val="bg1"/>
                </a:solidFill>
                <a:latin typeface="Times New Roman"/>
                <a:cs typeface="Times New Roman"/>
              </a:rPr>
              <a:t>)</a:t>
            </a:r>
          </a:p>
          <a:p>
            <a:pPr>
              <a:spcBef>
                <a:spcPts val="0"/>
              </a:spcBef>
              <a:spcAft>
                <a:spcPts val="1200"/>
              </a:spcAft>
              <a:buClr>
                <a:srgbClr val="66FFFF"/>
              </a:buClr>
              <a:buSzPct val="100000"/>
              <a:buFont typeface="Arial"/>
              <a:buChar char="•"/>
            </a:pPr>
            <a:r>
              <a:rPr lang="en-US" sz="3200" dirty="0">
                <a:solidFill>
                  <a:schemeClr val="bg1"/>
                </a:solidFill>
                <a:latin typeface="Times New Roman"/>
                <a:cs typeface="Times New Roman"/>
              </a:rPr>
              <a:t>If attitude is present, elder may use office as means to pursue illicit gain (</a:t>
            </a:r>
            <a:r>
              <a:rPr lang="en-US" sz="3200" b="1" i="1" dirty="0">
                <a:solidFill>
                  <a:srgbClr val="FAF7CF"/>
                </a:solidFill>
                <a:latin typeface="Times New Roman"/>
                <a:cs typeface="Times New Roman"/>
              </a:rPr>
              <a:t>1 Pet. 5:2</a:t>
            </a:r>
            <a:r>
              <a:rPr lang="en-US" sz="3200" dirty="0">
                <a:solidFill>
                  <a:schemeClr val="bg1"/>
                </a:solidFill>
                <a:latin typeface="Times New Roman"/>
                <a:cs typeface="Times New Roman"/>
              </a:rPr>
              <a:t>)</a:t>
            </a:r>
          </a:p>
        </p:txBody>
      </p:sp>
    </p:spTree>
    <p:extLst>
      <p:ext uri="{BB962C8B-B14F-4D97-AF65-F5344CB8AC3E}">
        <p14:creationId xmlns:p14="http://schemas.microsoft.com/office/powerpoint/2010/main" val="319103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98"/>
            <a:ext cx="9143999" cy="1143000"/>
          </a:xfrm>
        </p:spPr>
        <p:txBody>
          <a:bodyPr/>
          <a:lstStyle/>
          <a:p>
            <a:r>
              <a:rPr lang="en-US" sz="4800" b="1" dirty="0" smtClean="0">
                <a:latin typeface="Times New Roman"/>
                <a:cs typeface="Times New Roman"/>
              </a:rPr>
              <a:t>Questions for 1 Timothy 2</a:t>
            </a:r>
            <a:endParaRPr lang="en-US" sz="4800" b="1" dirty="0">
              <a:latin typeface="Times New Roman"/>
              <a:cs typeface="Times New Roman"/>
            </a:endParaRPr>
          </a:p>
        </p:txBody>
      </p:sp>
      <p:sp>
        <p:nvSpPr>
          <p:cNvPr id="3" name="TextBox 2"/>
          <p:cNvSpPr txBox="1"/>
          <p:nvPr/>
        </p:nvSpPr>
        <p:spPr>
          <a:xfrm>
            <a:off x="244809" y="1040383"/>
            <a:ext cx="8899191" cy="5201424"/>
          </a:xfrm>
          <a:prstGeom prst="rect">
            <a:avLst/>
          </a:prstGeom>
          <a:noFill/>
        </p:spPr>
        <p:txBody>
          <a:bodyPr wrap="square" rtlCol="0">
            <a:spAutoFit/>
          </a:bodyPr>
          <a:lstStyle/>
          <a:p>
            <a:r>
              <a:rPr lang="en-US" sz="2800" dirty="0">
                <a:latin typeface="Times New Roman"/>
                <a:cs typeface="Times New Roman"/>
              </a:rPr>
              <a:t>1.  What four things does Paul exhort be made for all men?</a:t>
            </a:r>
          </a:p>
          <a:p>
            <a:r>
              <a:rPr lang="en-US" sz="2800" dirty="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 </a:t>
            </a:r>
          </a:p>
          <a:p>
            <a:r>
              <a:rPr lang="en-US" sz="2800" dirty="0">
                <a:latin typeface="Times New Roman"/>
                <a:cs typeface="Times New Roman"/>
              </a:rPr>
              <a:t>2.  Why are we to pray for kings and others in authority?</a:t>
            </a:r>
          </a:p>
          <a:p>
            <a:r>
              <a:rPr lang="en-US" sz="2800" dirty="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 </a:t>
            </a:r>
          </a:p>
          <a:p>
            <a:r>
              <a:rPr lang="en-US" sz="2800" dirty="0">
                <a:latin typeface="Times New Roman"/>
                <a:cs typeface="Times New Roman"/>
              </a:rPr>
              <a:t>3.  What does God desire for all men?</a:t>
            </a:r>
          </a:p>
          <a:p>
            <a:r>
              <a:rPr lang="en-US" sz="2800" dirty="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 </a:t>
            </a:r>
          </a:p>
          <a:p>
            <a:r>
              <a:rPr lang="en-US" sz="2800" dirty="0">
                <a:latin typeface="Times New Roman"/>
                <a:cs typeface="Times New Roman"/>
              </a:rPr>
              <a:t>4.  Who is the one mediator between God and men?</a:t>
            </a:r>
          </a:p>
          <a:p>
            <a:r>
              <a:rPr lang="en-US" sz="2800" dirty="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 </a:t>
            </a:r>
          </a:p>
          <a:p>
            <a:r>
              <a:rPr lang="en-US" sz="2800" dirty="0">
                <a:latin typeface="Times New Roman"/>
                <a:cs typeface="Times New Roman"/>
              </a:rPr>
              <a:t>5. For whom did Jesus give Himself as a ransom</a:t>
            </a:r>
            <a:r>
              <a:rPr lang="en-US" sz="2800" dirty="0" smtClean="0">
                <a:latin typeface="Times New Roman"/>
                <a:cs typeface="Times New Roman"/>
              </a:rPr>
              <a:t>?</a:t>
            </a:r>
            <a:endParaRPr lang="en-US" sz="2800" dirty="0">
              <a:latin typeface="Times New Roman"/>
              <a:cs typeface="Times New Roman"/>
            </a:endParaRPr>
          </a:p>
        </p:txBody>
      </p:sp>
      <p:sp>
        <p:nvSpPr>
          <p:cNvPr id="4" name="TextBox 3"/>
          <p:cNvSpPr txBox="1"/>
          <p:nvPr/>
        </p:nvSpPr>
        <p:spPr>
          <a:xfrm>
            <a:off x="734424" y="1499360"/>
            <a:ext cx="7925693" cy="492443"/>
          </a:xfrm>
          <a:prstGeom prst="rect">
            <a:avLst/>
          </a:prstGeom>
          <a:noFill/>
        </p:spPr>
        <p:txBody>
          <a:bodyPr wrap="square" rtlCol="0">
            <a:spAutoFit/>
          </a:bodyPr>
          <a:lstStyle/>
          <a:p>
            <a:r>
              <a:rPr lang="en-US" sz="2600" dirty="0">
                <a:solidFill>
                  <a:srgbClr val="800000"/>
                </a:solidFill>
                <a:latin typeface="Times New Roman"/>
                <a:cs typeface="Times New Roman"/>
              </a:rPr>
              <a:t>Supplications, prayers, intercessions, and giving of thanks</a:t>
            </a:r>
            <a:r>
              <a:rPr lang="en-US" sz="2600" dirty="0">
                <a:solidFill>
                  <a:srgbClr val="800000"/>
                </a:solidFill>
                <a:latin typeface="Times New Roman"/>
                <a:cs typeface="Times New Roman"/>
              </a:rPr>
              <a:t> </a:t>
            </a:r>
          </a:p>
        </p:txBody>
      </p:sp>
      <p:sp>
        <p:nvSpPr>
          <p:cNvPr id="5" name="Rectangle 4"/>
          <p:cNvSpPr/>
          <p:nvPr/>
        </p:nvSpPr>
        <p:spPr>
          <a:xfrm>
            <a:off x="734424" y="2629410"/>
            <a:ext cx="8170502" cy="819199"/>
          </a:xfrm>
          <a:prstGeom prst="rect">
            <a:avLst/>
          </a:prstGeom>
        </p:spPr>
        <p:txBody>
          <a:bodyPr wrap="square">
            <a:spAutoFit/>
          </a:bodyPr>
          <a:lstStyle/>
          <a:p>
            <a:pPr>
              <a:lnSpc>
                <a:spcPct val="90000"/>
              </a:lnSpc>
            </a:pPr>
            <a:r>
              <a:rPr lang="en-US" sz="2600" dirty="0">
                <a:solidFill>
                  <a:srgbClr val="800000"/>
                </a:solidFill>
                <a:latin typeface="Times New Roman"/>
                <a:cs typeface="Times New Roman"/>
              </a:rPr>
              <a:t>That we may lead a quiet and peaceable life in all godliness </a:t>
            </a:r>
            <a:r>
              <a:rPr lang="en-US" sz="2600" dirty="0" smtClean="0">
                <a:solidFill>
                  <a:srgbClr val="800000"/>
                </a:solidFill>
                <a:latin typeface="Times New Roman"/>
                <a:cs typeface="Times New Roman"/>
              </a:rPr>
              <a:t>and reverence  </a:t>
            </a:r>
            <a:endParaRPr lang="en-US" sz="2600" dirty="0">
              <a:solidFill>
                <a:srgbClr val="800000"/>
              </a:solidFill>
              <a:latin typeface="Times New Roman"/>
              <a:cs typeface="Times New Roman"/>
            </a:endParaRPr>
          </a:p>
        </p:txBody>
      </p:sp>
      <p:sp>
        <p:nvSpPr>
          <p:cNvPr id="6" name="Rectangle 5"/>
          <p:cNvSpPr/>
          <p:nvPr/>
        </p:nvSpPr>
        <p:spPr>
          <a:xfrm>
            <a:off x="734424" y="3806874"/>
            <a:ext cx="8170502" cy="459100"/>
          </a:xfrm>
          <a:prstGeom prst="rect">
            <a:avLst/>
          </a:prstGeom>
        </p:spPr>
        <p:txBody>
          <a:bodyPr wrap="square">
            <a:spAutoFit/>
          </a:bodyPr>
          <a:lstStyle/>
          <a:p>
            <a:pPr>
              <a:lnSpc>
                <a:spcPct val="90000"/>
              </a:lnSpc>
            </a:pPr>
            <a:r>
              <a:rPr lang="en-US" sz="2600" dirty="0">
                <a:solidFill>
                  <a:srgbClr val="800000"/>
                </a:solidFill>
                <a:latin typeface="Times New Roman"/>
                <a:cs typeface="Times New Roman"/>
              </a:rPr>
              <a:t>That they be saved and come to the knowledge of the truth</a:t>
            </a:r>
            <a:r>
              <a:rPr lang="en-US" sz="2600" dirty="0">
                <a:solidFill>
                  <a:srgbClr val="800000"/>
                </a:solidFill>
                <a:latin typeface="Times New Roman"/>
                <a:cs typeface="Times New Roman"/>
              </a:rPr>
              <a:t> </a:t>
            </a:r>
            <a:r>
              <a:rPr lang="en-US" sz="2600" dirty="0" smtClean="0">
                <a:solidFill>
                  <a:srgbClr val="800000"/>
                </a:solidFill>
                <a:latin typeface="Times New Roman"/>
                <a:cs typeface="Times New Roman"/>
              </a:rPr>
              <a:t>  </a:t>
            </a:r>
            <a:endParaRPr lang="en-US" sz="2600" dirty="0">
              <a:solidFill>
                <a:srgbClr val="800000"/>
              </a:solidFill>
              <a:latin typeface="Times New Roman"/>
              <a:cs typeface="Times New Roman"/>
            </a:endParaRPr>
          </a:p>
        </p:txBody>
      </p:sp>
      <p:sp>
        <p:nvSpPr>
          <p:cNvPr id="7" name="Rectangle 6"/>
          <p:cNvSpPr/>
          <p:nvPr/>
        </p:nvSpPr>
        <p:spPr>
          <a:xfrm>
            <a:off x="733814" y="4938410"/>
            <a:ext cx="8170502" cy="459100"/>
          </a:xfrm>
          <a:prstGeom prst="rect">
            <a:avLst/>
          </a:prstGeom>
        </p:spPr>
        <p:txBody>
          <a:bodyPr wrap="square">
            <a:spAutoFit/>
          </a:bodyPr>
          <a:lstStyle/>
          <a:p>
            <a:pPr>
              <a:lnSpc>
                <a:spcPct val="90000"/>
              </a:lnSpc>
            </a:pPr>
            <a:r>
              <a:rPr lang="en-US" sz="2600" dirty="0">
                <a:solidFill>
                  <a:srgbClr val="800000"/>
                </a:solidFill>
                <a:latin typeface="Times New Roman"/>
                <a:cs typeface="Times New Roman"/>
              </a:rPr>
              <a:t>The Man Christ Jesus</a:t>
            </a:r>
            <a:r>
              <a:rPr lang="en-US" sz="2600" dirty="0">
                <a:solidFill>
                  <a:srgbClr val="800000"/>
                </a:solidFill>
                <a:latin typeface="Times New Roman"/>
                <a:cs typeface="Times New Roman"/>
              </a:rPr>
              <a:t> </a:t>
            </a:r>
            <a:r>
              <a:rPr lang="en-US" sz="2600" dirty="0" smtClean="0">
                <a:solidFill>
                  <a:srgbClr val="800000"/>
                </a:solidFill>
                <a:latin typeface="Times New Roman"/>
                <a:cs typeface="Times New Roman"/>
              </a:rPr>
              <a:t>   </a:t>
            </a:r>
            <a:endParaRPr lang="en-US" sz="2600" dirty="0">
              <a:solidFill>
                <a:srgbClr val="800000"/>
              </a:solidFill>
              <a:latin typeface="Times New Roman"/>
              <a:cs typeface="Times New Roman"/>
            </a:endParaRPr>
          </a:p>
        </p:txBody>
      </p:sp>
      <p:sp>
        <p:nvSpPr>
          <p:cNvPr id="8" name="Rectangle 7"/>
          <p:cNvSpPr/>
          <p:nvPr/>
        </p:nvSpPr>
        <p:spPr>
          <a:xfrm>
            <a:off x="733204" y="6115843"/>
            <a:ext cx="8170502" cy="459100"/>
          </a:xfrm>
          <a:prstGeom prst="rect">
            <a:avLst/>
          </a:prstGeom>
        </p:spPr>
        <p:txBody>
          <a:bodyPr wrap="square">
            <a:spAutoFit/>
          </a:bodyPr>
          <a:lstStyle/>
          <a:p>
            <a:pPr>
              <a:lnSpc>
                <a:spcPct val="90000"/>
              </a:lnSpc>
            </a:pPr>
            <a:r>
              <a:rPr lang="en-US" sz="2600" dirty="0" smtClean="0">
                <a:solidFill>
                  <a:srgbClr val="800000"/>
                </a:solidFill>
                <a:latin typeface="Times New Roman"/>
                <a:cs typeface="Times New Roman"/>
              </a:rPr>
              <a:t>For all    </a:t>
            </a:r>
            <a:endParaRPr lang="en-US" sz="2600" dirty="0">
              <a:solidFill>
                <a:srgbClr val="800000"/>
              </a:solidFill>
              <a:latin typeface="Times New Roman"/>
              <a:cs typeface="Times New Roman"/>
            </a:endParaRPr>
          </a:p>
        </p:txBody>
      </p:sp>
    </p:spTree>
    <p:extLst>
      <p:ext uri="{BB962C8B-B14F-4D97-AF65-F5344CB8AC3E}">
        <p14:creationId xmlns:p14="http://schemas.microsoft.com/office/powerpoint/2010/main" val="3053625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8200"/>
            <a:ext cx="9144000" cy="1143000"/>
          </a:xfrm>
          <a:effectLst/>
        </p:spPr>
        <p:txBody>
          <a:bodyPr/>
          <a:lstStyle/>
          <a:p>
            <a:r>
              <a:rPr lang="en-US" sz="5200" b="1" dirty="0">
                <a:solidFill>
                  <a:srgbClr val="FFFF00"/>
                </a:solidFill>
                <a:latin typeface="Times New Roman"/>
                <a:cs typeface="Times New Roman"/>
              </a:rPr>
              <a:t>Regarding </a:t>
            </a:r>
            <a:r>
              <a:rPr lang="en-US" sz="5200" b="1" dirty="0" smtClean="0">
                <a:solidFill>
                  <a:srgbClr val="FFFF00"/>
                </a:solidFill>
                <a:latin typeface="Times New Roman"/>
                <a:cs typeface="Times New Roman"/>
              </a:rPr>
              <a:t>Preparation As </a:t>
            </a:r>
            <a:r>
              <a:rPr lang="en-US" sz="5200" b="1" dirty="0">
                <a:solidFill>
                  <a:srgbClr val="FFFF00"/>
                </a:solidFill>
                <a:latin typeface="Times New Roman"/>
                <a:cs typeface="Times New Roman"/>
              </a:rPr>
              <a:t>Teacher</a:t>
            </a:r>
          </a:p>
        </p:txBody>
      </p:sp>
    </p:spTree>
    <p:extLst>
      <p:ext uri="{BB962C8B-B14F-4D97-AF65-F5344CB8AC3E}">
        <p14:creationId xmlns:p14="http://schemas.microsoft.com/office/powerpoint/2010/main" val="2155644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effectLst/>
        </p:spPr>
        <p:txBody>
          <a:bodyPr/>
          <a:lstStyle/>
          <a:p>
            <a:r>
              <a:rPr lang="ja-JP" altLang="en-US" b="1" dirty="0">
                <a:solidFill>
                  <a:schemeClr val="accent3"/>
                </a:solidFill>
                <a:latin typeface="Arial"/>
              </a:rPr>
              <a:t>“</a:t>
            </a:r>
            <a:r>
              <a:rPr lang="en-US" b="1" dirty="0">
                <a:solidFill>
                  <a:schemeClr val="accent3"/>
                </a:solidFill>
              </a:rPr>
              <a:t>Not A Novice</a:t>
            </a:r>
            <a:r>
              <a:rPr lang="ja-JP" altLang="en-US" b="1" dirty="0">
                <a:solidFill>
                  <a:schemeClr val="accent3"/>
                </a:solidFill>
                <a:latin typeface="Arial"/>
              </a:rPr>
              <a:t>”</a:t>
            </a:r>
            <a:endParaRPr lang="en-US" b="1" dirty="0">
              <a:solidFill>
                <a:schemeClr val="accent3"/>
              </a:solidFill>
            </a:endParaRPr>
          </a:p>
        </p:txBody>
      </p:sp>
      <p:sp>
        <p:nvSpPr>
          <p:cNvPr id="29699" name="Rectangle 3"/>
          <p:cNvSpPr>
            <a:spLocks noGrp="1" noChangeArrowheads="1"/>
          </p:cNvSpPr>
          <p:nvPr>
            <p:ph type="body" idx="1"/>
          </p:nvPr>
        </p:nvSpPr>
        <p:spPr/>
        <p:txBody>
          <a:bodyPr/>
          <a:lstStyle/>
          <a:p>
            <a:pPr>
              <a:spcBef>
                <a:spcPts val="0"/>
              </a:spcBef>
              <a:spcAft>
                <a:spcPts val="1800"/>
              </a:spcAft>
              <a:buClr>
                <a:srgbClr val="66FFFF"/>
              </a:buClr>
              <a:buSzPct val="100000"/>
              <a:buFont typeface="Arial"/>
              <a:buChar char="•"/>
            </a:pPr>
            <a:r>
              <a:rPr lang="en-US" sz="3200" dirty="0">
                <a:solidFill>
                  <a:srgbClr val="FAF7CF"/>
                </a:solidFill>
                <a:latin typeface="Times New Roman"/>
                <a:cs typeface="Times New Roman"/>
              </a:rPr>
              <a:t>1 Tim. 3:6</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not a novice</a:t>
            </a:r>
            <a:r>
              <a:rPr lang="ja-JP" altLang="en-US" sz="3200" dirty="0" smtClean="0">
                <a:solidFill>
                  <a:schemeClr val="bg1"/>
                </a:solidFill>
                <a:latin typeface="Times New Roman"/>
                <a:cs typeface="Times New Roman"/>
              </a:rPr>
              <a:t>”</a:t>
            </a:r>
            <a:endParaRPr lang="en-US" altLang="ja-JP" sz="3200" dirty="0" smtClean="0">
              <a:solidFill>
                <a:schemeClr val="bg1"/>
              </a:solidFill>
              <a:latin typeface="Times New Roman"/>
              <a:cs typeface="Times New Roman"/>
            </a:endParaRPr>
          </a:p>
          <a:p>
            <a:pPr>
              <a:spcBef>
                <a:spcPts val="0"/>
              </a:spcBef>
              <a:spcAft>
                <a:spcPts val="1800"/>
              </a:spcAft>
              <a:buClr>
                <a:srgbClr val="66FFFF"/>
              </a:buClr>
              <a:buSzPct val="100000"/>
              <a:buFont typeface="Arial"/>
              <a:buChar char="•"/>
            </a:pPr>
            <a:r>
              <a:rPr lang="en-US" sz="3200" dirty="0" smtClean="0">
                <a:solidFill>
                  <a:schemeClr val="bg1"/>
                </a:solidFill>
                <a:latin typeface="Times New Roman"/>
                <a:cs typeface="Times New Roman"/>
              </a:rPr>
              <a:t>“not newly planted; not a recent convert”</a:t>
            </a:r>
            <a:endParaRPr lang="en-US" sz="3200" dirty="0">
              <a:solidFill>
                <a:schemeClr val="bg1"/>
              </a:solidFill>
              <a:latin typeface="Times New Roman"/>
              <a:cs typeface="Times New Roman"/>
            </a:endParaRPr>
          </a:p>
          <a:p>
            <a:pPr>
              <a:spcBef>
                <a:spcPts val="0"/>
              </a:spcBef>
              <a:spcAft>
                <a:spcPts val="1800"/>
              </a:spcAft>
            </a:pPr>
            <a:endParaRPr lang="en-US" sz="3600" dirty="0"/>
          </a:p>
        </p:txBody>
      </p:sp>
    </p:spTree>
    <p:extLst>
      <p:ext uri="{BB962C8B-B14F-4D97-AF65-F5344CB8AC3E}">
        <p14:creationId xmlns:p14="http://schemas.microsoft.com/office/powerpoint/2010/main" val="17665131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ffectLst/>
        </p:spPr>
        <p:txBody>
          <a:bodyPr/>
          <a:lstStyle/>
          <a:p>
            <a:r>
              <a:rPr lang="ja-JP" altLang="en-US" b="1" dirty="0">
                <a:solidFill>
                  <a:schemeClr val="accent3"/>
                </a:solidFill>
                <a:latin typeface="Times New Roman"/>
                <a:cs typeface="Times New Roman"/>
              </a:rPr>
              <a:t>“</a:t>
            </a:r>
            <a:r>
              <a:rPr lang="en-US" b="1" dirty="0" smtClean="0">
                <a:solidFill>
                  <a:schemeClr val="accent3"/>
                </a:solidFill>
                <a:latin typeface="Times New Roman"/>
                <a:cs typeface="Times New Roman"/>
              </a:rPr>
              <a:t>Able </a:t>
            </a:r>
            <a:r>
              <a:rPr lang="en-US" b="1" dirty="0">
                <a:solidFill>
                  <a:schemeClr val="accent3"/>
                </a:solidFill>
                <a:latin typeface="Times New Roman"/>
                <a:cs typeface="Times New Roman"/>
              </a:rPr>
              <a:t>To Teach</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30723" name="Rectangle 3"/>
          <p:cNvSpPr>
            <a:spLocks noGrp="1" noChangeArrowheads="1"/>
          </p:cNvSpPr>
          <p:nvPr>
            <p:ph type="body" idx="1"/>
          </p:nvPr>
        </p:nvSpPr>
        <p:spPr/>
        <p:txBody>
          <a:bodyPr>
            <a:normAutofit/>
          </a:bodyPr>
          <a:lstStyle/>
          <a:p>
            <a:pPr>
              <a:spcBef>
                <a:spcPts val="0"/>
              </a:spcBef>
              <a:spcAft>
                <a:spcPts val="1800"/>
              </a:spcAft>
              <a:buClr>
                <a:srgbClr val="66FFFF"/>
              </a:buClr>
              <a:buSzPct val="100000"/>
              <a:buFont typeface="Arial"/>
              <a:buChar char="•"/>
            </a:pPr>
            <a:r>
              <a:rPr lang="en-US" sz="3200" dirty="0">
                <a:solidFill>
                  <a:schemeClr val="bg1"/>
                </a:solidFill>
                <a:latin typeface="Times New Roman"/>
                <a:cs typeface="Times New Roman"/>
              </a:rPr>
              <a:t>1 Tim. 3:3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apt to teach</a:t>
            </a:r>
            <a:r>
              <a:rPr lang="ja-JP" altLang="en-US" sz="3200" dirty="0">
                <a:solidFill>
                  <a:schemeClr val="bg1"/>
                </a:solidFill>
                <a:latin typeface="Times New Roman"/>
                <a:cs typeface="Times New Roman"/>
              </a:rPr>
              <a:t>”</a:t>
            </a:r>
            <a:endParaRPr lang="en-US" sz="3200" dirty="0">
              <a:solidFill>
                <a:schemeClr val="bg1"/>
              </a:solidFill>
              <a:latin typeface="Times New Roman"/>
              <a:cs typeface="Times New Roman"/>
            </a:endParaRPr>
          </a:p>
          <a:p>
            <a:pPr>
              <a:spcBef>
                <a:spcPts val="0"/>
              </a:spcBef>
              <a:spcAft>
                <a:spcPts val="1800"/>
              </a:spcAft>
              <a:buClr>
                <a:srgbClr val="66FFFF"/>
              </a:buClr>
              <a:buFont typeface="Arial"/>
              <a:buChar char="•"/>
            </a:pPr>
            <a:r>
              <a:rPr lang="en-US" sz="3200" dirty="0" smtClean="0">
                <a:solidFill>
                  <a:schemeClr val="bg1"/>
                </a:solidFill>
                <a:latin typeface="Times New Roman"/>
                <a:cs typeface="Times New Roman"/>
              </a:rPr>
              <a:t>“skillful at teaching”</a:t>
            </a:r>
            <a:endParaRPr lang="en-US" sz="3200" dirty="0">
              <a:solidFill>
                <a:schemeClr val="bg1"/>
              </a:solidFill>
              <a:latin typeface="Times New Roman"/>
              <a:cs typeface="Times New Roman"/>
            </a:endParaRPr>
          </a:p>
        </p:txBody>
      </p:sp>
    </p:spTree>
    <p:extLst>
      <p:ext uri="{BB962C8B-B14F-4D97-AF65-F5344CB8AC3E}">
        <p14:creationId xmlns:p14="http://schemas.microsoft.com/office/powerpoint/2010/main" val="32949769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14979"/>
            <a:ext cx="9143999" cy="1143000"/>
          </a:xfrm>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Holding </a:t>
            </a:r>
            <a:r>
              <a:rPr lang="en-US" b="1" dirty="0" smtClean="0">
                <a:solidFill>
                  <a:schemeClr val="accent3"/>
                </a:solidFill>
                <a:latin typeface="Times New Roman"/>
                <a:cs typeface="Times New Roman"/>
              </a:rPr>
              <a:t>Fast the </a:t>
            </a:r>
            <a:r>
              <a:rPr lang="en-US" b="1" dirty="0">
                <a:solidFill>
                  <a:schemeClr val="accent3"/>
                </a:solidFill>
                <a:latin typeface="Times New Roman"/>
                <a:cs typeface="Times New Roman"/>
              </a:rPr>
              <a:t>Faithful Word...</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31747" name="Rectangle 3"/>
          <p:cNvSpPr>
            <a:spLocks noGrp="1" noChangeArrowheads="1"/>
          </p:cNvSpPr>
          <p:nvPr>
            <p:ph type="body" idx="1"/>
          </p:nvPr>
        </p:nvSpPr>
        <p:spPr>
          <a:xfrm>
            <a:off x="304800" y="1918480"/>
            <a:ext cx="8458200" cy="4114800"/>
          </a:xfrm>
        </p:spPr>
        <p:txBody>
          <a:bodyPr/>
          <a:lstStyle/>
          <a:p>
            <a:pPr>
              <a:spcBef>
                <a:spcPts val="0"/>
              </a:spcBef>
              <a:spcAft>
                <a:spcPts val="1800"/>
              </a:spcAft>
              <a:buClr>
                <a:srgbClr val="66FFFF"/>
              </a:buClr>
              <a:buSzPct val="100000"/>
              <a:buFont typeface="Arial"/>
              <a:buChar char="•"/>
            </a:pPr>
            <a:r>
              <a:rPr lang="en-US" sz="3200" dirty="0">
                <a:solidFill>
                  <a:schemeClr val="accent3">
                    <a:lumMod val="60000"/>
                    <a:lumOff val="40000"/>
                  </a:schemeClr>
                </a:solidFill>
                <a:latin typeface="Times New Roman"/>
                <a:cs typeface="Times New Roman"/>
              </a:rPr>
              <a:t>Titus 1:9</a:t>
            </a:r>
            <a:r>
              <a:rPr lang="en-US" sz="3200" dirty="0">
                <a:solidFill>
                  <a:schemeClr val="bg1"/>
                </a:solidFill>
                <a:latin typeface="Times New Roman"/>
                <a:cs typeface="Times New Roman"/>
              </a:rPr>
              <a:t>	KJV </a:t>
            </a:r>
            <a:r>
              <a:rPr lang="en-US" sz="3200" dirty="0" smtClean="0">
                <a:solidFill>
                  <a:schemeClr val="bg1"/>
                </a:solidFill>
                <a:latin typeface="Times New Roman"/>
                <a:cs typeface="Times New Roman"/>
              </a:rPr>
              <a:t>– same</a:t>
            </a:r>
          </a:p>
          <a:p>
            <a:pPr>
              <a:spcBef>
                <a:spcPts val="0"/>
              </a:spcBef>
              <a:spcAft>
                <a:spcPts val="1800"/>
              </a:spcAft>
              <a:buClr>
                <a:srgbClr val="66FFFF"/>
              </a:buClr>
              <a:buSzPct val="100000"/>
              <a:buFont typeface="Arial"/>
              <a:buChar char="•"/>
            </a:pPr>
            <a:r>
              <a:rPr lang="en-US" sz="3200" dirty="0" smtClean="0">
                <a:solidFill>
                  <a:schemeClr val="bg1"/>
                </a:solidFill>
                <a:latin typeface="Times New Roman"/>
                <a:cs typeface="Times New Roman"/>
              </a:rPr>
              <a:t>Note the whole statement concerning the extent to which he holds the word and his ability to use it</a:t>
            </a:r>
            <a:endParaRPr lang="en-US" sz="3200" dirty="0">
              <a:solidFill>
                <a:schemeClr val="bg1"/>
              </a:solidFill>
              <a:latin typeface="Times New Roman"/>
              <a:cs typeface="Times New Roman"/>
            </a:endParaRPr>
          </a:p>
          <a:p>
            <a:pPr>
              <a:spcBef>
                <a:spcPts val="0"/>
              </a:spcBef>
              <a:spcAft>
                <a:spcPts val="1800"/>
              </a:spcAft>
              <a:buClr>
                <a:srgbClr val="66FFFF"/>
              </a:buClr>
              <a:buSzPct val="100000"/>
              <a:buFont typeface="Arial"/>
              <a:buChar char="•"/>
            </a:pPr>
            <a:endParaRPr lang="en-US" sz="3600" dirty="0">
              <a:latin typeface="Times New Roman"/>
              <a:cs typeface="Times New Roman"/>
            </a:endParaRPr>
          </a:p>
        </p:txBody>
      </p:sp>
    </p:spTree>
    <p:extLst>
      <p:ext uri="{BB962C8B-B14F-4D97-AF65-F5344CB8AC3E}">
        <p14:creationId xmlns:p14="http://schemas.microsoft.com/office/powerpoint/2010/main" val="3187554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609600"/>
            <a:ext cx="9144000" cy="1143000"/>
          </a:xfrm>
          <a:effectLst/>
        </p:spPr>
        <p:txBody>
          <a:bodyPr/>
          <a:lstStyle/>
          <a:p>
            <a:r>
              <a:rPr lang="ja-JP" altLang="en-US" b="1" dirty="0">
                <a:solidFill>
                  <a:schemeClr val="accent3"/>
                </a:solidFill>
                <a:latin typeface="Times New Roman"/>
                <a:cs typeface="Times New Roman"/>
              </a:rPr>
              <a:t>“</a:t>
            </a:r>
            <a:r>
              <a:rPr lang="en-US" b="1" dirty="0" smtClean="0">
                <a:solidFill>
                  <a:schemeClr val="accent3"/>
                </a:solidFill>
                <a:latin typeface="Times New Roman"/>
                <a:cs typeface="Times New Roman"/>
              </a:rPr>
              <a:t>Able, By </a:t>
            </a:r>
            <a:r>
              <a:rPr lang="en-US" b="1" dirty="0">
                <a:solidFill>
                  <a:schemeClr val="accent3"/>
                </a:solidFill>
                <a:latin typeface="Times New Roman"/>
                <a:cs typeface="Times New Roman"/>
              </a:rPr>
              <a:t>Sound </a:t>
            </a:r>
            <a:r>
              <a:rPr lang="en-US" b="1" dirty="0" smtClean="0">
                <a:solidFill>
                  <a:schemeClr val="accent3"/>
                </a:solidFill>
                <a:latin typeface="Times New Roman"/>
                <a:cs typeface="Times New Roman"/>
              </a:rPr>
              <a:t>Doctrine, Both To Exhort &amp; Convict…</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32771" name="Rectangle 3"/>
          <p:cNvSpPr>
            <a:spLocks noGrp="1" noChangeArrowheads="1"/>
          </p:cNvSpPr>
          <p:nvPr>
            <p:ph type="body" idx="1"/>
          </p:nvPr>
        </p:nvSpPr>
        <p:spPr>
          <a:xfrm>
            <a:off x="726141" y="2104193"/>
            <a:ext cx="7691719" cy="4571999"/>
          </a:xfrm>
        </p:spPr>
        <p:txBody>
          <a:bodyPr/>
          <a:lstStyle/>
          <a:p>
            <a:pPr>
              <a:buClr>
                <a:srgbClr val="66FFFF"/>
              </a:buClr>
              <a:buSzPct val="100000"/>
              <a:buFont typeface="Arial"/>
              <a:buChar char="•"/>
            </a:pPr>
            <a:r>
              <a:rPr lang="en-US" sz="3200" dirty="0">
                <a:solidFill>
                  <a:srgbClr val="F7F4B6"/>
                </a:solidFill>
                <a:latin typeface="Times New Roman"/>
                <a:cs typeface="Times New Roman"/>
              </a:rPr>
              <a:t>Titus 1</a:t>
            </a:r>
            <a:r>
              <a:rPr lang="en-US" sz="3200" dirty="0" smtClean="0">
                <a:solidFill>
                  <a:srgbClr val="F7F4B6"/>
                </a:solidFill>
                <a:latin typeface="Times New Roman"/>
                <a:cs typeface="Times New Roman"/>
              </a:rPr>
              <a:t>:9</a:t>
            </a:r>
            <a:r>
              <a:rPr lang="en-US" sz="3200" dirty="0">
                <a:solidFill>
                  <a:schemeClr val="bg1"/>
                </a:solidFill>
                <a:latin typeface="Times New Roman"/>
                <a:cs typeface="Times New Roman"/>
              </a:rPr>
              <a:t>	KJV </a:t>
            </a:r>
            <a:r>
              <a:rPr lang="en-US" sz="3200" dirty="0" smtClean="0">
                <a:solidFill>
                  <a:schemeClr val="bg1"/>
                </a:solidFill>
                <a:latin typeface="Times New Roman"/>
                <a:cs typeface="Times New Roman"/>
              </a:rPr>
              <a:t>– same</a:t>
            </a:r>
            <a:endParaRPr lang="en-US" sz="3200" dirty="0">
              <a:solidFill>
                <a:schemeClr val="bg1"/>
              </a:solidFill>
              <a:latin typeface="Times New Roman"/>
              <a:cs typeface="Times New Roman"/>
            </a:endParaRPr>
          </a:p>
          <a:p>
            <a:endParaRPr lang="en-US" sz="3600" dirty="0"/>
          </a:p>
        </p:txBody>
      </p:sp>
    </p:spTree>
    <p:extLst>
      <p:ext uri="{BB962C8B-B14F-4D97-AF65-F5344CB8AC3E}">
        <p14:creationId xmlns:p14="http://schemas.microsoft.com/office/powerpoint/2010/main" val="17554529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609600"/>
            <a:ext cx="9144000" cy="1143000"/>
          </a:xfrm>
          <a:effectLst/>
        </p:spPr>
        <p:txBody>
          <a:bodyPr/>
          <a:lstStyle/>
          <a:p>
            <a:r>
              <a:rPr lang="en-US" sz="5200" b="1" dirty="0">
                <a:solidFill>
                  <a:srgbClr val="FFFF00"/>
                </a:solidFill>
                <a:latin typeface="Times New Roman"/>
                <a:cs typeface="Times New Roman"/>
              </a:rPr>
              <a:t>Regarding Leadership In Family</a:t>
            </a:r>
          </a:p>
        </p:txBody>
      </p:sp>
    </p:spTree>
    <p:extLst>
      <p:ext uri="{BB962C8B-B14F-4D97-AF65-F5344CB8AC3E}">
        <p14:creationId xmlns:p14="http://schemas.microsoft.com/office/powerpoint/2010/main" val="29251370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effectLst/>
        </p:spPr>
        <p:txBody>
          <a:bodyPr/>
          <a:lstStyle/>
          <a:p>
            <a:r>
              <a:rPr lang="ja-JP" altLang="en-US" b="1" dirty="0">
                <a:solidFill>
                  <a:schemeClr val="accent3"/>
                </a:solidFill>
                <a:latin typeface="Times New Roman"/>
                <a:cs typeface="Times New Roman"/>
              </a:rPr>
              <a:t>“</a:t>
            </a:r>
            <a:r>
              <a:rPr lang="en-US" b="1" dirty="0">
                <a:solidFill>
                  <a:schemeClr val="accent3"/>
                </a:solidFill>
                <a:latin typeface="Times New Roman"/>
                <a:cs typeface="Times New Roman"/>
              </a:rPr>
              <a:t>Husband of One Wife</a:t>
            </a:r>
            <a:r>
              <a:rPr lang="ja-JP" altLang="en-US" b="1" dirty="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35843" name="Rectangle 3"/>
          <p:cNvSpPr>
            <a:spLocks noGrp="1" noChangeArrowheads="1"/>
          </p:cNvSpPr>
          <p:nvPr>
            <p:ph type="body" idx="1"/>
          </p:nvPr>
        </p:nvSpPr>
        <p:spPr>
          <a:xfrm>
            <a:off x="457200" y="1981200"/>
            <a:ext cx="8153400" cy="4114800"/>
          </a:xfrm>
        </p:spPr>
        <p:txBody>
          <a:bodyPr/>
          <a:lstStyle/>
          <a:p>
            <a:pPr>
              <a:spcBef>
                <a:spcPts val="0"/>
              </a:spcBef>
              <a:spcAft>
                <a:spcPts val="1800"/>
              </a:spcAft>
              <a:buClr>
                <a:srgbClr val="66FFFF"/>
              </a:buClr>
              <a:buSzPct val="100000"/>
              <a:buFont typeface="Arial"/>
              <a:buChar char="•"/>
            </a:pPr>
            <a:r>
              <a:rPr lang="en-US" sz="3200" dirty="0">
                <a:solidFill>
                  <a:schemeClr val="accent3">
                    <a:lumMod val="60000"/>
                    <a:lumOff val="40000"/>
                  </a:schemeClr>
                </a:solidFill>
                <a:latin typeface="Times New Roman"/>
                <a:cs typeface="Times New Roman"/>
              </a:rPr>
              <a:t>1 Tim. 3:2</a:t>
            </a:r>
            <a:r>
              <a:rPr lang="en-US" sz="3200" dirty="0">
                <a:solidFill>
                  <a:schemeClr val="bg1"/>
                </a:solidFill>
                <a:latin typeface="Times New Roman"/>
                <a:cs typeface="Times New Roman"/>
              </a:rPr>
              <a:t> </a:t>
            </a:r>
            <a:r>
              <a:rPr lang="en-US" sz="3200" dirty="0" smtClean="0">
                <a:solidFill>
                  <a:schemeClr val="bg1"/>
                </a:solidFill>
                <a:latin typeface="Times New Roman"/>
                <a:cs typeface="Times New Roman"/>
              </a:rPr>
              <a:t>(</a:t>
            </a:r>
            <a:r>
              <a:rPr lang="en-US" sz="3200" dirty="0" smtClean="0">
                <a:solidFill>
                  <a:srgbClr val="F7F4B6"/>
                </a:solidFill>
                <a:latin typeface="Times New Roman"/>
                <a:cs typeface="Times New Roman"/>
              </a:rPr>
              <a:t>Titus 1</a:t>
            </a:r>
            <a:r>
              <a:rPr lang="en-US" sz="3200" dirty="0">
                <a:solidFill>
                  <a:srgbClr val="F7F4B6"/>
                </a:solidFill>
                <a:latin typeface="Times New Roman"/>
                <a:cs typeface="Times New Roman"/>
              </a:rPr>
              <a:t>:6</a:t>
            </a:r>
            <a:r>
              <a:rPr lang="en-US" sz="3200" dirty="0">
                <a:solidFill>
                  <a:schemeClr val="bg1"/>
                </a:solidFill>
                <a:latin typeface="Times New Roman"/>
                <a:cs typeface="Times New Roman"/>
              </a:rPr>
              <a:t>)	KJV - same</a:t>
            </a:r>
          </a:p>
          <a:p>
            <a:pPr>
              <a:spcBef>
                <a:spcPts val="0"/>
              </a:spcBef>
              <a:spcAft>
                <a:spcPts val="1800"/>
              </a:spcAft>
              <a:buClr>
                <a:srgbClr val="66FFFF"/>
              </a:buClr>
              <a:buFont typeface="Arial"/>
              <a:buChar char="•"/>
            </a:pPr>
            <a:r>
              <a:rPr lang="en-US" sz="3200" dirty="0" smtClean="0">
                <a:solidFill>
                  <a:schemeClr val="bg1"/>
                </a:solidFill>
                <a:latin typeface="Times New Roman"/>
                <a:cs typeface="Times New Roman"/>
              </a:rPr>
              <a:t>Literally, “a one woman man”</a:t>
            </a:r>
          </a:p>
          <a:p>
            <a:pPr>
              <a:spcBef>
                <a:spcPts val="0"/>
              </a:spcBef>
              <a:spcAft>
                <a:spcPts val="1800"/>
              </a:spcAft>
              <a:buClr>
                <a:srgbClr val="66FFFF"/>
              </a:buClr>
              <a:buFont typeface="Arial"/>
              <a:buChar char="•"/>
            </a:pPr>
            <a:r>
              <a:rPr lang="en-US" sz="3200" dirty="0" smtClean="0">
                <a:solidFill>
                  <a:schemeClr val="bg1"/>
                </a:solidFill>
                <a:latin typeface="Times New Roman"/>
                <a:cs typeface="Times New Roman"/>
              </a:rPr>
              <a:t>Not only that he is married, but also that he is faithful to that wise; not an adulterer</a:t>
            </a:r>
            <a:endParaRPr lang="en-US" sz="3200" dirty="0">
              <a:solidFill>
                <a:schemeClr val="bg1"/>
              </a:solidFill>
              <a:latin typeface="Times New Roman"/>
              <a:cs typeface="Times New Roman"/>
            </a:endParaRPr>
          </a:p>
        </p:txBody>
      </p:sp>
    </p:spTree>
    <p:extLst>
      <p:ext uri="{BB962C8B-B14F-4D97-AF65-F5344CB8AC3E}">
        <p14:creationId xmlns:p14="http://schemas.microsoft.com/office/powerpoint/2010/main" val="1176891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 y="314979"/>
            <a:ext cx="9144000" cy="1143000"/>
          </a:xfrm>
          <a:effectLst/>
        </p:spPr>
        <p:txBody>
          <a:bodyPr/>
          <a:lstStyle/>
          <a:p>
            <a:r>
              <a:rPr lang="ja-JP" altLang="en-US" b="1" dirty="0" smtClean="0">
                <a:solidFill>
                  <a:schemeClr val="accent3"/>
                </a:solidFill>
                <a:latin typeface="Times New Roman"/>
                <a:cs typeface="Times New Roman"/>
              </a:rPr>
              <a:t>“</a:t>
            </a:r>
            <a:r>
              <a:rPr lang="en-US" altLang="ja-JP" b="1" dirty="0" smtClean="0">
                <a:solidFill>
                  <a:schemeClr val="accent3"/>
                </a:solidFill>
                <a:latin typeface="Times New Roman"/>
                <a:cs typeface="Times New Roman"/>
              </a:rPr>
              <a:t>One Who </a:t>
            </a:r>
            <a:r>
              <a:rPr lang="en-US" b="1" dirty="0" smtClean="0">
                <a:solidFill>
                  <a:schemeClr val="accent3"/>
                </a:solidFill>
                <a:latin typeface="Times New Roman"/>
                <a:cs typeface="Times New Roman"/>
              </a:rPr>
              <a:t>Rules His </a:t>
            </a:r>
            <a:r>
              <a:rPr lang="en-US" b="1" dirty="0">
                <a:solidFill>
                  <a:schemeClr val="accent3"/>
                </a:solidFill>
                <a:latin typeface="Times New Roman"/>
                <a:cs typeface="Times New Roman"/>
              </a:rPr>
              <a:t>Own </a:t>
            </a:r>
            <a:r>
              <a:rPr lang="en-US" b="1" dirty="0" smtClean="0">
                <a:solidFill>
                  <a:schemeClr val="accent3"/>
                </a:solidFill>
                <a:latin typeface="Times New Roman"/>
                <a:cs typeface="Times New Roman"/>
              </a:rPr>
              <a:t>House Well</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36867" name="Rectangle 3"/>
          <p:cNvSpPr>
            <a:spLocks noGrp="1" noChangeArrowheads="1"/>
          </p:cNvSpPr>
          <p:nvPr>
            <p:ph type="body" idx="1"/>
          </p:nvPr>
        </p:nvSpPr>
        <p:spPr>
          <a:xfrm>
            <a:off x="726141" y="1774913"/>
            <a:ext cx="7691719" cy="4571999"/>
          </a:xfrm>
        </p:spPr>
        <p:txBody>
          <a:bodyPr/>
          <a:lstStyle/>
          <a:p>
            <a:pPr>
              <a:buClr>
                <a:srgbClr val="66FFFF"/>
              </a:buClr>
              <a:buSzPct val="100000"/>
              <a:buFont typeface="Arial"/>
              <a:buChar char="•"/>
            </a:pPr>
            <a:r>
              <a:rPr lang="en-US" sz="3200" dirty="0">
                <a:solidFill>
                  <a:schemeClr val="accent3">
                    <a:lumMod val="60000"/>
                    <a:lumOff val="40000"/>
                  </a:schemeClr>
                </a:solidFill>
                <a:latin typeface="Times New Roman"/>
                <a:cs typeface="Times New Roman"/>
              </a:rPr>
              <a:t>1 Tim. 3:4</a:t>
            </a:r>
            <a:r>
              <a:rPr lang="en-US" sz="3200" dirty="0">
                <a:solidFill>
                  <a:schemeClr val="bg1"/>
                </a:solidFill>
                <a:latin typeface="Times New Roman"/>
                <a:cs typeface="Times New Roman"/>
              </a:rPr>
              <a:t>	KJV </a:t>
            </a:r>
            <a:r>
              <a:rPr lang="en-US" sz="3200" dirty="0" smtClean="0">
                <a:solidFill>
                  <a:schemeClr val="bg1"/>
                </a:solidFill>
                <a:latin typeface="Times New Roman"/>
                <a:cs typeface="Times New Roman"/>
              </a:rPr>
              <a:t>– “</a:t>
            </a:r>
            <a:r>
              <a:rPr lang="en-US" sz="3200" dirty="0" err="1" smtClean="0">
                <a:solidFill>
                  <a:schemeClr val="bg1"/>
                </a:solidFill>
                <a:latin typeface="Times New Roman"/>
                <a:cs typeface="Times New Roman"/>
              </a:rPr>
              <a:t>ruleth</a:t>
            </a:r>
            <a:r>
              <a:rPr lang="en-US" sz="3200" dirty="0" smtClean="0">
                <a:solidFill>
                  <a:schemeClr val="bg1"/>
                </a:solidFill>
                <a:latin typeface="Times New Roman"/>
                <a:cs typeface="Times New Roman"/>
              </a:rPr>
              <a:t> well his own house”</a:t>
            </a:r>
            <a:endParaRPr lang="en-US" sz="3200" dirty="0">
              <a:solidFill>
                <a:schemeClr val="bg1"/>
              </a:solidFill>
              <a:latin typeface="Times New Roman"/>
              <a:cs typeface="Times New Roman"/>
            </a:endParaRPr>
          </a:p>
          <a:p>
            <a:endParaRPr lang="en-US" sz="3600" dirty="0"/>
          </a:p>
        </p:txBody>
      </p:sp>
    </p:spTree>
    <p:extLst>
      <p:ext uri="{BB962C8B-B14F-4D97-AF65-F5344CB8AC3E}">
        <p14:creationId xmlns:p14="http://schemas.microsoft.com/office/powerpoint/2010/main" val="6790621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14979"/>
            <a:ext cx="9143999" cy="1143000"/>
          </a:xfrm>
          <a:effectLst/>
        </p:spPr>
        <p:txBody>
          <a:bodyPr/>
          <a:lstStyle/>
          <a:p>
            <a:r>
              <a:rPr lang="ja-JP" altLang="en-US" sz="5000" b="1" dirty="0">
                <a:solidFill>
                  <a:schemeClr val="accent3"/>
                </a:solidFill>
                <a:latin typeface="Times New Roman"/>
                <a:cs typeface="Times New Roman"/>
              </a:rPr>
              <a:t>“</a:t>
            </a:r>
            <a:r>
              <a:rPr lang="en-US" sz="5000" b="1" dirty="0">
                <a:solidFill>
                  <a:schemeClr val="accent3"/>
                </a:solidFill>
                <a:latin typeface="Times New Roman"/>
                <a:cs typeface="Times New Roman"/>
              </a:rPr>
              <a:t>Having His Children In </a:t>
            </a:r>
            <a:r>
              <a:rPr lang="en-US" sz="5000" b="1" dirty="0" smtClean="0">
                <a:solidFill>
                  <a:schemeClr val="accent3"/>
                </a:solidFill>
                <a:latin typeface="Times New Roman"/>
                <a:cs typeface="Times New Roman"/>
              </a:rPr>
              <a:t>Submission </a:t>
            </a:r>
            <a:r>
              <a:rPr lang="en-US" sz="5000" b="1" dirty="0">
                <a:solidFill>
                  <a:schemeClr val="accent3"/>
                </a:solidFill>
                <a:latin typeface="Times New Roman"/>
                <a:cs typeface="Times New Roman"/>
              </a:rPr>
              <a:t>With All </a:t>
            </a:r>
            <a:r>
              <a:rPr lang="en-US" sz="5000" b="1" dirty="0" smtClean="0">
                <a:solidFill>
                  <a:schemeClr val="accent3"/>
                </a:solidFill>
                <a:latin typeface="Times New Roman"/>
                <a:cs typeface="Times New Roman"/>
              </a:rPr>
              <a:t>Reverence</a:t>
            </a:r>
            <a:r>
              <a:rPr lang="ja-JP" altLang="en-US" sz="5000" b="1" dirty="0" smtClean="0">
                <a:solidFill>
                  <a:schemeClr val="accent3"/>
                </a:solidFill>
                <a:latin typeface="Times New Roman"/>
                <a:cs typeface="Times New Roman"/>
              </a:rPr>
              <a:t>”</a:t>
            </a:r>
            <a:endParaRPr lang="en-US" sz="5000" b="1" dirty="0">
              <a:solidFill>
                <a:schemeClr val="accent3"/>
              </a:solidFill>
              <a:latin typeface="Times New Roman"/>
              <a:cs typeface="Times New Roman"/>
            </a:endParaRPr>
          </a:p>
        </p:txBody>
      </p:sp>
      <p:sp>
        <p:nvSpPr>
          <p:cNvPr id="37891" name="Rectangle 3"/>
          <p:cNvSpPr>
            <a:spLocks noGrp="1" noChangeArrowheads="1"/>
          </p:cNvSpPr>
          <p:nvPr>
            <p:ph type="body" idx="1"/>
          </p:nvPr>
        </p:nvSpPr>
        <p:spPr>
          <a:xfrm>
            <a:off x="726141" y="1900353"/>
            <a:ext cx="7691719" cy="4571999"/>
          </a:xfrm>
        </p:spPr>
        <p:txBody>
          <a:bodyPr/>
          <a:lstStyle/>
          <a:p>
            <a:pPr>
              <a:buClr>
                <a:srgbClr val="66FFFF"/>
              </a:buClr>
              <a:buSzPct val="100000"/>
              <a:buFont typeface="Arial"/>
              <a:buChar char="•"/>
            </a:pPr>
            <a:r>
              <a:rPr lang="en-US" sz="3200" dirty="0">
                <a:solidFill>
                  <a:srgbClr val="F7F4B6"/>
                </a:solidFill>
                <a:latin typeface="Times New Roman"/>
                <a:cs typeface="Times New Roman"/>
              </a:rPr>
              <a:t>1 Tim. 3:4</a:t>
            </a:r>
            <a:r>
              <a:rPr lang="en-US" sz="3200" dirty="0">
                <a:solidFill>
                  <a:schemeClr val="bg1"/>
                </a:solidFill>
                <a:latin typeface="Times New Roman"/>
                <a:cs typeface="Times New Roman"/>
              </a:rPr>
              <a:t>	KJV </a:t>
            </a:r>
            <a:r>
              <a:rPr lang="en-US" sz="3200" dirty="0" smtClean="0">
                <a:solidFill>
                  <a:schemeClr val="bg1"/>
                </a:solidFill>
                <a:latin typeface="Times New Roman"/>
                <a:cs typeface="Times New Roman"/>
              </a:rPr>
              <a:t>– “having his children in subjection with all gravity”</a:t>
            </a:r>
            <a:endParaRPr lang="en-US" sz="3200" dirty="0">
              <a:solidFill>
                <a:schemeClr val="bg1"/>
              </a:solidFill>
              <a:latin typeface="Times New Roman"/>
              <a:cs typeface="Times New Roman"/>
            </a:endParaRPr>
          </a:p>
          <a:p>
            <a:endParaRPr lang="en-US" sz="3600" dirty="0"/>
          </a:p>
        </p:txBody>
      </p:sp>
    </p:spTree>
    <p:extLst>
      <p:ext uri="{BB962C8B-B14F-4D97-AF65-F5344CB8AC3E}">
        <p14:creationId xmlns:p14="http://schemas.microsoft.com/office/powerpoint/2010/main" val="3172215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09600"/>
            <a:ext cx="9144000" cy="1143000"/>
          </a:xfrm>
          <a:effectLst/>
        </p:spPr>
        <p:txBody>
          <a:bodyPr/>
          <a:lstStyle/>
          <a:p>
            <a:r>
              <a:rPr lang="ja-JP" altLang="en-US" b="1" dirty="0">
                <a:solidFill>
                  <a:schemeClr val="accent3"/>
                </a:solidFill>
                <a:latin typeface="Times New Roman"/>
                <a:cs typeface="Times New Roman"/>
              </a:rPr>
              <a:t>“</a:t>
            </a:r>
            <a:r>
              <a:rPr lang="en-US" b="1" dirty="0" smtClean="0">
                <a:solidFill>
                  <a:schemeClr val="accent3"/>
                </a:solidFill>
                <a:latin typeface="Times New Roman"/>
                <a:cs typeface="Times New Roman"/>
              </a:rPr>
              <a:t>Having Faithful Children</a:t>
            </a:r>
            <a:r>
              <a:rPr lang="ja-JP" altLang="en-US" b="1" dirty="0" smtClean="0">
                <a:solidFill>
                  <a:schemeClr val="accent3"/>
                </a:solidFill>
                <a:latin typeface="Times New Roman"/>
                <a:cs typeface="Times New Roman"/>
              </a:rPr>
              <a:t>”</a:t>
            </a:r>
            <a:endParaRPr lang="en-US" b="1" dirty="0">
              <a:solidFill>
                <a:schemeClr val="accent3"/>
              </a:solidFill>
              <a:latin typeface="Times New Roman"/>
              <a:cs typeface="Times New Roman"/>
            </a:endParaRPr>
          </a:p>
        </p:txBody>
      </p:sp>
      <p:sp>
        <p:nvSpPr>
          <p:cNvPr id="38915" name="Rectangle 3"/>
          <p:cNvSpPr>
            <a:spLocks noGrp="1" noChangeArrowheads="1"/>
          </p:cNvSpPr>
          <p:nvPr>
            <p:ph type="body" idx="1"/>
          </p:nvPr>
        </p:nvSpPr>
        <p:spPr>
          <a:xfrm>
            <a:off x="381000" y="2106640"/>
            <a:ext cx="8305800" cy="4114800"/>
          </a:xfrm>
        </p:spPr>
        <p:txBody>
          <a:bodyPr/>
          <a:lstStyle/>
          <a:p>
            <a:pPr>
              <a:buClr>
                <a:srgbClr val="66FFFF"/>
              </a:buClr>
              <a:buSzPct val="100000"/>
              <a:buFont typeface="Arial"/>
              <a:buChar char="•"/>
            </a:pPr>
            <a:r>
              <a:rPr lang="en-US" sz="3200" dirty="0">
                <a:solidFill>
                  <a:srgbClr val="F7F4B6"/>
                </a:solidFill>
                <a:latin typeface="Times New Roman"/>
                <a:cs typeface="Times New Roman"/>
              </a:rPr>
              <a:t>Titus 1:6</a:t>
            </a:r>
            <a:r>
              <a:rPr lang="en-US" sz="3200" dirty="0">
                <a:solidFill>
                  <a:schemeClr val="bg1"/>
                </a:solidFill>
                <a:latin typeface="Times New Roman"/>
                <a:cs typeface="Times New Roman"/>
              </a:rPr>
              <a:t>	KJV - </a:t>
            </a:r>
            <a:r>
              <a:rPr lang="ja-JP" altLang="en-US" sz="3200" dirty="0">
                <a:solidFill>
                  <a:schemeClr val="bg1"/>
                </a:solidFill>
                <a:latin typeface="Times New Roman"/>
                <a:cs typeface="Times New Roman"/>
              </a:rPr>
              <a:t>“</a:t>
            </a:r>
            <a:r>
              <a:rPr lang="en-US" sz="3200" dirty="0">
                <a:solidFill>
                  <a:schemeClr val="bg1"/>
                </a:solidFill>
                <a:latin typeface="Times New Roman"/>
                <a:cs typeface="Times New Roman"/>
              </a:rPr>
              <a:t>faithful </a:t>
            </a:r>
            <a:r>
              <a:rPr lang="en-US" sz="3200" dirty="0" smtClean="0">
                <a:solidFill>
                  <a:schemeClr val="bg1"/>
                </a:solidFill>
                <a:latin typeface="Times New Roman"/>
                <a:cs typeface="Times New Roman"/>
              </a:rPr>
              <a:t>children”</a:t>
            </a:r>
          </a:p>
          <a:p>
            <a:pPr lvl="1">
              <a:buClr>
                <a:srgbClr val="66FFFF"/>
              </a:buClr>
              <a:buSzPct val="100000"/>
              <a:buFont typeface="Arial"/>
              <a:buChar char="•"/>
            </a:pPr>
            <a:r>
              <a:rPr lang="en-US" altLang="ja-JP" sz="3000" dirty="0" smtClean="0">
                <a:solidFill>
                  <a:schemeClr val="bg1"/>
                </a:solidFill>
                <a:latin typeface="Times New Roman"/>
                <a:cs typeface="Times New Roman"/>
              </a:rPr>
              <a:t>ASV – “having children that believe”</a:t>
            </a:r>
            <a:endParaRPr lang="en-US" sz="3000" dirty="0">
              <a:solidFill>
                <a:schemeClr val="bg1"/>
              </a:solidFill>
              <a:latin typeface="Times New Roman"/>
              <a:cs typeface="Times New Roman"/>
            </a:endParaRPr>
          </a:p>
          <a:p>
            <a:endParaRPr lang="en-US" sz="3600" dirty="0"/>
          </a:p>
        </p:txBody>
      </p:sp>
    </p:spTree>
    <p:extLst>
      <p:ext uri="{BB962C8B-B14F-4D97-AF65-F5344CB8AC3E}">
        <p14:creationId xmlns:p14="http://schemas.microsoft.com/office/powerpoint/2010/main" val="36360230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9508" y="124893"/>
            <a:ext cx="8914492" cy="5632312"/>
          </a:xfrm>
          <a:prstGeom prst="rect">
            <a:avLst/>
          </a:prstGeom>
        </p:spPr>
        <p:txBody>
          <a:bodyPr wrap="square">
            <a:spAutoFit/>
          </a:bodyPr>
          <a:lstStyle/>
          <a:p>
            <a:r>
              <a:rPr lang="en-US" sz="2800" dirty="0">
                <a:latin typeface="Times New Roman"/>
                <a:cs typeface="Times New Roman"/>
              </a:rPr>
              <a:t>6.  What did Paul desire that men do?</a:t>
            </a:r>
          </a:p>
          <a:p>
            <a:r>
              <a:rPr lang="en-US" sz="2800" dirty="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 </a:t>
            </a:r>
          </a:p>
          <a:p>
            <a:r>
              <a:rPr lang="en-US" sz="2800" dirty="0">
                <a:latin typeface="Times New Roman"/>
                <a:cs typeface="Times New Roman"/>
              </a:rPr>
              <a:t>7.  How are women to adorn themselves?</a:t>
            </a:r>
          </a:p>
          <a:p>
            <a:r>
              <a:rPr lang="en-US" sz="2800" dirty="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 </a:t>
            </a:r>
          </a:p>
          <a:p>
            <a:r>
              <a:rPr lang="en-US" sz="2800" dirty="0">
                <a:latin typeface="Times New Roman"/>
                <a:cs typeface="Times New Roman"/>
              </a:rPr>
              <a:t>8.  How are the women instructed to learn?</a:t>
            </a:r>
          </a:p>
          <a:p>
            <a:r>
              <a:rPr lang="en-US" sz="2800" dirty="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 </a:t>
            </a:r>
          </a:p>
          <a:p>
            <a:r>
              <a:rPr lang="en-US" sz="2800" dirty="0">
                <a:latin typeface="Times New Roman"/>
                <a:cs typeface="Times New Roman"/>
              </a:rPr>
              <a:t>9.  What did Paul not permit a woman to do?</a:t>
            </a:r>
          </a:p>
          <a:p>
            <a:r>
              <a:rPr lang="en-US" sz="2800" dirty="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 </a:t>
            </a:r>
          </a:p>
          <a:p>
            <a:r>
              <a:rPr lang="en-US" sz="2800" dirty="0">
                <a:latin typeface="Times New Roman"/>
                <a:cs typeface="Times New Roman"/>
              </a:rPr>
              <a:t>10.  What two reasons does Paul give for these limitations on women? </a:t>
            </a:r>
          </a:p>
        </p:txBody>
      </p:sp>
      <p:sp>
        <p:nvSpPr>
          <p:cNvPr id="4" name="Rectangle 3"/>
          <p:cNvSpPr/>
          <p:nvPr/>
        </p:nvSpPr>
        <p:spPr>
          <a:xfrm>
            <a:off x="734424" y="548678"/>
            <a:ext cx="8170502" cy="819199"/>
          </a:xfrm>
          <a:prstGeom prst="rect">
            <a:avLst/>
          </a:prstGeom>
        </p:spPr>
        <p:txBody>
          <a:bodyPr wrap="square">
            <a:spAutoFit/>
          </a:bodyPr>
          <a:lstStyle/>
          <a:p>
            <a:pPr>
              <a:lnSpc>
                <a:spcPct val="90000"/>
              </a:lnSpc>
            </a:pPr>
            <a:r>
              <a:rPr lang="en-US" sz="2600" dirty="0" smtClean="0">
                <a:solidFill>
                  <a:srgbClr val="800000"/>
                </a:solidFill>
                <a:latin typeface="Times New Roman"/>
                <a:cs typeface="Times New Roman"/>
              </a:rPr>
              <a:t>Pray </a:t>
            </a:r>
            <a:r>
              <a:rPr lang="en-US" sz="2600" dirty="0">
                <a:solidFill>
                  <a:srgbClr val="800000"/>
                </a:solidFill>
                <a:latin typeface="Times New Roman"/>
                <a:cs typeface="Times New Roman"/>
              </a:rPr>
              <a:t>everywhere, lifting up holy hands without wrath and doubting</a:t>
            </a:r>
            <a:r>
              <a:rPr lang="en-US" sz="2600" dirty="0">
                <a:solidFill>
                  <a:srgbClr val="800000"/>
                </a:solidFill>
                <a:latin typeface="Times New Roman"/>
                <a:cs typeface="Times New Roman"/>
              </a:rPr>
              <a:t> </a:t>
            </a:r>
          </a:p>
        </p:txBody>
      </p:sp>
      <p:sp>
        <p:nvSpPr>
          <p:cNvPr id="5" name="Rectangle 4"/>
          <p:cNvSpPr/>
          <p:nvPr/>
        </p:nvSpPr>
        <p:spPr>
          <a:xfrm>
            <a:off x="581422" y="1695513"/>
            <a:ext cx="8562578" cy="819199"/>
          </a:xfrm>
          <a:prstGeom prst="rect">
            <a:avLst/>
          </a:prstGeom>
        </p:spPr>
        <p:txBody>
          <a:bodyPr wrap="square">
            <a:spAutoFit/>
          </a:bodyPr>
          <a:lstStyle/>
          <a:p>
            <a:pPr>
              <a:lnSpc>
                <a:spcPct val="90000"/>
              </a:lnSpc>
            </a:pPr>
            <a:r>
              <a:rPr lang="en-US" sz="2600" dirty="0">
                <a:solidFill>
                  <a:srgbClr val="800000"/>
                </a:solidFill>
                <a:latin typeface="Times New Roman"/>
                <a:cs typeface="Times New Roman"/>
              </a:rPr>
              <a:t>In modest apparel, with propriety and </a:t>
            </a:r>
            <a:r>
              <a:rPr lang="en-US" sz="2600" dirty="0" smtClean="0">
                <a:solidFill>
                  <a:srgbClr val="800000"/>
                </a:solidFill>
                <a:latin typeface="Times New Roman"/>
                <a:cs typeface="Times New Roman"/>
              </a:rPr>
              <a:t>moderation; Not </a:t>
            </a:r>
            <a:r>
              <a:rPr lang="en-US" sz="2600" dirty="0">
                <a:solidFill>
                  <a:srgbClr val="800000"/>
                </a:solidFill>
                <a:latin typeface="Times New Roman"/>
                <a:cs typeface="Times New Roman"/>
              </a:rPr>
              <a:t>with braided hair, gold, pearls, or costly </a:t>
            </a:r>
            <a:r>
              <a:rPr lang="en-US" sz="2600" dirty="0" smtClean="0">
                <a:solidFill>
                  <a:srgbClr val="800000"/>
                </a:solidFill>
                <a:latin typeface="Times New Roman"/>
                <a:cs typeface="Times New Roman"/>
              </a:rPr>
              <a:t>clothing; with </a:t>
            </a:r>
            <a:r>
              <a:rPr lang="en-US" sz="2600" dirty="0">
                <a:solidFill>
                  <a:srgbClr val="800000"/>
                </a:solidFill>
                <a:latin typeface="Times New Roman"/>
                <a:cs typeface="Times New Roman"/>
              </a:rPr>
              <a:t>good </a:t>
            </a:r>
            <a:r>
              <a:rPr lang="en-US" sz="2600" dirty="0" smtClean="0">
                <a:solidFill>
                  <a:srgbClr val="800000"/>
                </a:solidFill>
                <a:latin typeface="Times New Roman"/>
                <a:cs typeface="Times New Roman"/>
              </a:rPr>
              <a:t>works</a:t>
            </a:r>
            <a:endParaRPr lang="en-US" sz="2600" dirty="0">
              <a:solidFill>
                <a:srgbClr val="800000"/>
              </a:solidFill>
              <a:latin typeface="Times New Roman"/>
              <a:cs typeface="Times New Roman"/>
            </a:endParaRPr>
          </a:p>
        </p:txBody>
      </p:sp>
      <p:sp>
        <p:nvSpPr>
          <p:cNvPr id="6" name="Rectangle 5"/>
          <p:cNvSpPr/>
          <p:nvPr/>
        </p:nvSpPr>
        <p:spPr>
          <a:xfrm>
            <a:off x="580812" y="2872946"/>
            <a:ext cx="8562578" cy="459100"/>
          </a:xfrm>
          <a:prstGeom prst="rect">
            <a:avLst/>
          </a:prstGeom>
        </p:spPr>
        <p:txBody>
          <a:bodyPr wrap="square">
            <a:spAutoFit/>
          </a:bodyPr>
          <a:lstStyle/>
          <a:p>
            <a:pPr>
              <a:lnSpc>
                <a:spcPct val="90000"/>
              </a:lnSpc>
            </a:pPr>
            <a:r>
              <a:rPr lang="en-US" sz="2600" dirty="0" smtClean="0">
                <a:solidFill>
                  <a:srgbClr val="800000"/>
                </a:solidFill>
                <a:latin typeface="Times New Roman"/>
                <a:cs typeface="Times New Roman"/>
              </a:rPr>
              <a:t>In </a:t>
            </a:r>
            <a:r>
              <a:rPr lang="en-US" sz="2600" dirty="0">
                <a:solidFill>
                  <a:srgbClr val="800000"/>
                </a:solidFill>
                <a:latin typeface="Times New Roman"/>
                <a:cs typeface="Times New Roman"/>
              </a:rPr>
              <a:t>silence (peaceable, cf. </a:t>
            </a:r>
            <a:r>
              <a:rPr lang="en-US" sz="2600" b="1" dirty="0">
                <a:solidFill>
                  <a:srgbClr val="800000"/>
                </a:solidFill>
                <a:latin typeface="Times New Roman"/>
                <a:cs typeface="Times New Roman"/>
              </a:rPr>
              <a:t>2:3</a:t>
            </a:r>
            <a:r>
              <a:rPr lang="en-US" sz="2600" dirty="0">
                <a:solidFill>
                  <a:srgbClr val="800000"/>
                </a:solidFill>
                <a:latin typeface="Times New Roman"/>
                <a:cs typeface="Times New Roman"/>
              </a:rPr>
              <a:t>), with all submission</a:t>
            </a:r>
            <a:r>
              <a:rPr lang="en-US" sz="2600" dirty="0">
                <a:solidFill>
                  <a:srgbClr val="800000"/>
                </a:solidFill>
                <a:latin typeface="Times New Roman"/>
                <a:cs typeface="Times New Roman"/>
              </a:rPr>
              <a:t> </a:t>
            </a:r>
          </a:p>
        </p:txBody>
      </p:sp>
      <p:sp>
        <p:nvSpPr>
          <p:cNvPr id="7" name="Rectangle 6"/>
          <p:cNvSpPr/>
          <p:nvPr/>
        </p:nvSpPr>
        <p:spPr>
          <a:xfrm>
            <a:off x="580202" y="4065678"/>
            <a:ext cx="8562578" cy="459100"/>
          </a:xfrm>
          <a:prstGeom prst="rect">
            <a:avLst/>
          </a:prstGeom>
        </p:spPr>
        <p:txBody>
          <a:bodyPr wrap="square">
            <a:spAutoFit/>
          </a:bodyPr>
          <a:lstStyle/>
          <a:p>
            <a:pPr>
              <a:lnSpc>
                <a:spcPct val="90000"/>
              </a:lnSpc>
            </a:pPr>
            <a:r>
              <a:rPr lang="en-US" sz="2600" dirty="0">
                <a:solidFill>
                  <a:srgbClr val="800000"/>
                </a:solidFill>
                <a:latin typeface="Times New Roman"/>
                <a:cs typeface="Times New Roman"/>
              </a:rPr>
              <a:t>To teach or have authority over a man</a:t>
            </a:r>
            <a:r>
              <a:rPr lang="en-US" sz="2600" dirty="0">
                <a:solidFill>
                  <a:srgbClr val="800000"/>
                </a:solidFill>
                <a:latin typeface="Times New Roman"/>
                <a:cs typeface="Times New Roman"/>
              </a:rPr>
              <a:t> </a:t>
            </a:r>
            <a:r>
              <a:rPr lang="en-US" sz="2600" dirty="0" smtClean="0">
                <a:solidFill>
                  <a:srgbClr val="800000"/>
                </a:solidFill>
                <a:latin typeface="Times New Roman"/>
                <a:cs typeface="Times New Roman"/>
              </a:rPr>
              <a:t> </a:t>
            </a:r>
            <a:endParaRPr lang="en-US" sz="2600" dirty="0">
              <a:solidFill>
                <a:srgbClr val="800000"/>
              </a:solidFill>
              <a:latin typeface="Times New Roman"/>
              <a:cs typeface="Times New Roman"/>
            </a:endParaRPr>
          </a:p>
        </p:txBody>
      </p:sp>
      <p:sp>
        <p:nvSpPr>
          <p:cNvPr id="8" name="Rectangle 7"/>
          <p:cNvSpPr/>
          <p:nvPr/>
        </p:nvSpPr>
        <p:spPr>
          <a:xfrm>
            <a:off x="579592" y="5594988"/>
            <a:ext cx="8562578" cy="1179297"/>
          </a:xfrm>
          <a:prstGeom prst="rect">
            <a:avLst/>
          </a:prstGeom>
        </p:spPr>
        <p:txBody>
          <a:bodyPr wrap="square">
            <a:spAutoFit/>
          </a:bodyPr>
          <a:lstStyle/>
          <a:p>
            <a:pPr marL="514350" indent="-514350">
              <a:lnSpc>
                <a:spcPct val="90000"/>
              </a:lnSpc>
              <a:buAutoNum type="arabicParenR"/>
            </a:pPr>
            <a:r>
              <a:rPr lang="en-US" sz="2600" dirty="0" smtClean="0">
                <a:solidFill>
                  <a:srgbClr val="800000"/>
                </a:solidFill>
                <a:latin typeface="Times New Roman"/>
                <a:cs typeface="Times New Roman"/>
              </a:rPr>
              <a:t>Adam </a:t>
            </a:r>
            <a:r>
              <a:rPr lang="en-US" sz="2600" dirty="0">
                <a:solidFill>
                  <a:srgbClr val="800000"/>
                </a:solidFill>
                <a:latin typeface="Times New Roman"/>
                <a:cs typeface="Times New Roman"/>
              </a:rPr>
              <a:t>was formed first, then Eve</a:t>
            </a:r>
          </a:p>
          <a:p>
            <a:pPr marL="514350" indent="-514350">
              <a:lnSpc>
                <a:spcPct val="90000"/>
              </a:lnSpc>
              <a:buAutoNum type="arabicParenR"/>
            </a:pPr>
            <a:r>
              <a:rPr lang="en-US" sz="2600" dirty="0" smtClean="0">
                <a:solidFill>
                  <a:srgbClr val="800000"/>
                </a:solidFill>
                <a:latin typeface="Times New Roman"/>
                <a:cs typeface="Times New Roman"/>
              </a:rPr>
              <a:t>Adam </a:t>
            </a:r>
            <a:r>
              <a:rPr lang="en-US" sz="2600" dirty="0">
                <a:solidFill>
                  <a:srgbClr val="800000"/>
                </a:solidFill>
                <a:latin typeface="Times New Roman"/>
                <a:cs typeface="Times New Roman"/>
              </a:rPr>
              <a:t>was not deceived, but the woman being deceived fell </a:t>
            </a:r>
            <a:r>
              <a:rPr lang="en-US" sz="2600" dirty="0" smtClean="0">
                <a:solidFill>
                  <a:srgbClr val="800000"/>
                </a:solidFill>
                <a:latin typeface="Times New Roman"/>
                <a:cs typeface="Times New Roman"/>
              </a:rPr>
              <a:t>into transgression   </a:t>
            </a:r>
            <a:endParaRPr lang="en-US" sz="2600" dirty="0">
              <a:solidFill>
                <a:srgbClr val="800000"/>
              </a:solidFill>
              <a:latin typeface="Times New Roman"/>
              <a:cs typeface="Times New Roman"/>
            </a:endParaRPr>
          </a:p>
        </p:txBody>
      </p:sp>
    </p:spTree>
    <p:extLst>
      <p:ext uri="{BB962C8B-B14F-4D97-AF65-F5344CB8AC3E}">
        <p14:creationId xmlns:p14="http://schemas.microsoft.com/office/powerpoint/2010/main" val="4096202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279154"/>
          </a:xfrm>
          <a:effectLst/>
        </p:spPr>
        <p:txBody>
          <a:bodyPr/>
          <a:lstStyle/>
          <a:p>
            <a:r>
              <a:rPr lang="en-US" b="1" dirty="0">
                <a:solidFill>
                  <a:schemeClr val="accent3"/>
                </a:solidFill>
                <a:latin typeface="Times New Roman"/>
                <a:cs typeface="Times New Roman"/>
              </a:rPr>
              <a:t>Areas of Controversy</a:t>
            </a:r>
          </a:p>
        </p:txBody>
      </p:sp>
      <p:sp>
        <p:nvSpPr>
          <p:cNvPr id="39939" name="Rectangle 3"/>
          <p:cNvSpPr>
            <a:spLocks noGrp="1" noChangeArrowheads="1"/>
          </p:cNvSpPr>
          <p:nvPr>
            <p:ph type="body" idx="1"/>
          </p:nvPr>
        </p:nvSpPr>
        <p:spPr>
          <a:xfrm>
            <a:off x="125424" y="970240"/>
            <a:ext cx="8915400" cy="5944602"/>
          </a:xfrm>
        </p:spPr>
        <p:txBody>
          <a:bodyPr>
            <a:noAutofit/>
          </a:bodyPr>
          <a:lstStyle/>
          <a:p>
            <a:pPr>
              <a:spcBef>
                <a:spcPts val="0"/>
              </a:spcBef>
              <a:spcAft>
                <a:spcPts val="1000"/>
              </a:spcAft>
              <a:buClr>
                <a:srgbClr val="66FFFF"/>
              </a:buClr>
              <a:buSzPct val="100000"/>
              <a:buFont typeface="Arial"/>
              <a:buChar char="•"/>
            </a:pPr>
            <a:r>
              <a:rPr lang="en-US" sz="3200" dirty="0">
                <a:solidFill>
                  <a:schemeClr val="bg1"/>
                </a:solidFill>
                <a:latin typeface="Times New Roman"/>
                <a:cs typeface="Times New Roman"/>
              </a:rPr>
              <a:t>Brethren of equal commitment to principle stated sometime differ in some applications</a:t>
            </a:r>
          </a:p>
          <a:p>
            <a:pPr>
              <a:spcBef>
                <a:spcPts val="0"/>
              </a:spcBef>
              <a:spcAft>
                <a:spcPts val="1000"/>
              </a:spcAft>
              <a:buClr>
                <a:srgbClr val="66FFFF"/>
              </a:buClr>
              <a:buSzPct val="100000"/>
              <a:buFont typeface="Arial"/>
              <a:buChar char="•"/>
            </a:pPr>
            <a:r>
              <a:rPr lang="en-US" sz="3200" dirty="0">
                <a:solidFill>
                  <a:schemeClr val="bg1"/>
                </a:solidFill>
                <a:latin typeface="Times New Roman"/>
                <a:cs typeface="Times New Roman"/>
              </a:rPr>
              <a:t>If differing views are only in theory, all should continue to study &amp; maintain peace</a:t>
            </a:r>
          </a:p>
          <a:p>
            <a:pPr>
              <a:spcBef>
                <a:spcPts val="0"/>
              </a:spcBef>
              <a:spcAft>
                <a:spcPts val="1000"/>
              </a:spcAft>
              <a:buClr>
                <a:srgbClr val="66FFFF"/>
              </a:buClr>
              <a:buSzPct val="100000"/>
              <a:buFont typeface="Arial"/>
              <a:buChar char="•"/>
            </a:pPr>
            <a:r>
              <a:rPr lang="en-US" sz="3200" dirty="0">
                <a:solidFill>
                  <a:schemeClr val="bg1"/>
                </a:solidFill>
                <a:latin typeface="Times New Roman"/>
                <a:cs typeface="Times New Roman"/>
              </a:rPr>
              <a:t>Areas of difference over qualification if:</a:t>
            </a:r>
          </a:p>
          <a:p>
            <a:pPr lvl="1">
              <a:spcBef>
                <a:spcPts val="0"/>
              </a:spcBef>
              <a:spcAft>
                <a:spcPts val="1000"/>
              </a:spcAft>
              <a:buClr>
                <a:schemeClr val="accent4">
                  <a:lumMod val="60000"/>
                  <a:lumOff val="40000"/>
                </a:schemeClr>
              </a:buClr>
              <a:buFont typeface="Wingdings" charset="2"/>
              <a:buChar char="§"/>
            </a:pPr>
            <a:r>
              <a:rPr lang="en-US" sz="3000" i="1" dirty="0">
                <a:solidFill>
                  <a:schemeClr val="bg1"/>
                </a:solidFill>
                <a:latin typeface="Times New Roman"/>
                <a:cs typeface="Times New Roman"/>
              </a:rPr>
              <a:t>P</a:t>
            </a:r>
            <a:r>
              <a:rPr lang="en-US" sz="3000" i="1" dirty="0" smtClean="0">
                <a:solidFill>
                  <a:schemeClr val="bg1"/>
                </a:solidFill>
                <a:latin typeface="Times New Roman"/>
                <a:cs typeface="Times New Roman"/>
              </a:rPr>
              <a:t>ut away spouse scripturally &amp; married another</a:t>
            </a:r>
            <a:endParaRPr lang="en-US" sz="3000" i="1" dirty="0">
              <a:solidFill>
                <a:schemeClr val="bg1"/>
              </a:solidFill>
              <a:latin typeface="Times New Roman"/>
              <a:cs typeface="Times New Roman"/>
            </a:endParaRPr>
          </a:p>
          <a:p>
            <a:pPr lvl="1">
              <a:spcBef>
                <a:spcPts val="0"/>
              </a:spcBef>
              <a:spcAft>
                <a:spcPts val="1000"/>
              </a:spcAft>
              <a:buClr>
                <a:schemeClr val="accent4">
                  <a:lumMod val="60000"/>
                  <a:lumOff val="40000"/>
                </a:schemeClr>
              </a:buClr>
              <a:buFont typeface="Wingdings" charset="2"/>
              <a:buChar char="§"/>
            </a:pPr>
            <a:r>
              <a:rPr lang="en-US" sz="3000" i="1" dirty="0">
                <a:solidFill>
                  <a:schemeClr val="bg1"/>
                </a:solidFill>
                <a:latin typeface="Times New Roman"/>
                <a:cs typeface="Times New Roman"/>
              </a:rPr>
              <a:t>2 children Christian while </a:t>
            </a:r>
            <a:r>
              <a:rPr lang="en-US" sz="3000" i="1" dirty="0" smtClean="0">
                <a:solidFill>
                  <a:schemeClr val="bg1"/>
                </a:solidFill>
                <a:latin typeface="Times New Roman"/>
                <a:cs typeface="Times New Roman"/>
              </a:rPr>
              <a:t>1 </a:t>
            </a:r>
            <a:r>
              <a:rPr lang="en-US" sz="3000" i="1" dirty="0">
                <a:solidFill>
                  <a:schemeClr val="bg1"/>
                </a:solidFill>
                <a:latin typeface="Times New Roman"/>
                <a:cs typeface="Times New Roman"/>
              </a:rPr>
              <a:t>not old enough</a:t>
            </a:r>
          </a:p>
          <a:p>
            <a:pPr lvl="1">
              <a:spcBef>
                <a:spcPts val="0"/>
              </a:spcBef>
              <a:spcAft>
                <a:spcPts val="1000"/>
              </a:spcAft>
              <a:buClr>
                <a:schemeClr val="accent4">
                  <a:lumMod val="60000"/>
                  <a:lumOff val="40000"/>
                </a:schemeClr>
              </a:buClr>
              <a:buFont typeface="Wingdings" charset="2"/>
              <a:buChar char="§"/>
            </a:pPr>
            <a:r>
              <a:rPr lang="en-US" sz="3000" i="1" dirty="0">
                <a:solidFill>
                  <a:schemeClr val="bg1"/>
                </a:solidFill>
                <a:latin typeface="Times New Roman"/>
                <a:cs typeface="Times New Roman"/>
              </a:rPr>
              <a:t>3 remain faithful &amp; 1 unfaithful after leave home</a:t>
            </a:r>
          </a:p>
          <a:p>
            <a:pPr lvl="1">
              <a:spcBef>
                <a:spcPts val="0"/>
              </a:spcBef>
              <a:spcAft>
                <a:spcPts val="1000"/>
              </a:spcAft>
              <a:buClr>
                <a:schemeClr val="accent4">
                  <a:lumMod val="60000"/>
                  <a:lumOff val="40000"/>
                </a:schemeClr>
              </a:buClr>
              <a:buFont typeface="Wingdings" charset="2"/>
              <a:buChar char="§"/>
            </a:pPr>
            <a:r>
              <a:rPr lang="en-US" sz="3000" i="1" dirty="0">
                <a:solidFill>
                  <a:schemeClr val="bg1"/>
                </a:solidFill>
                <a:latin typeface="Times New Roman"/>
                <a:cs typeface="Times New Roman"/>
              </a:rPr>
              <a:t>Only have 1 child (or only 1 still living)</a:t>
            </a:r>
          </a:p>
          <a:p>
            <a:pPr>
              <a:spcBef>
                <a:spcPts val="0"/>
              </a:spcBef>
              <a:spcAft>
                <a:spcPts val="1000"/>
              </a:spcAft>
              <a:buClr>
                <a:srgbClr val="66FFFF"/>
              </a:buClr>
              <a:buSzPct val="100000"/>
              <a:buFont typeface="Arial"/>
              <a:buChar char="•"/>
            </a:pPr>
            <a:r>
              <a:rPr lang="en-US" sz="3200" dirty="0">
                <a:solidFill>
                  <a:schemeClr val="bg1"/>
                </a:solidFill>
                <a:latin typeface="Times New Roman"/>
                <a:cs typeface="Times New Roman"/>
              </a:rPr>
              <a:t>If all affirm same principle, peaceful study…</a:t>
            </a:r>
          </a:p>
        </p:txBody>
      </p:sp>
    </p:spTree>
    <p:extLst>
      <p:ext uri="{BB962C8B-B14F-4D97-AF65-F5344CB8AC3E}">
        <p14:creationId xmlns:p14="http://schemas.microsoft.com/office/powerpoint/2010/main" val="3780872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ssolve">
                                      <p:cBhvr>
                                        <p:cTn id="17" dur="500"/>
                                        <p:tgtEl>
                                          <p:spTgt spid="39939">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9939">
                                            <p:txEl>
                                              <p:pRg st="3" end="3"/>
                                            </p:txEl>
                                          </p:spTgt>
                                        </p:tgtEl>
                                        <p:attrNameLst>
                                          <p:attrName>style.visibility</p:attrName>
                                        </p:attrNameLst>
                                      </p:cBhvr>
                                      <p:to>
                                        <p:strVal val="visible"/>
                                      </p:to>
                                    </p:set>
                                    <p:animEffect transition="in" filter="dissolve">
                                      <p:cBhvr>
                                        <p:cTn id="20" dur="500"/>
                                        <p:tgtEl>
                                          <p:spTgt spid="3993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Effect transition="in" filter="dissolve">
                                      <p:cBhvr>
                                        <p:cTn id="23" dur="500"/>
                                        <p:tgtEl>
                                          <p:spTgt spid="3993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939">
                                            <p:txEl>
                                              <p:pRg st="5" end="5"/>
                                            </p:txEl>
                                          </p:spTgt>
                                        </p:tgtEl>
                                        <p:attrNameLst>
                                          <p:attrName>style.visibility</p:attrName>
                                        </p:attrNameLst>
                                      </p:cBhvr>
                                      <p:to>
                                        <p:strVal val="visible"/>
                                      </p:to>
                                    </p:set>
                                    <p:animEffect transition="in" filter="dissolve">
                                      <p:cBhvr>
                                        <p:cTn id="26" dur="500"/>
                                        <p:tgtEl>
                                          <p:spTgt spid="39939">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9939">
                                            <p:txEl>
                                              <p:pRg st="6" end="6"/>
                                            </p:txEl>
                                          </p:spTgt>
                                        </p:tgtEl>
                                        <p:attrNameLst>
                                          <p:attrName>style.visibility</p:attrName>
                                        </p:attrNameLst>
                                      </p:cBhvr>
                                      <p:to>
                                        <p:strVal val="visible"/>
                                      </p:to>
                                    </p:set>
                                    <p:animEffect transition="in" filter="dissolve">
                                      <p:cBhvr>
                                        <p:cTn id="29" dur="500"/>
                                        <p:tgtEl>
                                          <p:spTgt spid="39939">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9939">
                                            <p:txEl>
                                              <p:pRg st="7" end="7"/>
                                            </p:txEl>
                                          </p:spTgt>
                                        </p:tgtEl>
                                        <p:attrNameLst>
                                          <p:attrName>style.visibility</p:attrName>
                                        </p:attrNameLst>
                                      </p:cBhvr>
                                      <p:to>
                                        <p:strVal val="visible"/>
                                      </p:to>
                                    </p:set>
                                    <p:animEffect transition="in" filter="dissolve">
                                      <p:cBhvr>
                                        <p:cTn id="34"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726421"/>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3:</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-7</a:t>
            </a:r>
            <a:endParaRPr lang="en-US" sz="4400" b="1" dirty="0">
              <a:solidFill>
                <a:srgbClr val="3A4228"/>
              </a:solidFill>
              <a:latin typeface="Times New Roman"/>
              <a:cs typeface="Times New Roman"/>
            </a:endParaRPr>
          </a:p>
        </p:txBody>
      </p:sp>
      <p:sp>
        <p:nvSpPr>
          <p:cNvPr id="6" name="Rectangle 5"/>
          <p:cNvSpPr/>
          <p:nvPr/>
        </p:nvSpPr>
        <p:spPr>
          <a:xfrm>
            <a:off x="88900" y="749300"/>
            <a:ext cx="9055100" cy="6124754"/>
          </a:xfrm>
          <a:prstGeom prst="rect">
            <a:avLst/>
          </a:prstGeom>
        </p:spPr>
        <p:txBody>
          <a:bodyPr wrap="square">
            <a:spAutoFit/>
          </a:bodyPr>
          <a:lstStyle/>
          <a:p>
            <a:r>
              <a:rPr lang="en-US" sz="2800" b="1" baseline="30000" dirty="0" smtClean="0">
                <a:latin typeface="Arial"/>
                <a:cs typeface="Arial"/>
              </a:rPr>
              <a:t>1 </a:t>
            </a:r>
            <a:r>
              <a:rPr lang="en-US" sz="2800" dirty="0" smtClean="0">
                <a:latin typeface="Arial"/>
                <a:cs typeface="Arial"/>
              </a:rPr>
              <a:t>This</a:t>
            </a:r>
            <a:r>
              <a:rPr lang="en-US" sz="2800" dirty="0">
                <a:latin typeface="Arial"/>
                <a:cs typeface="Arial"/>
              </a:rPr>
              <a:t> </a:t>
            </a:r>
            <a:r>
              <a:rPr lang="en-US" sz="2800" i="1" dirty="0">
                <a:latin typeface="Arial"/>
                <a:cs typeface="Arial"/>
              </a:rPr>
              <a:t>is</a:t>
            </a:r>
            <a:r>
              <a:rPr lang="en-US" sz="2800" dirty="0">
                <a:latin typeface="Arial"/>
                <a:cs typeface="Arial"/>
              </a:rPr>
              <a:t> a faithful saying: If a man desires </a:t>
            </a:r>
            <a:r>
              <a:rPr lang="en-US" sz="2800" dirty="0" smtClean="0">
                <a:latin typeface="Arial"/>
                <a:cs typeface="Arial"/>
              </a:rPr>
              <a:t>the position of </a:t>
            </a:r>
            <a:r>
              <a:rPr lang="en-US" sz="2800" dirty="0">
                <a:latin typeface="Arial"/>
                <a:cs typeface="Arial"/>
              </a:rPr>
              <a:t>a bishop, he desires a good work. </a:t>
            </a:r>
            <a:r>
              <a:rPr lang="en-US" sz="2800" b="1" baseline="30000" dirty="0">
                <a:latin typeface="Arial"/>
                <a:cs typeface="Arial"/>
              </a:rPr>
              <a:t>2 </a:t>
            </a:r>
            <a:r>
              <a:rPr lang="en-US" sz="2800" dirty="0">
                <a:latin typeface="Arial"/>
                <a:cs typeface="Arial"/>
              </a:rPr>
              <a:t>A bishop then must be blameless, the husband of one wife, temperate, sober-minded, of good behavior, hospitable, able to teach; </a:t>
            </a:r>
            <a:r>
              <a:rPr lang="en-US" sz="2800" b="1" baseline="30000" dirty="0">
                <a:latin typeface="Arial"/>
                <a:cs typeface="Arial"/>
              </a:rPr>
              <a:t>3 </a:t>
            </a:r>
            <a:r>
              <a:rPr lang="en-US" sz="2800" dirty="0">
                <a:latin typeface="Arial"/>
                <a:cs typeface="Arial"/>
              </a:rPr>
              <a:t>not given to wine, not violent, not greedy for money, but gentle, not quarrelsome, not covetous; </a:t>
            </a:r>
            <a:r>
              <a:rPr lang="en-US" sz="2800" b="1" baseline="30000" dirty="0">
                <a:latin typeface="Arial"/>
                <a:cs typeface="Arial"/>
              </a:rPr>
              <a:t>4 </a:t>
            </a:r>
            <a:r>
              <a:rPr lang="en-US" sz="2800" dirty="0">
                <a:latin typeface="Arial"/>
                <a:cs typeface="Arial"/>
              </a:rPr>
              <a:t>one who rules his own house well, having </a:t>
            </a:r>
            <a:r>
              <a:rPr lang="en-US" sz="2800" i="1" dirty="0">
                <a:latin typeface="Arial"/>
                <a:cs typeface="Arial"/>
              </a:rPr>
              <a:t>his</a:t>
            </a:r>
            <a:r>
              <a:rPr lang="en-US" sz="2800" dirty="0">
                <a:latin typeface="Arial"/>
                <a:cs typeface="Arial"/>
              </a:rPr>
              <a:t> children in submission with all reverence </a:t>
            </a:r>
            <a:r>
              <a:rPr lang="en-US" sz="2800" b="1" baseline="30000" dirty="0">
                <a:latin typeface="Arial"/>
                <a:cs typeface="Arial"/>
              </a:rPr>
              <a:t>5 </a:t>
            </a:r>
            <a:r>
              <a:rPr lang="en-US" sz="2800" dirty="0">
                <a:latin typeface="Arial"/>
                <a:cs typeface="Arial"/>
              </a:rPr>
              <a:t>(for if a man does not know how to rule his own house, how will he take care of the church of God?); </a:t>
            </a:r>
            <a:r>
              <a:rPr lang="en-US" sz="2800" b="1" baseline="30000" dirty="0">
                <a:latin typeface="Arial"/>
                <a:cs typeface="Arial"/>
              </a:rPr>
              <a:t>6 </a:t>
            </a:r>
            <a:r>
              <a:rPr lang="en-US" sz="2800" dirty="0">
                <a:latin typeface="Arial"/>
                <a:cs typeface="Arial"/>
              </a:rPr>
              <a:t>not a novice, lest being puffed up with pride he fall into the </a:t>
            </a:r>
            <a:r>
              <a:rPr lang="en-US" sz="2800" i="1" dirty="0">
                <a:latin typeface="Arial"/>
                <a:cs typeface="Arial"/>
              </a:rPr>
              <a:t>same </a:t>
            </a:r>
            <a:r>
              <a:rPr lang="en-US" sz="2800" dirty="0">
                <a:latin typeface="Arial"/>
                <a:cs typeface="Arial"/>
              </a:rPr>
              <a:t>condemnation as </a:t>
            </a:r>
            <a:r>
              <a:rPr lang="en-US" sz="2800" dirty="0" smtClean="0">
                <a:latin typeface="Arial"/>
                <a:cs typeface="Arial"/>
              </a:rPr>
              <a:t>the devil. </a:t>
            </a:r>
            <a:r>
              <a:rPr lang="en-US" sz="2800" b="1" baseline="30000" dirty="0" smtClean="0">
                <a:latin typeface="Arial"/>
                <a:cs typeface="Arial"/>
              </a:rPr>
              <a:t>7</a:t>
            </a:r>
            <a:r>
              <a:rPr lang="en-US" sz="2800" b="1" baseline="30000" dirty="0">
                <a:latin typeface="Arial"/>
                <a:cs typeface="Arial"/>
              </a:rPr>
              <a:t> </a:t>
            </a:r>
            <a:r>
              <a:rPr lang="en-US" sz="2800" dirty="0">
                <a:latin typeface="Arial"/>
                <a:cs typeface="Arial"/>
              </a:rPr>
              <a:t>Moreover he must have a good testimony among those who are outside, </a:t>
            </a:r>
            <a:r>
              <a:rPr lang="en-US" sz="2800" u="sng" dirty="0">
                <a:latin typeface="Arial"/>
                <a:cs typeface="Arial"/>
              </a:rPr>
              <a:t>lest he fall into reproach and the snare of the devil</a:t>
            </a:r>
            <a:r>
              <a:rPr lang="en-US" sz="2800" dirty="0">
                <a:latin typeface="Arial"/>
                <a:cs typeface="Arial"/>
              </a:rPr>
              <a:t>.</a:t>
            </a:r>
            <a:r>
              <a:rPr lang="en-US" sz="2800" dirty="0" smtClean="0">
                <a:effectLst/>
                <a:latin typeface="Arial"/>
                <a:cs typeface="Arial"/>
              </a:rPr>
              <a:t> </a:t>
            </a:r>
            <a:endParaRPr lang="en-US" sz="2800" dirty="0">
              <a:latin typeface="Arial"/>
              <a:cs typeface="Arial"/>
            </a:endParaRPr>
          </a:p>
        </p:txBody>
      </p:sp>
    </p:spTree>
    <p:extLst>
      <p:ext uri="{BB962C8B-B14F-4D97-AF65-F5344CB8AC3E}">
        <p14:creationId xmlns:p14="http://schemas.microsoft.com/office/powerpoint/2010/main" val="3898845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974923"/>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3:</a:t>
            </a:r>
            <a:r>
              <a:rPr lang="en-US" sz="4400" b="1" dirty="0">
                <a:solidFill>
                  <a:srgbClr val="3A4228"/>
                </a:solidFill>
                <a:latin typeface="Times New Roman"/>
                <a:cs typeface="Times New Roman"/>
              </a:rPr>
              <a:t>8</a:t>
            </a:r>
            <a:r>
              <a:rPr lang="en-US" sz="4400" b="1" dirty="0" smtClean="0">
                <a:solidFill>
                  <a:srgbClr val="3A4228"/>
                </a:solidFill>
                <a:latin typeface="Times New Roman"/>
                <a:cs typeface="Times New Roman"/>
              </a:rPr>
              <a:t>-13</a:t>
            </a:r>
            <a:endParaRPr lang="en-US" sz="4400" b="1" dirty="0">
              <a:solidFill>
                <a:srgbClr val="3A4228"/>
              </a:solidFill>
              <a:latin typeface="Times New Roman"/>
              <a:cs typeface="Times New Roman"/>
            </a:endParaRPr>
          </a:p>
        </p:txBody>
      </p:sp>
      <p:sp>
        <p:nvSpPr>
          <p:cNvPr id="6" name="Rectangle 5"/>
          <p:cNvSpPr/>
          <p:nvPr/>
        </p:nvSpPr>
        <p:spPr>
          <a:xfrm>
            <a:off x="88900" y="900480"/>
            <a:ext cx="9055100" cy="5816978"/>
          </a:xfrm>
          <a:prstGeom prst="rect">
            <a:avLst/>
          </a:prstGeom>
        </p:spPr>
        <p:txBody>
          <a:bodyPr wrap="square">
            <a:spAutoFit/>
          </a:bodyPr>
          <a:lstStyle/>
          <a:p>
            <a:r>
              <a:rPr lang="en-US" sz="3100" b="1" baseline="30000" dirty="0">
                <a:latin typeface="Arial"/>
                <a:cs typeface="Arial"/>
              </a:rPr>
              <a:t>8 </a:t>
            </a:r>
            <a:r>
              <a:rPr lang="en-US" sz="3100" dirty="0">
                <a:latin typeface="Arial"/>
                <a:cs typeface="Arial"/>
              </a:rPr>
              <a:t>Likewise deacons </a:t>
            </a:r>
            <a:r>
              <a:rPr lang="en-US" sz="3100" i="1" dirty="0">
                <a:latin typeface="Arial"/>
                <a:cs typeface="Arial"/>
              </a:rPr>
              <a:t>must be</a:t>
            </a:r>
            <a:r>
              <a:rPr lang="en-US" sz="3100" dirty="0">
                <a:latin typeface="Arial"/>
                <a:cs typeface="Arial"/>
              </a:rPr>
              <a:t> reverent, not double-tongued, not given to much wine, not greedy for money, </a:t>
            </a:r>
            <a:r>
              <a:rPr lang="en-US" sz="3100" b="1" baseline="30000" dirty="0">
                <a:latin typeface="Arial"/>
                <a:cs typeface="Arial"/>
              </a:rPr>
              <a:t>9 </a:t>
            </a:r>
            <a:r>
              <a:rPr lang="en-US" sz="3100" dirty="0">
                <a:latin typeface="Arial"/>
                <a:cs typeface="Arial"/>
              </a:rPr>
              <a:t>holding the mystery of the faith with a pure conscience. </a:t>
            </a:r>
            <a:r>
              <a:rPr lang="en-US" sz="3100" b="1" baseline="30000" dirty="0">
                <a:latin typeface="Arial"/>
                <a:cs typeface="Arial"/>
              </a:rPr>
              <a:t>10 </a:t>
            </a:r>
            <a:r>
              <a:rPr lang="en-US" sz="3100" dirty="0">
                <a:latin typeface="Arial"/>
                <a:cs typeface="Arial"/>
              </a:rPr>
              <a:t>But let these also first be tested; then let them serve as deacons</a:t>
            </a:r>
            <a:r>
              <a:rPr lang="en-US" sz="3100" dirty="0" smtClean="0">
                <a:latin typeface="Arial"/>
                <a:cs typeface="Arial"/>
              </a:rPr>
              <a:t>, being </a:t>
            </a:r>
            <a:r>
              <a:rPr lang="en-US" sz="3100" i="1" dirty="0" smtClean="0">
                <a:latin typeface="Arial"/>
                <a:cs typeface="Arial"/>
              </a:rPr>
              <a:t>found</a:t>
            </a:r>
            <a:r>
              <a:rPr lang="en-US" sz="3100" dirty="0" smtClean="0">
                <a:latin typeface="Arial"/>
                <a:cs typeface="Arial"/>
              </a:rPr>
              <a:t> blameless. </a:t>
            </a:r>
            <a:r>
              <a:rPr lang="en-US" sz="3100" b="1" baseline="30000" dirty="0" smtClean="0">
                <a:latin typeface="Arial"/>
                <a:cs typeface="Arial"/>
              </a:rPr>
              <a:t>11</a:t>
            </a:r>
            <a:r>
              <a:rPr lang="en-US" sz="3100" b="1" baseline="30000" dirty="0">
                <a:latin typeface="Arial"/>
                <a:cs typeface="Arial"/>
              </a:rPr>
              <a:t> </a:t>
            </a:r>
            <a:r>
              <a:rPr lang="en-US" sz="3100" dirty="0">
                <a:latin typeface="Arial"/>
                <a:cs typeface="Arial"/>
              </a:rPr>
              <a:t>Likewise, </a:t>
            </a:r>
            <a:r>
              <a:rPr lang="en-US" sz="3100" i="1" dirty="0">
                <a:latin typeface="Arial"/>
                <a:cs typeface="Arial"/>
              </a:rPr>
              <a:t>their</a:t>
            </a:r>
            <a:r>
              <a:rPr lang="en-US" sz="3100" dirty="0">
                <a:latin typeface="Arial"/>
                <a:cs typeface="Arial"/>
              </a:rPr>
              <a:t>   wives </a:t>
            </a:r>
            <a:r>
              <a:rPr lang="en-US" sz="3100" i="1" dirty="0">
                <a:latin typeface="Arial"/>
                <a:cs typeface="Arial"/>
              </a:rPr>
              <a:t>must be</a:t>
            </a:r>
            <a:r>
              <a:rPr lang="en-US" sz="3100" dirty="0">
                <a:latin typeface="Arial"/>
                <a:cs typeface="Arial"/>
              </a:rPr>
              <a:t> reverent, not slanderers, temperate, faithful in all things. </a:t>
            </a:r>
            <a:r>
              <a:rPr lang="en-US" sz="3100" b="1" baseline="30000" dirty="0">
                <a:latin typeface="Arial"/>
                <a:cs typeface="Arial"/>
              </a:rPr>
              <a:t>12 </a:t>
            </a:r>
            <a:r>
              <a:rPr lang="en-US" sz="3100" dirty="0">
                <a:latin typeface="Arial"/>
                <a:cs typeface="Arial"/>
              </a:rPr>
              <a:t>Let deacons be the husbands of one wife</a:t>
            </a:r>
            <a:r>
              <a:rPr lang="en-US" sz="3100" dirty="0" smtClean="0">
                <a:latin typeface="Arial"/>
                <a:cs typeface="Arial"/>
              </a:rPr>
              <a:t>, ruling </a:t>
            </a:r>
            <a:r>
              <a:rPr lang="en-US" sz="3100" i="1" dirty="0" smtClean="0">
                <a:latin typeface="Arial"/>
                <a:cs typeface="Arial"/>
              </a:rPr>
              <a:t>their</a:t>
            </a:r>
            <a:r>
              <a:rPr lang="en-US" sz="3100" dirty="0" smtClean="0">
                <a:latin typeface="Arial"/>
                <a:cs typeface="Arial"/>
              </a:rPr>
              <a:t> children and </a:t>
            </a:r>
            <a:r>
              <a:rPr lang="en-US" sz="3100" dirty="0">
                <a:latin typeface="Arial"/>
                <a:cs typeface="Arial"/>
              </a:rPr>
              <a:t>their own houses well.</a:t>
            </a:r>
            <a:r>
              <a:rPr lang="en-US" sz="2400" dirty="0">
                <a:latin typeface="Arial"/>
                <a:cs typeface="Arial"/>
              </a:rPr>
              <a:t> </a:t>
            </a:r>
            <a:r>
              <a:rPr lang="en-US" sz="3100" b="1" baseline="30000" dirty="0">
                <a:latin typeface="Arial"/>
                <a:cs typeface="Arial"/>
              </a:rPr>
              <a:t>13 </a:t>
            </a:r>
            <a:r>
              <a:rPr lang="en-US" sz="3100" dirty="0">
                <a:latin typeface="Arial"/>
                <a:cs typeface="Arial"/>
              </a:rPr>
              <a:t>For those</a:t>
            </a:r>
            <a:r>
              <a:rPr lang="en-US" sz="2800" dirty="0">
                <a:latin typeface="Arial"/>
                <a:cs typeface="Arial"/>
              </a:rPr>
              <a:t> </a:t>
            </a:r>
            <a:r>
              <a:rPr lang="en-US" sz="3100" dirty="0">
                <a:latin typeface="Arial"/>
                <a:cs typeface="Arial"/>
              </a:rPr>
              <a:t>who</a:t>
            </a:r>
            <a:r>
              <a:rPr lang="en-US" sz="2800" dirty="0">
                <a:latin typeface="Arial"/>
                <a:cs typeface="Arial"/>
              </a:rPr>
              <a:t> </a:t>
            </a:r>
            <a:r>
              <a:rPr lang="en-US" sz="3100" dirty="0">
                <a:latin typeface="Arial"/>
                <a:cs typeface="Arial"/>
              </a:rPr>
              <a:t>have</a:t>
            </a:r>
            <a:r>
              <a:rPr lang="en-US" sz="2800" dirty="0">
                <a:latin typeface="Arial"/>
                <a:cs typeface="Arial"/>
              </a:rPr>
              <a:t> </a:t>
            </a:r>
            <a:r>
              <a:rPr lang="en-US" sz="3100" dirty="0">
                <a:latin typeface="Arial"/>
                <a:cs typeface="Arial"/>
              </a:rPr>
              <a:t>served</a:t>
            </a:r>
            <a:r>
              <a:rPr lang="en-US" sz="2800" dirty="0">
                <a:latin typeface="Arial"/>
                <a:cs typeface="Arial"/>
              </a:rPr>
              <a:t> </a:t>
            </a:r>
            <a:r>
              <a:rPr lang="en-US" sz="3100" dirty="0">
                <a:latin typeface="Arial"/>
                <a:cs typeface="Arial"/>
              </a:rPr>
              <a:t>well</a:t>
            </a:r>
            <a:r>
              <a:rPr lang="en-US" sz="2800" dirty="0">
                <a:latin typeface="Arial"/>
                <a:cs typeface="Arial"/>
              </a:rPr>
              <a:t> </a:t>
            </a:r>
            <a:r>
              <a:rPr lang="en-US" sz="3100" dirty="0" smtClean="0">
                <a:latin typeface="Arial"/>
                <a:cs typeface="Arial"/>
              </a:rPr>
              <a:t>as</a:t>
            </a:r>
            <a:r>
              <a:rPr lang="en-US" sz="2800" dirty="0" smtClean="0">
                <a:latin typeface="Arial"/>
                <a:cs typeface="Arial"/>
              </a:rPr>
              <a:t> </a:t>
            </a:r>
            <a:r>
              <a:rPr lang="en-US" sz="3100" dirty="0" smtClean="0">
                <a:latin typeface="Arial"/>
                <a:cs typeface="Arial"/>
              </a:rPr>
              <a:t>deacons obtain </a:t>
            </a:r>
            <a:r>
              <a:rPr lang="en-US" sz="3100" dirty="0">
                <a:latin typeface="Arial"/>
                <a:cs typeface="Arial"/>
              </a:rPr>
              <a:t>for themselves a good standing and great boldness in the faith which is in Christ Jesus. </a:t>
            </a:r>
          </a:p>
        </p:txBody>
      </p:sp>
    </p:spTree>
    <p:extLst>
      <p:ext uri="{BB962C8B-B14F-4D97-AF65-F5344CB8AC3E}">
        <p14:creationId xmlns:p14="http://schemas.microsoft.com/office/powerpoint/2010/main" val="498487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974923"/>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3:14-16</a:t>
            </a:r>
            <a:endParaRPr lang="en-US" sz="4400" b="1" dirty="0">
              <a:solidFill>
                <a:srgbClr val="3A4228"/>
              </a:solidFill>
              <a:latin typeface="Times New Roman"/>
              <a:cs typeface="Times New Roman"/>
            </a:endParaRPr>
          </a:p>
        </p:txBody>
      </p:sp>
      <p:sp>
        <p:nvSpPr>
          <p:cNvPr id="6" name="Rectangle 5"/>
          <p:cNvSpPr/>
          <p:nvPr/>
        </p:nvSpPr>
        <p:spPr>
          <a:xfrm>
            <a:off x="211684" y="900480"/>
            <a:ext cx="8815134" cy="6001642"/>
          </a:xfrm>
          <a:prstGeom prst="rect">
            <a:avLst/>
          </a:prstGeom>
        </p:spPr>
        <p:txBody>
          <a:bodyPr wrap="square">
            <a:spAutoFit/>
          </a:bodyPr>
          <a:lstStyle/>
          <a:p>
            <a:pPr>
              <a:spcAft>
                <a:spcPts val="1000"/>
              </a:spcAft>
            </a:pPr>
            <a:r>
              <a:rPr lang="en-US" sz="3100" b="1" baseline="30000" dirty="0">
                <a:latin typeface="Arial"/>
                <a:cs typeface="Arial"/>
              </a:rPr>
              <a:t>14 </a:t>
            </a:r>
            <a:r>
              <a:rPr lang="en-US" sz="3100" dirty="0">
                <a:latin typeface="Arial"/>
                <a:cs typeface="Arial"/>
              </a:rPr>
              <a:t>These things I write to you, though I hope to come to you shortly; </a:t>
            </a:r>
            <a:r>
              <a:rPr lang="en-US" sz="3100" b="1" baseline="30000" dirty="0">
                <a:latin typeface="Arial"/>
                <a:cs typeface="Arial"/>
              </a:rPr>
              <a:t>15 </a:t>
            </a:r>
            <a:r>
              <a:rPr lang="en-US" sz="3100" dirty="0">
                <a:latin typeface="Arial"/>
                <a:cs typeface="Arial"/>
              </a:rPr>
              <a:t>but if I am delayed, </a:t>
            </a:r>
            <a:r>
              <a:rPr lang="en-US" sz="3100" i="1" dirty="0" smtClean="0">
                <a:latin typeface="Arial"/>
                <a:cs typeface="Arial"/>
              </a:rPr>
              <a:t>I write </a:t>
            </a:r>
            <a:r>
              <a:rPr lang="en-US" sz="3100" dirty="0" smtClean="0">
                <a:latin typeface="Arial"/>
                <a:cs typeface="Arial"/>
              </a:rPr>
              <a:t>so that </a:t>
            </a:r>
            <a:r>
              <a:rPr lang="en-US" sz="3100" dirty="0">
                <a:latin typeface="Arial"/>
                <a:cs typeface="Arial"/>
              </a:rPr>
              <a:t>you may know how you ought to conduct yourself in the house of God, which is the church of</a:t>
            </a:r>
            <a:r>
              <a:rPr lang="en-US" sz="2800" dirty="0">
                <a:latin typeface="Arial"/>
                <a:cs typeface="Arial"/>
              </a:rPr>
              <a:t> </a:t>
            </a:r>
            <a:r>
              <a:rPr lang="en-US" sz="3100" dirty="0">
                <a:latin typeface="Arial"/>
                <a:cs typeface="Arial"/>
              </a:rPr>
              <a:t>the</a:t>
            </a:r>
            <a:r>
              <a:rPr lang="en-US" sz="2800" dirty="0">
                <a:latin typeface="Arial"/>
                <a:cs typeface="Arial"/>
              </a:rPr>
              <a:t> </a:t>
            </a:r>
            <a:r>
              <a:rPr lang="en-US" sz="3100" dirty="0">
                <a:latin typeface="Arial"/>
                <a:cs typeface="Arial"/>
              </a:rPr>
              <a:t>living</a:t>
            </a:r>
            <a:r>
              <a:rPr lang="en-US" sz="2800" dirty="0">
                <a:latin typeface="Arial"/>
                <a:cs typeface="Arial"/>
              </a:rPr>
              <a:t> </a:t>
            </a:r>
            <a:r>
              <a:rPr lang="en-US" sz="3100" dirty="0">
                <a:latin typeface="Arial"/>
                <a:cs typeface="Arial"/>
              </a:rPr>
              <a:t>God,</a:t>
            </a:r>
            <a:r>
              <a:rPr lang="en-US" sz="2400" dirty="0">
                <a:latin typeface="Arial"/>
                <a:cs typeface="Arial"/>
              </a:rPr>
              <a:t> </a:t>
            </a:r>
            <a:r>
              <a:rPr lang="en-US" sz="3100" dirty="0">
                <a:latin typeface="Arial"/>
                <a:cs typeface="Arial"/>
              </a:rPr>
              <a:t>the</a:t>
            </a:r>
            <a:r>
              <a:rPr lang="en-US" sz="2800" dirty="0">
                <a:latin typeface="Arial"/>
                <a:cs typeface="Arial"/>
              </a:rPr>
              <a:t> </a:t>
            </a:r>
            <a:r>
              <a:rPr lang="en-US" sz="3100" dirty="0">
                <a:latin typeface="Arial"/>
                <a:cs typeface="Arial"/>
              </a:rPr>
              <a:t>pillar</a:t>
            </a:r>
            <a:r>
              <a:rPr lang="en-US" sz="2800" dirty="0">
                <a:latin typeface="Arial"/>
                <a:cs typeface="Arial"/>
              </a:rPr>
              <a:t> </a:t>
            </a:r>
            <a:r>
              <a:rPr lang="en-US" sz="3100" dirty="0">
                <a:latin typeface="Arial"/>
                <a:cs typeface="Arial"/>
              </a:rPr>
              <a:t>and</a:t>
            </a:r>
            <a:r>
              <a:rPr lang="en-US" sz="2800" dirty="0">
                <a:latin typeface="Arial"/>
                <a:cs typeface="Arial"/>
              </a:rPr>
              <a:t> </a:t>
            </a:r>
            <a:r>
              <a:rPr lang="en-US" sz="3100" dirty="0">
                <a:latin typeface="Arial"/>
                <a:cs typeface="Arial"/>
              </a:rPr>
              <a:t>ground</a:t>
            </a:r>
            <a:r>
              <a:rPr lang="en-US" sz="2800" dirty="0">
                <a:latin typeface="Arial"/>
                <a:cs typeface="Arial"/>
              </a:rPr>
              <a:t> </a:t>
            </a:r>
            <a:r>
              <a:rPr lang="en-US" sz="3100" dirty="0">
                <a:latin typeface="Arial"/>
                <a:cs typeface="Arial"/>
              </a:rPr>
              <a:t>of</a:t>
            </a:r>
            <a:r>
              <a:rPr lang="en-US" sz="2800" dirty="0">
                <a:latin typeface="Arial"/>
                <a:cs typeface="Arial"/>
              </a:rPr>
              <a:t> </a:t>
            </a:r>
            <a:r>
              <a:rPr lang="en-US" sz="3100" dirty="0" smtClean="0">
                <a:latin typeface="Arial"/>
                <a:cs typeface="Arial"/>
              </a:rPr>
              <a:t>the</a:t>
            </a:r>
            <a:r>
              <a:rPr lang="en-US" sz="2800" dirty="0" smtClean="0">
                <a:latin typeface="Arial"/>
                <a:cs typeface="Arial"/>
              </a:rPr>
              <a:t> </a:t>
            </a:r>
            <a:r>
              <a:rPr lang="en-US" sz="3100" dirty="0" smtClean="0">
                <a:latin typeface="Arial"/>
                <a:cs typeface="Arial"/>
              </a:rPr>
              <a:t>truth. </a:t>
            </a:r>
            <a:r>
              <a:rPr lang="en-US" sz="3100" b="1" baseline="30000" dirty="0" smtClean="0">
                <a:latin typeface="Arial"/>
                <a:cs typeface="Arial"/>
              </a:rPr>
              <a:t>16</a:t>
            </a:r>
            <a:r>
              <a:rPr lang="en-US" sz="3100" b="1" baseline="30000" dirty="0">
                <a:latin typeface="Arial"/>
                <a:cs typeface="Arial"/>
              </a:rPr>
              <a:t> </a:t>
            </a:r>
            <a:r>
              <a:rPr lang="en-US" sz="3100" dirty="0">
                <a:latin typeface="Arial"/>
                <a:cs typeface="Arial"/>
              </a:rPr>
              <a:t>And without controversy great is the mystery of godliness:</a:t>
            </a:r>
          </a:p>
          <a:p>
            <a:r>
              <a:rPr lang="en-US" sz="3100" dirty="0">
                <a:latin typeface="Arial"/>
                <a:cs typeface="Arial"/>
              </a:rPr>
              <a:t>God</a:t>
            </a:r>
            <a:r>
              <a:rPr lang="en-US" sz="3100" baseline="30000" dirty="0">
                <a:latin typeface="Arial"/>
                <a:cs typeface="Arial"/>
              </a:rPr>
              <a:t> </a:t>
            </a:r>
            <a:r>
              <a:rPr lang="en-US" sz="3100" dirty="0">
                <a:latin typeface="Arial"/>
                <a:cs typeface="Arial"/>
              </a:rPr>
              <a:t>was manifested in the flesh,</a:t>
            </a:r>
            <a:br>
              <a:rPr lang="en-US" sz="3100" dirty="0">
                <a:latin typeface="Arial"/>
                <a:cs typeface="Arial"/>
              </a:rPr>
            </a:br>
            <a:r>
              <a:rPr lang="en-US" sz="3100" dirty="0">
                <a:latin typeface="Arial"/>
                <a:cs typeface="Arial"/>
              </a:rPr>
              <a:t>Justified in the Spirit, Seen by angels,</a:t>
            </a:r>
            <a:br>
              <a:rPr lang="en-US" sz="3100" dirty="0">
                <a:latin typeface="Arial"/>
                <a:cs typeface="Arial"/>
              </a:rPr>
            </a:br>
            <a:r>
              <a:rPr lang="en-US" sz="3100" dirty="0">
                <a:latin typeface="Arial"/>
                <a:cs typeface="Arial"/>
              </a:rPr>
              <a:t>Preached among the Gentiles,</a:t>
            </a:r>
            <a:br>
              <a:rPr lang="en-US" sz="3100" dirty="0">
                <a:latin typeface="Arial"/>
                <a:cs typeface="Arial"/>
              </a:rPr>
            </a:br>
            <a:r>
              <a:rPr lang="en-US" sz="3100" dirty="0">
                <a:latin typeface="Arial"/>
                <a:cs typeface="Arial"/>
              </a:rPr>
              <a:t>Believed on in the world,</a:t>
            </a:r>
            <a:br>
              <a:rPr lang="en-US" sz="3100" dirty="0">
                <a:latin typeface="Arial"/>
                <a:cs typeface="Arial"/>
              </a:rPr>
            </a:br>
            <a:r>
              <a:rPr lang="en-US" sz="3100" dirty="0">
                <a:latin typeface="Arial"/>
                <a:cs typeface="Arial"/>
              </a:rPr>
              <a:t>Received up in glory. </a:t>
            </a:r>
          </a:p>
        </p:txBody>
      </p:sp>
    </p:spTree>
    <p:extLst>
      <p:ext uri="{BB962C8B-B14F-4D97-AF65-F5344CB8AC3E}">
        <p14:creationId xmlns:p14="http://schemas.microsoft.com/office/powerpoint/2010/main" val="2536615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974923"/>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4:</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-5</a:t>
            </a:r>
            <a:endParaRPr lang="en-US" sz="4400" b="1" dirty="0">
              <a:solidFill>
                <a:srgbClr val="3A4228"/>
              </a:solidFill>
              <a:latin typeface="Times New Roman"/>
              <a:cs typeface="Times New Roman"/>
            </a:endParaRPr>
          </a:p>
        </p:txBody>
      </p:sp>
      <p:sp>
        <p:nvSpPr>
          <p:cNvPr id="6" name="Rectangle 5"/>
          <p:cNvSpPr/>
          <p:nvPr/>
        </p:nvSpPr>
        <p:spPr>
          <a:xfrm>
            <a:off x="88900" y="900480"/>
            <a:ext cx="9055100" cy="6001642"/>
          </a:xfrm>
          <a:prstGeom prst="rect">
            <a:avLst/>
          </a:prstGeom>
        </p:spPr>
        <p:txBody>
          <a:bodyPr wrap="square">
            <a:spAutoFit/>
          </a:bodyPr>
          <a:lstStyle/>
          <a:p>
            <a:r>
              <a:rPr lang="en-US" sz="3200" b="1" baseline="30000" dirty="0" smtClean="0">
                <a:latin typeface="Arial"/>
                <a:cs typeface="Arial"/>
              </a:rPr>
              <a:t>1 </a:t>
            </a:r>
            <a:r>
              <a:rPr lang="en-US" sz="3200" dirty="0">
                <a:latin typeface="Arial"/>
                <a:cs typeface="Arial"/>
              </a:rPr>
              <a:t>Now the Spirit expressly says that in latter times some will depart from the faith, giving heed to deceiving spirits and doctrines </a:t>
            </a:r>
            <a:r>
              <a:rPr lang="en-US" sz="3200" dirty="0" smtClean="0">
                <a:latin typeface="Arial"/>
                <a:cs typeface="Arial"/>
              </a:rPr>
              <a:t>of demons, </a:t>
            </a:r>
            <a:r>
              <a:rPr lang="en-US" sz="3200" b="1" baseline="30000" dirty="0" smtClean="0">
                <a:latin typeface="Arial"/>
                <a:cs typeface="Arial"/>
              </a:rPr>
              <a:t>2</a:t>
            </a:r>
            <a:r>
              <a:rPr lang="en-US" sz="3200" b="1" baseline="30000" dirty="0">
                <a:latin typeface="Arial"/>
                <a:cs typeface="Arial"/>
              </a:rPr>
              <a:t> </a:t>
            </a:r>
            <a:r>
              <a:rPr lang="en-US" sz="3200" dirty="0">
                <a:latin typeface="Arial"/>
                <a:cs typeface="Arial"/>
              </a:rPr>
              <a:t>speaking lies in hypocrisy, having their own conscience seared with a hot iron, </a:t>
            </a:r>
            <a:r>
              <a:rPr lang="en-US" sz="3200" b="1" baseline="30000" dirty="0">
                <a:latin typeface="Arial"/>
                <a:cs typeface="Arial"/>
              </a:rPr>
              <a:t>3 </a:t>
            </a:r>
            <a:r>
              <a:rPr lang="en-US" sz="3200" dirty="0">
                <a:latin typeface="Arial"/>
                <a:cs typeface="Arial"/>
              </a:rPr>
              <a:t>forbidding to marry, </a:t>
            </a:r>
            <a:r>
              <a:rPr lang="en-US" sz="3200" i="1" dirty="0">
                <a:latin typeface="Arial"/>
                <a:cs typeface="Arial"/>
              </a:rPr>
              <a:t>and commanding</a:t>
            </a:r>
            <a:r>
              <a:rPr lang="en-US" sz="3200" dirty="0">
                <a:latin typeface="Arial"/>
                <a:cs typeface="Arial"/>
              </a:rPr>
              <a:t> to abstain from foods which God created to be received </a:t>
            </a:r>
            <a:r>
              <a:rPr lang="en-US" sz="3200" dirty="0" smtClean="0">
                <a:latin typeface="Arial"/>
                <a:cs typeface="Arial"/>
              </a:rPr>
              <a:t>with </a:t>
            </a:r>
            <a:r>
              <a:rPr lang="en-US" sz="3200" dirty="0">
                <a:latin typeface="Arial"/>
                <a:cs typeface="Arial"/>
              </a:rPr>
              <a:t>thanksgiving by those who believe and know the truth. </a:t>
            </a:r>
            <a:r>
              <a:rPr lang="en-US" sz="3200" b="1" baseline="30000" dirty="0">
                <a:latin typeface="Arial"/>
                <a:cs typeface="Arial"/>
              </a:rPr>
              <a:t>4 </a:t>
            </a:r>
            <a:r>
              <a:rPr lang="en-US" sz="3200" dirty="0">
                <a:latin typeface="Arial"/>
                <a:cs typeface="Arial"/>
              </a:rPr>
              <a:t>For every creature of God </a:t>
            </a:r>
            <a:r>
              <a:rPr lang="en-US" sz="3200" i="1" dirty="0">
                <a:latin typeface="Arial"/>
                <a:cs typeface="Arial"/>
              </a:rPr>
              <a:t>is</a:t>
            </a:r>
            <a:r>
              <a:rPr lang="en-US" sz="3200" dirty="0">
                <a:latin typeface="Arial"/>
                <a:cs typeface="Arial"/>
              </a:rPr>
              <a:t> good, and nothing is to be refused if it is received with thanksgiving; </a:t>
            </a:r>
            <a:r>
              <a:rPr lang="en-US" sz="3200" b="1" baseline="30000" dirty="0">
                <a:latin typeface="Arial"/>
                <a:cs typeface="Arial"/>
              </a:rPr>
              <a:t>5 </a:t>
            </a:r>
            <a:r>
              <a:rPr lang="en-US" sz="3200" dirty="0">
                <a:latin typeface="Arial"/>
                <a:cs typeface="Arial"/>
              </a:rPr>
              <a:t>for it is sanctified by the word of God and prayer. </a:t>
            </a:r>
          </a:p>
        </p:txBody>
      </p:sp>
    </p:spTree>
    <p:extLst>
      <p:ext uri="{BB962C8B-B14F-4D97-AF65-F5344CB8AC3E}">
        <p14:creationId xmlns:p14="http://schemas.microsoft.com/office/powerpoint/2010/main" val="495012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974923"/>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4:</a:t>
            </a:r>
            <a:r>
              <a:rPr lang="en-US" sz="4400" b="1" dirty="0">
                <a:solidFill>
                  <a:srgbClr val="3A4228"/>
                </a:solidFill>
                <a:latin typeface="Times New Roman"/>
                <a:cs typeface="Times New Roman"/>
              </a:rPr>
              <a:t>6</a:t>
            </a:r>
            <a:r>
              <a:rPr lang="en-US" sz="4400" b="1" dirty="0" smtClean="0">
                <a:solidFill>
                  <a:srgbClr val="3A4228"/>
                </a:solidFill>
                <a:latin typeface="Times New Roman"/>
                <a:cs typeface="Times New Roman"/>
              </a:rPr>
              <a:t>-11</a:t>
            </a:r>
            <a:endParaRPr lang="en-US" sz="4400" b="1" dirty="0">
              <a:solidFill>
                <a:srgbClr val="3A4228"/>
              </a:solidFill>
              <a:latin typeface="Times New Roman"/>
              <a:cs typeface="Times New Roman"/>
            </a:endParaRPr>
          </a:p>
        </p:txBody>
      </p:sp>
      <p:sp>
        <p:nvSpPr>
          <p:cNvPr id="2" name="Rectangle 1"/>
          <p:cNvSpPr/>
          <p:nvPr/>
        </p:nvSpPr>
        <p:spPr>
          <a:xfrm>
            <a:off x="43540" y="940072"/>
            <a:ext cx="9164722" cy="5975481"/>
          </a:xfrm>
          <a:prstGeom prst="rect">
            <a:avLst/>
          </a:prstGeom>
        </p:spPr>
        <p:txBody>
          <a:bodyPr wrap="square">
            <a:spAutoFit/>
          </a:bodyPr>
          <a:lstStyle/>
          <a:p>
            <a:pPr>
              <a:lnSpc>
                <a:spcPct val="98000"/>
              </a:lnSpc>
            </a:pPr>
            <a:r>
              <a:rPr lang="en-US" sz="3000" b="1" baseline="30000" dirty="0">
                <a:latin typeface="Arial"/>
                <a:cs typeface="Arial"/>
              </a:rPr>
              <a:t>6 </a:t>
            </a:r>
            <a:r>
              <a:rPr lang="en-US" sz="3000" dirty="0">
                <a:latin typeface="Arial"/>
                <a:cs typeface="Arial"/>
              </a:rPr>
              <a:t>If you instruct the brethren in these things, you will be a good minister of Jesus Christ, nourished in the words of faith and of the good doctrine which you have carefully followed. </a:t>
            </a:r>
            <a:r>
              <a:rPr lang="en-US" sz="3000" b="1" baseline="30000" dirty="0">
                <a:latin typeface="Arial"/>
                <a:cs typeface="Arial"/>
              </a:rPr>
              <a:t>7 </a:t>
            </a:r>
            <a:r>
              <a:rPr lang="en-US" sz="3000" dirty="0">
                <a:latin typeface="Arial"/>
                <a:cs typeface="Arial"/>
              </a:rPr>
              <a:t>But reject profane and old wives’</a:t>
            </a:r>
            <a:r>
              <a:rPr lang="en-US" sz="2800" dirty="0">
                <a:latin typeface="Arial"/>
                <a:cs typeface="Arial"/>
              </a:rPr>
              <a:t> </a:t>
            </a:r>
            <a:r>
              <a:rPr lang="en-US" sz="3000" dirty="0">
                <a:latin typeface="Arial"/>
                <a:cs typeface="Arial"/>
              </a:rPr>
              <a:t>fables,</a:t>
            </a:r>
            <a:r>
              <a:rPr lang="en-US" sz="2400" dirty="0">
                <a:latin typeface="Arial"/>
                <a:cs typeface="Arial"/>
              </a:rPr>
              <a:t> </a:t>
            </a:r>
            <a:r>
              <a:rPr lang="en-US" sz="3000" dirty="0">
                <a:latin typeface="Arial"/>
                <a:cs typeface="Arial"/>
              </a:rPr>
              <a:t>and</a:t>
            </a:r>
            <a:r>
              <a:rPr lang="en-US" sz="2400" dirty="0">
                <a:latin typeface="Arial"/>
                <a:cs typeface="Arial"/>
              </a:rPr>
              <a:t> </a:t>
            </a:r>
            <a:r>
              <a:rPr lang="en-US" sz="3000" dirty="0">
                <a:latin typeface="Arial"/>
                <a:cs typeface="Arial"/>
              </a:rPr>
              <a:t>exercise</a:t>
            </a:r>
            <a:r>
              <a:rPr lang="en-US" sz="2400" dirty="0">
                <a:latin typeface="Arial"/>
                <a:cs typeface="Arial"/>
              </a:rPr>
              <a:t> </a:t>
            </a:r>
            <a:r>
              <a:rPr lang="en-US" sz="3000" dirty="0">
                <a:latin typeface="Arial"/>
                <a:cs typeface="Arial"/>
              </a:rPr>
              <a:t>yourself</a:t>
            </a:r>
            <a:r>
              <a:rPr lang="en-US" sz="2400" dirty="0">
                <a:latin typeface="Arial"/>
                <a:cs typeface="Arial"/>
              </a:rPr>
              <a:t> </a:t>
            </a:r>
            <a:r>
              <a:rPr lang="en-US" sz="3000" dirty="0" smtClean="0">
                <a:latin typeface="Arial"/>
                <a:cs typeface="Arial"/>
              </a:rPr>
              <a:t>toward</a:t>
            </a:r>
            <a:r>
              <a:rPr lang="en-US" sz="2400" dirty="0" smtClean="0">
                <a:latin typeface="Arial"/>
                <a:cs typeface="Arial"/>
              </a:rPr>
              <a:t> </a:t>
            </a:r>
            <a:r>
              <a:rPr lang="en-US" sz="3000" dirty="0" smtClean="0">
                <a:latin typeface="Arial"/>
                <a:cs typeface="Arial"/>
              </a:rPr>
              <a:t>godliness. </a:t>
            </a:r>
            <a:r>
              <a:rPr lang="en-US" sz="3000" b="1" baseline="30000" dirty="0" smtClean="0">
                <a:latin typeface="Arial"/>
                <a:cs typeface="Arial"/>
              </a:rPr>
              <a:t>8</a:t>
            </a:r>
            <a:r>
              <a:rPr lang="en-US" sz="3000" b="1" baseline="30000" dirty="0">
                <a:latin typeface="Arial"/>
                <a:cs typeface="Arial"/>
              </a:rPr>
              <a:t> </a:t>
            </a:r>
            <a:r>
              <a:rPr lang="en-US" sz="3000" dirty="0">
                <a:latin typeface="Arial"/>
                <a:cs typeface="Arial"/>
              </a:rPr>
              <a:t>For bodily exercise profits a little, but godliness is profitable for all things, having promise of the life that now is and of that which is to come. </a:t>
            </a:r>
            <a:r>
              <a:rPr lang="en-US" sz="3000" b="1" baseline="30000" dirty="0">
                <a:latin typeface="Arial"/>
                <a:cs typeface="Arial"/>
              </a:rPr>
              <a:t>9 </a:t>
            </a:r>
            <a:r>
              <a:rPr lang="en-US" sz="3000" dirty="0">
                <a:latin typeface="Arial"/>
                <a:cs typeface="Arial"/>
              </a:rPr>
              <a:t>This </a:t>
            </a:r>
            <a:r>
              <a:rPr lang="en-US" sz="3000" i="1" dirty="0">
                <a:latin typeface="Arial"/>
                <a:cs typeface="Arial"/>
              </a:rPr>
              <a:t>is</a:t>
            </a:r>
            <a:r>
              <a:rPr lang="en-US" sz="3000" dirty="0">
                <a:latin typeface="Arial"/>
                <a:cs typeface="Arial"/>
              </a:rPr>
              <a:t> a faithful saying</a:t>
            </a:r>
            <a:r>
              <a:rPr lang="en-US" sz="2800" dirty="0">
                <a:latin typeface="Arial"/>
                <a:cs typeface="Arial"/>
              </a:rPr>
              <a:t> </a:t>
            </a:r>
            <a:r>
              <a:rPr lang="en-US" sz="3000" dirty="0">
                <a:latin typeface="Arial"/>
                <a:cs typeface="Arial"/>
              </a:rPr>
              <a:t>and</a:t>
            </a:r>
            <a:r>
              <a:rPr lang="en-US" sz="2800" dirty="0">
                <a:latin typeface="Arial"/>
                <a:cs typeface="Arial"/>
              </a:rPr>
              <a:t> </a:t>
            </a:r>
            <a:r>
              <a:rPr lang="en-US" sz="3000" dirty="0">
                <a:latin typeface="Arial"/>
                <a:cs typeface="Arial"/>
              </a:rPr>
              <a:t>worthy</a:t>
            </a:r>
            <a:r>
              <a:rPr lang="en-US" sz="2800" dirty="0">
                <a:latin typeface="Arial"/>
                <a:cs typeface="Arial"/>
              </a:rPr>
              <a:t> </a:t>
            </a:r>
            <a:r>
              <a:rPr lang="en-US" sz="3000" dirty="0">
                <a:latin typeface="Arial"/>
                <a:cs typeface="Arial"/>
              </a:rPr>
              <a:t>of</a:t>
            </a:r>
            <a:r>
              <a:rPr lang="en-US" sz="2800" dirty="0">
                <a:latin typeface="Arial"/>
                <a:cs typeface="Arial"/>
              </a:rPr>
              <a:t> </a:t>
            </a:r>
            <a:r>
              <a:rPr lang="en-US" sz="3000" dirty="0">
                <a:latin typeface="Arial"/>
                <a:cs typeface="Arial"/>
              </a:rPr>
              <a:t>all</a:t>
            </a:r>
            <a:r>
              <a:rPr lang="en-US" sz="2800" dirty="0">
                <a:latin typeface="Arial"/>
                <a:cs typeface="Arial"/>
              </a:rPr>
              <a:t> </a:t>
            </a:r>
            <a:r>
              <a:rPr lang="en-US" sz="3000" dirty="0">
                <a:latin typeface="Arial"/>
                <a:cs typeface="Arial"/>
              </a:rPr>
              <a:t>acceptance.</a:t>
            </a:r>
            <a:r>
              <a:rPr lang="en-US" sz="2400" dirty="0">
                <a:latin typeface="Arial"/>
                <a:cs typeface="Arial"/>
              </a:rPr>
              <a:t> </a:t>
            </a:r>
            <a:r>
              <a:rPr lang="en-US" sz="3000" b="1" baseline="30000" dirty="0">
                <a:latin typeface="Arial"/>
                <a:cs typeface="Arial"/>
              </a:rPr>
              <a:t>10 </a:t>
            </a:r>
            <a:r>
              <a:rPr lang="en-US" sz="3000" dirty="0">
                <a:latin typeface="Arial"/>
                <a:cs typeface="Arial"/>
              </a:rPr>
              <a:t>For</a:t>
            </a:r>
            <a:r>
              <a:rPr lang="en-US" sz="2800" dirty="0">
                <a:latin typeface="Arial"/>
                <a:cs typeface="Arial"/>
              </a:rPr>
              <a:t> </a:t>
            </a:r>
            <a:r>
              <a:rPr lang="en-US" sz="3000" dirty="0" smtClean="0">
                <a:latin typeface="Arial"/>
                <a:cs typeface="Arial"/>
              </a:rPr>
              <a:t>to</a:t>
            </a:r>
            <a:r>
              <a:rPr lang="en-US" sz="2800" dirty="0" smtClean="0">
                <a:latin typeface="Arial"/>
                <a:cs typeface="Arial"/>
              </a:rPr>
              <a:t> </a:t>
            </a:r>
            <a:r>
              <a:rPr lang="en-US" sz="3000" dirty="0" smtClean="0">
                <a:latin typeface="Arial"/>
                <a:cs typeface="Arial"/>
              </a:rPr>
              <a:t>this</a:t>
            </a:r>
            <a:r>
              <a:rPr lang="en-US" sz="2800" dirty="0" smtClean="0">
                <a:latin typeface="Arial"/>
                <a:cs typeface="Arial"/>
              </a:rPr>
              <a:t> </a:t>
            </a:r>
            <a:r>
              <a:rPr lang="en-US" sz="3000" dirty="0" smtClean="0">
                <a:latin typeface="Arial"/>
                <a:cs typeface="Arial"/>
              </a:rPr>
              <a:t>end we both </a:t>
            </a:r>
            <a:r>
              <a:rPr lang="en-US" sz="3000" dirty="0">
                <a:latin typeface="Arial"/>
                <a:cs typeface="Arial"/>
              </a:rPr>
              <a:t>labor and suffer reproach, because we trust in the living God, who is the Savior of all men, especially of those who believe. </a:t>
            </a:r>
            <a:r>
              <a:rPr lang="en-US" sz="3000" b="1" baseline="30000" dirty="0">
                <a:latin typeface="Arial"/>
                <a:cs typeface="Arial"/>
              </a:rPr>
              <a:t>11 </a:t>
            </a:r>
            <a:r>
              <a:rPr lang="en-US" sz="3000" dirty="0">
                <a:latin typeface="Arial"/>
                <a:cs typeface="Arial"/>
              </a:rPr>
              <a:t>These things command and teach. </a:t>
            </a:r>
          </a:p>
        </p:txBody>
      </p:sp>
    </p:spTree>
    <p:extLst>
      <p:ext uri="{BB962C8B-B14F-4D97-AF65-F5344CB8AC3E}">
        <p14:creationId xmlns:p14="http://schemas.microsoft.com/office/powerpoint/2010/main" val="857955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974923"/>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4:12-16</a:t>
            </a:r>
            <a:endParaRPr lang="en-US" sz="4400" b="1" dirty="0">
              <a:solidFill>
                <a:srgbClr val="3A4228"/>
              </a:solidFill>
              <a:latin typeface="Times New Roman"/>
              <a:cs typeface="Times New Roman"/>
            </a:endParaRPr>
          </a:p>
        </p:txBody>
      </p:sp>
      <p:sp>
        <p:nvSpPr>
          <p:cNvPr id="2" name="Rectangle 1"/>
          <p:cNvSpPr/>
          <p:nvPr/>
        </p:nvSpPr>
        <p:spPr>
          <a:xfrm>
            <a:off x="151203" y="940072"/>
            <a:ext cx="8992798" cy="6001642"/>
          </a:xfrm>
          <a:prstGeom prst="rect">
            <a:avLst/>
          </a:prstGeom>
        </p:spPr>
        <p:txBody>
          <a:bodyPr wrap="square">
            <a:spAutoFit/>
          </a:bodyPr>
          <a:lstStyle/>
          <a:p>
            <a:r>
              <a:rPr lang="en-US" sz="3200" b="1" baseline="30000" dirty="0">
                <a:latin typeface="Arial"/>
                <a:cs typeface="Arial"/>
              </a:rPr>
              <a:t>12 </a:t>
            </a:r>
            <a:r>
              <a:rPr lang="en-US" sz="3200" dirty="0">
                <a:latin typeface="Arial"/>
                <a:cs typeface="Arial"/>
              </a:rPr>
              <a:t>Let no one despise your youth, but </a:t>
            </a:r>
            <a:r>
              <a:rPr lang="en-US" sz="3200" dirty="0" smtClean="0">
                <a:latin typeface="Arial"/>
                <a:cs typeface="Arial"/>
              </a:rPr>
              <a:t>be an example to </a:t>
            </a:r>
            <a:r>
              <a:rPr lang="en-US" sz="3200" dirty="0">
                <a:latin typeface="Arial"/>
                <a:cs typeface="Arial"/>
              </a:rPr>
              <a:t>the believers in word, in conduct, in love, in spirit, in faith, in purity. </a:t>
            </a:r>
            <a:r>
              <a:rPr lang="en-US" sz="3200" b="1" baseline="30000" dirty="0">
                <a:latin typeface="Arial"/>
                <a:cs typeface="Arial"/>
              </a:rPr>
              <a:t>13 </a:t>
            </a:r>
            <a:r>
              <a:rPr lang="en-US" sz="3200" dirty="0">
                <a:latin typeface="Arial"/>
                <a:cs typeface="Arial"/>
              </a:rPr>
              <a:t>Till I come, give attention to reading, to exhortation, </a:t>
            </a:r>
            <a:r>
              <a:rPr lang="en-US" sz="3200" dirty="0" smtClean="0">
                <a:latin typeface="Arial"/>
                <a:cs typeface="Arial"/>
              </a:rPr>
              <a:t>to doctrine. </a:t>
            </a:r>
            <a:r>
              <a:rPr lang="en-US" sz="3200" b="1" baseline="30000" dirty="0" smtClean="0">
                <a:latin typeface="Arial"/>
                <a:cs typeface="Arial"/>
              </a:rPr>
              <a:t>14</a:t>
            </a:r>
            <a:r>
              <a:rPr lang="en-US" sz="3200" b="1" baseline="30000" dirty="0">
                <a:latin typeface="Arial"/>
                <a:cs typeface="Arial"/>
              </a:rPr>
              <a:t> </a:t>
            </a:r>
            <a:r>
              <a:rPr lang="en-US" sz="3200" dirty="0">
                <a:latin typeface="Arial"/>
                <a:cs typeface="Arial"/>
              </a:rPr>
              <a:t>Do not neglect the gift that is in you, which was given to you by prophecy with the laying on of the hands of the eldership. </a:t>
            </a:r>
            <a:r>
              <a:rPr lang="en-US" sz="3200" b="1" baseline="30000" dirty="0">
                <a:latin typeface="Arial"/>
                <a:cs typeface="Arial"/>
              </a:rPr>
              <a:t>15 </a:t>
            </a:r>
            <a:r>
              <a:rPr lang="en-US" sz="3200" dirty="0">
                <a:latin typeface="Arial"/>
                <a:cs typeface="Arial"/>
              </a:rPr>
              <a:t>Meditate on these things; give yourself entirely to them, that your progress may be evident to all. </a:t>
            </a:r>
            <a:r>
              <a:rPr lang="en-US" sz="3200" b="1" baseline="30000" dirty="0">
                <a:latin typeface="Arial"/>
                <a:cs typeface="Arial"/>
              </a:rPr>
              <a:t>16 </a:t>
            </a:r>
            <a:r>
              <a:rPr lang="en-US" sz="3200" dirty="0">
                <a:latin typeface="Arial"/>
                <a:cs typeface="Arial"/>
              </a:rPr>
              <a:t>Take heed to yourself and to the doctrine. Continue in them, for in doing this you will save both yourself and those who hear you. </a:t>
            </a:r>
            <a:endParaRPr lang="en-US" sz="3000" dirty="0">
              <a:latin typeface="Arial"/>
              <a:cs typeface="Arial"/>
            </a:endParaRPr>
          </a:p>
        </p:txBody>
      </p:sp>
    </p:spTree>
    <p:extLst>
      <p:ext uri="{BB962C8B-B14F-4D97-AF65-F5344CB8AC3E}">
        <p14:creationId xmlns:p14="http://schemas.microsoft.com/office/powerpoint/2010/main" val="2973558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1179975"/>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5</a:t>
            </a:r>
            <a:r>
              <a:rPr lang="en-US" sz="4400" b="1" dirty="0" smtClean="0">
                <a:solidFill>
                  <a:srgbClr val="3A4228"/>
                </a:solidFill>
                <a:latin typeface="Times New Roman"/>
                <a:cs typeface="Times New Roman"/>
              </a:rPr>
              <a:t>:1-2</a:t>
            </a:r>
            <a:endParaRPr lang="en-US" sz="4400" b="1" dirty="0">
              <a:solidFill>
                <a:srgbClr val="3A4228"/>
              </a:solidFill>
              <a:latin typeface="Times New Roman"/>
              <a:cs typeface="Times New Roman"/>
            </a:endParaRPr>
          </a:p>
        </p:txBody>
      </p:sp>
      <p:sp>
        <p:nvSpPr>
          <p:cNvPr id="2" name="Rectangle 1"/>
          <p:cNvSpPr/>
          <p:nvPr/>
        </p:nvSpPr>
        <p:spPr>
          <a:xfrm>
            <a:off x="437949" y="1202854"/>
            <a:ext cx="8335620" cy="2062103"/>
          </a:xfrm>
          <a:prstGeom prst="rect">
            <a:avLst/>
          </a:prstGeom>
        </p:spPr>
        <p:txBody>
          <a:bodyPr wrap="square">
            <a:spAutoFit/>
          </a:bodyPr>
          <a:lstStyle/>
          <a:p>
            <a:r>
              <a:rPr lang="en-US" sz="3200" b="1" baseline="30000" dirty="0" smtClean="0">
                <a:latin typeface="Arial"/>
                <a:cs typeface="Arial"/>
              </a:rPr>
              <a:t>1</a:t>
            </a:r>
            <a:r>
              <a:rPr lang="en-US" sz="3200" b="1" baseline="30000" dirty="0">
                <a:latin typeface="Arial"/>
                <a:cs typeface="Arial"/>
              </a:rPr>
              <a:t> </a:t>
            </a:r>
            <a:r>
              <a:rPr lang="en-US" sz="3200" dirty="0" smtClean="0">
                <a:latin typeface="Arial"/>
                <a:cs typeface="Arial"/>
              </a:rPr>
              <a:t>Do </a:t>
            </a:r>
            <a:r>
              <a:rPr lang="en-US" sz="3200" dirty="0">
                <a:latin typeface="Arial"/>
                <a:cs typeface="Arial"/>
              </a:rPr>
              <a:t>not rebuke an older man, </a:t>
            </a:r>
            <a:r>
              <a:rPr lang="en-US" sz="3200" dirty="0" smtClean="0">
                <a:latin typeface="Arial"/>
                <a:cs typeface="Arial"/>
              </a:rPr>
              <a:t>but exhort him as a </a:t>
            </a:r>
            <a:r>
              <a:rPr lang="en-US" sz="3200" dirty="0">
                <a:latin typeface="Arial"/>
                <a:cs typeface="Arial"/>
              </a:rPr>
              <a:t>father, younger men as brothers, </a:t>
            </a:r>
            <a:r>
              <a:rPr lang="en-US" sz="3200" b="1" baseline="30000" dirty="0">
                <a:latin typeface="Arial"/>
                <a:cs typeface="Arial"/>
              </a:rPr>
              <a:t>2 </a:t>
            </a:r>
            <a:r>
              <a:rPr lang="en-US" sz="3200" dirty="0">
                <a:latin typeface="Arial"/>
                <a:cs typeface="Arial"/>
              </a:rPr>
              <a:t>older women as mothers, younger women as sisters, with all purity. </a:t>
            </a:r>
            <a:endParaRPr lang="en-US" sz="3000" dirty="0">
              <a:latin typeface="Arial"/>
              <a:cs typeface="Arial"/>
            </a:endParaRPr>
          </a:p>
        </p:txBody>
      </p:sp>
    </p:spTree>
    <p:extLst>
      <p:ext uri="{BB962C8B-B14F-4D97-AF65-F5344CB8AC3E}">
        <p14:creationId xmlns:p14="http://schemas.microsoft.com/office/powerpoint/2010/main" val="24021813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955271"/>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5</a:t>
            </a:r>
            <a:r>
              <a:rPr lang="en-US" sz="4400" b="1" dirty="0" smtClean="0">
                <a:solidFill>
                  <a:srgbClr val="3A4228"/>
                </a:solidFill>
                <a:latin typeface="Times New Roman"/>
                <a:cs typeface="Times New Roman"/>
              </a:rPr>
              <a:t>:3-</a:t>
            </a:r>
            <a:r>
              <a:rPr lang="en-US" sz="4400" b="1" dirty="0">
                <a:solidFill>
                  <a:srgbClr val="3A4228"/>
                </a:solidFill>
                <a:latin typeface="Times New Roman"/>
                <a:cs typeface="Times New Roman"/>
              </a:rPr>
              <a:t>8</a:t>
            </a:r>
          </a:p>
        </p:txBody>
      </p:sp>
      <p:sp>
        <p:nvSpPr>
          <p:cNvPr id="5" name="Rectangle 4"/>
          <p:cNvSpPr/>
          <p:nvPr/>
        </p:nvSpPr>
        <p:spPr>
          <a:xfrm>
            <a:off x="122007" y="940072"/>
            <a:ext cx="8992798" cy="5816978"/>
          </a:xfrm>
          <a:prstGeom prst="rect">
            <a:avLst/>
          </a:prstGeom>
        </p:spPr>
        <p:txBody>
          <a:bodyPr wrap="square">
            <a:spAutoFit/>
          </a:bodyPr>
          <a:lstStyle/>
          <a:p>
            <a:r>
              <a:rPr lang="en-US" sz="3100" b="1" baseline="30000" dirty="0">
                <a:latin typeface="Arial"/>
                <a:cs typeface="Arial"/>
              </a:rPr>
              <a:t>3 </a:t>
            </a:r>
            <a:r>
              <a:rPr lang="en-US" sz="3100" dirty="0">
                <a:latin typeface="Arial"/>
                <a:cs typeface="Arial"/>
              </a:rPr>
              <a:t>Honor widows who are really widows. </a:t>
            </a:r>
            <a:r>
              <a:rPr lang="en-US" sz="3100" b="1" baseline="30000" dirty="0">
                <a:latin typeface="Arial"/>
                <a:cs typeface="Arial"/>
              </a:rPr>
              <a:t>4 </a:t>
            </a:r>
            <a:r>
              <a:rPr lang="en-US" sz="3100" dirty="0">
                <a:latin typeface="Arial"/>
                <a:cs typeface="Arial"/>
              </a:rPr>
              <a:t>But if any widow has children or grandchildren, let them first learn to show piety at home and to repay their parents; for this is good and acceptable before God. </a:t>
            </a:r>
            <a:r>
              <a:rPr lang="en-US" sz="3100" b="1" baseline="30000" dirty="0">
                <a:latin typeface="Arial"/>
                <a:cs typeface="Arial"/>
              </a:rPr>
              <a:t>5 </a:t>
            </a:r>
            <a:r>
              <a:rPr lang="en-US" sz="3100" dirty="0">
                <a:latin typeface="Arial"/>
                <a:cs typeface="Arial"/>
              </a:rPr>
              <a:t>Now she who is really a widow, and left alone, trusts in God and continues in supplications and prayers night and day. </a:t>
            </a:r>
            <a:r>
              <a:rPr lang="en-US" sz="3100" b="1" baseline="30000" dirty="0">
                <a:latin typeface="Arial"/>
                <a:cs typeface="Arial"/>
              </a:rPr>
              <a:t>6 </a:t>
            </a:r>
            <a:r>
              <a:rPr lang="en-US" sz="3100" dirty="0">
                <a:latin typeface="Arial"/>
                <a:cs typeface="Arial"/>
              </a:rPr>
              <a:t>But she who lives in pleasure is dead while she lives. </a:t>
            </a:r>
            <a:r>
              <a:rPr lang="en-US" sz="3100" b="1" baseline="30000" dirty="0">
                <a:latin typeface="Arial"/>
                <a:cs typeface="Arial"/>
              </a:rPr>
              <a:t>7 </a:t>
            </a:r>
            <a:r>
              <a:rPr lang="en-US" sz="3100" dirty="0">
                <a:latin typeface="Arial"/>
                <a:cs typeface="Arial"/>
              </a:rPr>
              <a:t>And these things command, that they may be blameless. </a:t>
            </a:r>
            <a:r>
              <a:rPr lang="en-US" sz="3100" b="1" baseline="30000" dirty="0">
                <a:latin typeface="Arial"/>
                <a:cs typeface="Arial"/>
              </a:rPr>
              <a:t>8 </a:t>
            </a:r>
            <a:r>
              <a:rPr lang="en-US" sz="3100" dirty="0">
                <a:latin typeface="Arial"/>
                <a:cs typeface="Arial"/>
              </a:rPr>
              <a:t>But if anyone does not provide for his own, and especially for those of his household, he has denied the faith and is worse than an unbeliever. </a:t>
            </a:r>
          </a:p>
        </p:txBody>
      </p:sp>
    </p:spTree>
    <p:extLst>
      <p:ext uri="{BB962C8B-B14F-4D97-AF65-F5344CB8AC3E}">
        <p14:creationId xmlns:p14="http://schemas.microsoft.com/office/powerpoint/2010/main" val="1335583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1136178"/>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5</a:t>
            </a:r>
            <a:r>
              <a:rPr lang="en-US" sz="4400" b="1" dirty="0" smtClean="0">
                <a:solidFill>
                  <a:srgbClr val="3A4228"/>
                </a:solidFill>
                <a:latin typeface="Times New Roman"/>
                <a:cs typeface="Times New Roman"/>
              </a:rPr>
              <a:t>:9-10</a:t>
            </a:r>
            <a:endParaRPr lang="en-US" sz="4400" b="1" dirty="0">
              <a:solidFill>
                <a:srgbClr val="3A4228"/>
              </a:solidFill>
              <a:latin typeface="Times New Roman"/>
              <a:cs typeface="Times New Roman"/>
            </a:endParaRPr>
          </a:p>
        </p:txBody>
      </p:sp>
      <p:sp>
        <p:nvSpPr>
          <p:cNvPr id="5" name="Rectangle 4"/>
          <p:cNvSpPr/>
          <p:nvPr/>
        </p:nvSpPr>
        <p:spPr>
          <a:xfrm>
            <a:off x="262769" y="1159057"/>
            <a:ext cx="8671381" cy="3539430"/>
          </a:xfrm>
          <a:prstGeom prst="rect">
            <a:avLst/>
          </a:prstGeom>
        </p:spPr>
        <p:txBody>
          <a:bodyPr wrap="square">
            <a:spAutoFit/>
          </a:bodyPr>
          <a:lstStyle/>
          <a:p>
            <a:r>
              <a:rPr lang="en-US" sz="3200" b="1" baseline="30000" dirty="0">
                <a:latin typeface="Arial"/>
                <a:cs typeface="Arial"/>
              </a:rPr>
              <a:t>9 </a:t>
            </a:r>
            <a:r>
              <a:rPr lang="en-US" sz="3200" dirty="0">
                <a:latin typeface="Arial"/>
                <a:cs typeface="Arial"/>
              </a:rPr>
              <a:t>Do not let a widow under sixty years old be taken into the number, </a:t>
            </a:r>
            <a:r>
              <a:rPr lang="en-US" sz="3200" i="1" dirty="0">
                <a:latin typeface="Arial"/>
                <a:cs typeface="Arial"/>
              </a:rPr>
              <a:t>and not unless </a:t>
            </a:r>
            <a:r>
              <a:rPr lang="en-US" sz="3200" dirty="0">
                <a:latin typeface="Arial"/>
                <a:cs typeface="Arial"/>
              </a:rPr>
              <a:t>she has been the wife of one man, </a:t>
            </a:r>
            <a:r>
              <a:rPr lang="en-US" sz="3200" b="1" baseline="30000" dirty="0">
                <a:latin typeface="Arial"/>
                <a:cs typeface="Arial"/>
              </a:rPr>
              <a:t>10 </a:t>
            </a:r>
            <a:r>
              <a:rPr lang="en-US" sz="3200" dirty="0">
                <a:latin typeface="Arial"/>
                <a:cs typeface="Arial"/>
              </a:rPr>
              <a:t>well reported for good works: if she has brought up children, if she has lodged strangers, if she has washed the saints’ feet, if she has relieved the afflicted, if she has diligently followed every good work. </a:t>
            </a:r>
            <a:endParaRPr lang="en-US" sz="3100" dirty="0">
              <a:latin typeface="Arial"/>
              <a:cs typeface="Arial"/>
            </a:endParaRPr>
          </a:p>
        </p:txBody>
      </p:sp>
    </p:spTree>
    <p:extLst>
      <p:ext uri="{BB962C8B-B14F-4D97-AF65-F5344CB8AC3E}">
        <p14:creationId xmlns:p14="http://schemas.microsoft.com/office/powerpoint/2010/main" val="7735526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726421"/>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3:</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-7</a:t>
            </a:r>
            <a:endParaRPr lang="en-US" sz="4400" b="1" dirty="0">
              <a:solidFill>
                <a:srgbClr val="3A4228"/>
              </a:solidFill>
              <a:latin typeface="Times New Roman"/>
              <a:cs typeface="Times New Roman"/>
            </a:endParaRPr>
          </a:p>
        </p:txBody>
      </p:sp>
      <p:sp>
        <p:nvSpPr>
          <p:cNvPr id="6" name="Rectangle 5"/>
          <p:cNvSpPr/>
          <p:nvPr/>
        </p:nvSpPr>
        <p:spPr>
          <a:xfrm>
            <a:off x="88900" y="749300"/>
            <a:ext cx="9055100" cy="6124754"/>
          </a:xfrm>
          <a:prstGeom prst="rect">
            <a:avLst/>
          </a:prstGeom>
        </p:spPr>
        <p:txBody>
          <a:bodyPr wrap="square">
            <a:spAutoFit/>
          </a:bodyPr>
          <a:lstStyle/>
          <a:p>
            <a:r>
              <a:rPr lang="en-US" sz="2800" b="1" baseline="30000" dirty="0" smtClean="0">
                <a:latin typeface="Arial"/>
                <a:cs typeface="Arial"/>
              </a:rPr>
              <a:t>1 </a:t>
            </a:r>
            <a:r>
              <a:rPr lang="en-US" sz="2800" dirty="0" smtClean="0">
                <a:latin typeface="Arial"/>
                <a:cs typeface="Arial"/>
              </a:rPr>
              <a:t>This</a:t>
            </a:r>
            <a:r>
              <a:rPr lang="en-US" sz="2800" dirty="0">
                <a:latin typeface="Arial"/>
                <a:cs typeface="Arial"/>
              </a:rPr>
              <a:t> </a:t>
            </a:r>
            <a:r>
              <a:rPr lang="en-US" sz="2800" i="1" dirty="0">
                <a:latin typeface="Arial"/>
                <a:cs typeface="Arial"/>
              </a:rPr>
              <a:t>is</a:t>
            </a:r>
            <a:r>
              <a:rPr lang="en-US" sz="2800" dirty="0">
                <a:latin typeface="Arial"/>
                <a:cs typeface="Arial"/>
              </a:rPr>
              <a:t> a faithful saying: If a man desires </a:t>
            </a:r>
            <a:r>
              <a:rPr lang="en-US" sz="2800" dirty="0" smtClean="0">
                <a:latin typeface="Arial"/>
                <a:cs typeface="Arial"/>
              </a:rPr>
              <a:t>the position of </a:t>
            </a:r>
            <a:r>
              <a:rPr lang="en-US" sz="2800" dirty="0">
                <a:latin typeface="Arial"/>
                <a:cs typeface="Arial"/>
              </a:rPr>
              <a:t>a bishop, he desires a good work. </a:t>
            </a:r>
            <a:r>
              <a:rPr lang="en-US" sz="2800" b="1" baseline="30000" dirty="0">
                <a:latin typeface="Arial"/>
                <a:cs typeface="Arial"/>
              </a:rPr>
              <a:t>2 </a:t>
            </a:r>
            <a:r>
              <a:rPr lang="en-US" sz="2800" dirty="0">
                <a:latin typeface="Arial"/>
                <a:cs typeface="Arial"/>
              </a:rPr>
              <a:t>A bishop then must be blameless, the husband of one wife, temperate, sober-minded, of good behavior, hospitable, able to teach; </a:t>
            </a:r>
            <a:r>
              <a:rPr lang="en-US" sz="2800" b="1" baseline="30000" dirty="0">
                <a:latin typeface="Arial"/>
                <a:cs typeface="Arial"/>
              </a:rPr>
              <a:t>3 </a:t>
            </a:r>
            <a:r>
              <a:rPr lang="en-US" sz="2800" dirty="0">
                <a:latin typeface="Arial"/>
                <a:cs typeface="Arial"/>
              </a:rPr>
              <a:t>not given to wine, not violent, not greedy for money, but gentle, not quarrelsome, not covetous; </a:t>
            </a:r>
            <a:r>
              <a:rPr lang="en-US" sz="2800" b="1" baseline="30000" dirty="0">
                <a:latin typeface="Arial"/>
                <a:cs typeface="Arial"/>
              </a:rPr>
              <a:t>4 </a:t>
            </a:r>
            <a:r>
              <a:rPr lang="en-US" sz="2800" dirty="0">
                <a:latin typeface="Arial"/>
                <a:cs typeface="Arial"/>
              </a:rPr>
              <a:t>one who rules his own house well, having </a:t>
            </a:r>
            <a:r>
              <a:rPr lang="en-US" sz="2800" i="1" dirty="0">
                <a:latin typeface="Arial"/>
                <a:cs typeface="Arial"/>
              </a:rPr>
              <a:t>his</a:t>
            </a:r>
            <a:r>
              <a:rPr lang="en-US" sz="2800" dirty="0">
                <a:latin typeface="Arial"/>
                <a:cs typeface="Arial"/>
              </a:rPr>
              <a:t> children in submission with all reverence </a:t>
            </a:r>
            <a:r>
              <a:rPr lang="en-US" sz="2800" b="1" baseline="30000" dirty="0">
                <a:latin typeface="Arial"/>
                <a:cs typeface="Arial"/>
              </a:rPr>
              <a:t>5 </a:t>
            </a:r>
            <a:r>
              <a:rPr lang="en-US" sz="2800" dirty="0">
                <a:latin typeface="Arial"/>
                <a:cs typeface="Arial"/>
              </a:rPr>
              <a:t>(for if a man does not know how to rule his own house, how will he take care of the church of God?); </a:t>
            </a:r>
            <a:r>
              <a:rPr lang="en-US" sz="2800" b="1" baseline="30000" dirty="0">
                <a:latin typeface="Arial"/>
                <a:cs typeface="Arial"/>
              </a:rPr>
              <a:t>6 </a:t>
            </a:r>
            <a:r>
              <a:rPr lang="en-US" sz="2800" dirty="0">
                <a:latin typeface="Arial"/>
                <a:cs typeface="Arial"/>
              </a:rPr>
              <a:t>not a novice, lest being puffed up with pride he fall into the </a:t>
            </a:r>
            <a:r>
              <a:rPr lang="en-US" sz="2800" i="1" dirty="0">
                <a:latin typeface="Arial"/>
                <a:cs typeface="Arial"/>
              </a:rPr>
              <a:t>same </a:t>
            </a:r>
            <a:r>
              <a:rPr lang="en-US" sz="2800" dirty="0">
                <a:latin typeface="Arial"/>
                <a:cs typeface="Arial"/>
              </a:rPr>
              <a:t>condemnation as </a:t>
            </a:r>
            <a:r>
              <a:rPr lang="en-US" sz="2800" dirty="0" smtClean="0">
                <a:latin typeface="Arial"/>
                <a:cs typeface="Arial"/>
              </a:rPr>
              <a:t>the devil. </a:t>
            </a:r>
            <a:r>
              <a:rPr lang="en-US" sz="2800" b="1" baseline="30000" dirty="0" smtClean="0">
                <a:latin typeface="Arial"/>
                <a:cs typeface="Arial"/>
              </a:rPr>
              <a:t>7</a:t>
            </a:r>
            <a:r>
              <a:rPr lang="en-US" sz="2800" b="1" baseline="30000" dirty="0">
                <a:latin typeface="Arial"/>
                <a:cs typeface="Arial"/>
              </a:rPr>
              <a:t> </a:t>
            </a:r>
            <a:r>
              <a:rPr lang="en-US" sz="2800" dirty="0">
                <a:latin typeface="Arial"/>
                <a:cs typeface="Arial"/>
              </a:rPr>
              <a:t>Moreover he must have a good testimony among those who are outside, lest he fall into reproach and the snare of the devil.</a:t>
            </a:r>
            <a:r>
              <a:rPr lang="en-US" sz="2800" dirty="0" smtClean="0">
                <a:effectLst/>
                <a:latin typeface="Arial"/>
                <a:cs typeface="Arial"/>
              </a:rPr>
              <a:t> </a:t>
            </a:r>
            <a:endParaRPr lang="en-US" sz="2800" dirty="0">
              <a:latin typeface="Arial"/>
              <a:cs typeface="Arial"/>
            </a:endParaRPr>
          </a:p>
        </p:txBody>
      </p:sp>
    </p:spTree>
    <p:extLst>
      <p:ext uri="{BB962C8B-B14F-4D97-AF65-F5344CB8AC3E}">
        <p14:creationId xmlns:p14="http://schemas.microsoft.com/office/powerpoint/2010/main" val="1972161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926073"/>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5</a:t>
            </a:r>
            <a:r>
              <a:rPr lang="en-US" sz="4400" b="1" dirty="0" smtClean="0">
                <a:solidFill>
                  <a:srgbClr val="3A4228"/>
                </a:solidFill>
                <a:latin typeface="Times New Roman"/>
                <a:cs typeface="Times New Roman"/>
              </a:rPr>
              <a:t>:11-16</a:t>
            </a:r>
            <a:endParaRPr lang="en-US" sz="4400" b="1" dirty="0">
              <a:solidFill>
                <a:srgbClr val="3A4228"/>
              </a:solidFill>
              <a:latin typeface="Times New Roman"/>
              <a:cs typeface="Times New Roman"/>
            </a:endParaRPr>
          </a:p>
        </p:txBody>
      </p:sp>
      <p:sp>
        <p:nvSpPr>
          <p:cNvPr id="5" name="Rectangle 4"/>
          <p:cNvSpPr/>
          <p:nvPr/>
        </p:nvSpPr>
        <p:spPr>
          <a:xfrm>
            <a:off x="102188" y="910874"/>
            <a:ext cx="9041811" cy="5969786"/>
          </a:xfrm>
          <a:prstGeom prst="rect">
            <a:avLst/>
          </a:prstGeom>
        </p:spPr>
        <p:txBody>
          <a:bodyPr wrap="square">
            <a:spAutoFit/>
          </a:bodyPr>
          <a:lstStyle/>
          <a:p>
            <a:pPr>
              <a:lnSpc>
                <a:spcPct val="94000"/>
              </a:lnSpc>
            </a:pPr>
            <a:r>
              <a:rPr lang="en-US" sz="2900" b="1" baseline="30000" dirty="0">
                <a:latin typeface="Arial"/>
                <a:cs typeface="Arial"/>
              </a:rPr>
              <a:t>11 </a:t>
            </a:r>
            <a:r>
              <a:rPr lang="en-US" sz="2900" dirty="0">
                <a:latin typeface="Arial"/>
                <a:cs typeface="Arial"/>
              </a:rPr>
              <a:t>But refuse </a:t>
            </a:r>
            <a:r>
              <a:rPr lang="en-US" sz="2900" i="1" dirty="0">
                <a:latin typeface="Arial"/>
                <a:cs typeface="Arial"/>
              </a:rPr>
              <a:t>the</a:t>
            </a:r>
            <a:r>
              <a:rPr lang="en-US" sz="2900" dirty="0">
                <a:latin typeface="Arial"/>
                <a:cs typeface="Arial"/>
              </a:rPr>
              <a:t> younger widows; for when they have begun to grow wanton against Christ, they desire to marry, </a:t>
            </a:r>
            <a:r>
              <a:rPr lang="en-US" sz="2900" b="1" baseline="30000" dirty="0">
                <a:latin typeface="Arial"/>
                <a:cs typeface="Arial"/>
              </a:rPr>
              <a:t>12 </a:t>
            </a:r>
            <a:r>
              <a:rPr lang="en-US" sz="2900" dirty="0">
                <a:latin typeface="Arial"/>
                <a:cs typeface="Arial"/>
              </a:rPr>
              <a:t>having condemnation because they have cast off their first faith. </a:t>
            </a:r>
            <a:r>
              <a:rPr lang="en-US" sz="2900" b="1" baseline="30000" dirty="0">
                <a:latin typeface="Arial"/>
                <a:cs typeface="Arial"/>
              </a:rPr>
              <a:t>13 </a:t>
            </a:r>
            <a:r>
              <a:rPr lang="en-US" sz="2900" dirty="0">
                <a:latin typeface="Arial"/>
                <a:cs typeface="Arial"/>
              </a:rPr>
              <a:t>And besides they learn </a:t>
            </a:r>
            <a:r>
              <a:rPr lang="en-US" sz="2900" i="1" dirty="0">
                <a:latin typeface="Arial"/>
                <a:cs typeface="Arial"/>
              </a:rPr>
              <a:t>to be</a:t>
            </a:r>
            <a:r>
              <a:rPr lang="en-US" sz="2900" dirty="0">
                <a:latin typeface="Arial"/>
                <a:cs typeface="Arial"/>
              </a:rPr>
              <a:t> idle, wandering about from house to house, and not only idle but also gossips and busybodies, saying things which they ought not. </a:t>
            </a:r>
            <a:r>
              <a:rPr lang="en-US" sz="2900" b="1" baseline="30000" dirty="0">
                <a:latin typeface="Arial"/>
                <a:cs typeface="Arial"/>
              </a:rPr>
              <a:t>14 </a:t>
            </a:r>
            <a:r>
              <a:rPr lang="en-US" sz="2900" dirty="0">
                <a:latin typeface="Arial"/>
                <a:cs typeface="Arial"/>
              </a:rPr>
              <a:t>Therefore I </a:t>
            </a:r>
            <a:r>
              <a:rPr lang="en-US" sz="2900" dirty="0" smtClean="0">
                <a:latin typeface="Arial"/>
                <a:cs typeface="Arial"/>
              </a:rPr>
              <a:t>desire that </a:t>
            </a:r>
            <a:r>
              <a:rPr lang="en-US" sz="2900" i="1" dirty="0" smtClean="0">
                <a:latin typeface="Arial"/>
                <a:cs typeface="Arial"/>
              </a:rPr>
              <a:t>the</a:t>
            </a:r>
            <a:r>
              <a:rPr lang="en-US" sz="2900" dirty="0" smtClean="0">
                <a:latin typeface="Arial"/>
                <a:cs typeface="Arial"/>
              </a:rPr>
              <a:t> younger</a:t>
            </a:r>
            <a:r>
              <a:rPr lang="en-US" sz="2900" dirty="0">
                <a:latin typeface="Arial"/>
                <a:cs typeface="Arial"/>
              </a:rPr>
              <a:t> </a:t>
            </a:r>
            <a:r>
              <a:rPr lang="en-US" sz="2900" i="1" dirty="0">
                <a:latin typeface="Arial"/>
                <a:cs typeface="Arial"/>
              </a:rPr>
              <a:t>widows</a:t>
            </a:r>
            <a:r>
              <a:rPr lang="en-US" sz="2900" dirty="0">
                <a:latin typeface="Arial"/>
                <a:cs typeface="Arial"/>
              </a:rPr>
              <a:t> marry, bear children, manage the house, give no opportunity to the adversary to speak reproachfully. </a:t>
            </a:r>
            <a:r>
              <a:rPr lang="en-US" sz="2900" b="1" baseline="30000" dirty="0">
                <a:latin typeface="Arial"/>
                <a:cs typeface="Arial"/>
              </a:rPr>
              <a:t>15 </a:t>
            </a:r>
            <a:r>
              <a:rPr lang="en-US" sz="2900" dirty="0">
                <a:latin typeface="Arial"/>
                <a:cs typeface="Arial"/>
              </a:rPr>
              <a:t>For some have already turned aside after Satan. </a:t>
            </a:r>
            <a:r>
              <a:rPr lang="en-US" sz="2900" b="1" baseline="30000" dirty="0">
                <a:latin typeface="Arial"/>
                <a:cs typeface="Arial"/>
              </a:rPr>
              <a:t>16 </a:t>
            </a:r>
            <a:r>
              <a:rPr lang="en-US" sz="2900" dirty="0">
                <a:latin typeface="Arial"/>
                <a:cs typeface="Arial"/>
              </a:rPr>
              <a:t>If any believing man or woman has widows, let them relieve them, and do not let the church be burdened, that it may relieve those who are really widows. </a:t>
            </a:r>
          </a:p>
        </p:txBody>
      </p:sp>
    </p:spTree>
    <p:extLst>
      <p:ext uri="{BB962C8B-B14F-4D97-AF65-F5344CB8AC3E}">
        <p14:creationId xmlns:p14="http://schemas.microsoft.com/office/powerpoint/2010/main" val="14059958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1106980"/>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5</a:t>
            </a:r>
            <a:r>
              <a:rPr lang="en-US" sz="4400" b="1" dirty="0" smtClean="0">
                <a:solidFill>
                  <a:srgbClr val="3A4228"/>
                </a:solidFill>
                <a:latin typeface="Times New Roman"/>
                <a:cs typeface="Times New Roman"/>
              </a:rPr>
              <a:t>:17-20</a:t>
            </a:r>
            <a:endParaRPr lang="en-US" sz="4400" b="1" dirty="0">
              <a:solidFill>
                <a:srgbClr val="3A4228"/>
              </a:solidFill>
              <a:latin typeface="Times New Roman"/>
              <a:cs typeface="Times New Roman"/>
            </a:endParaRPr>
          </a:p>
        </p:txBody>
      </p:sp>
      <p:sp>
        <p:nvSpPr>
          <p:cNvPr id="5" name="Rectangle 4"/>
          <p:cNvSpPr/>
          <p:nvPr/>
        </p:nvSpPr>
        <p:spPr>
          <a:xfrm>
            <a:off x="145984" y="1129859"/>
            <a:ext cx="8910428" cy="4263322"/>
          </a:xfrm>
          <a:prstGeom prst="rect">
            <a:avLst/>
          </a:prstGeom>
        </p:spPr>
        <p:txBody>
          <a:bodyPr wrap="square">
            <a:spAutoFit/>
          </a:bodyPr>
          <a:lstStyle/>
          <a:p>
            <a:pPr>
              <a:lnSpc>
                <a:spcPct val="94000"/>
              </a:lnSpc>
            </a:pPr>
            <a:r>
              <a:rPr lang="en-US" sz="3200" b="1" baseline="30000" dirty="0">
                <a:latin typeface="Arial"/>
                <a:cs typeface="Arial"/>
              </a:rPr>
              <a:t>17</a:t>
            </a:r>
            <a:r>
              <a:rPr lang="en-US" sz="2400" b="1" baseline="30000" dirty="0">
                <a:latin typeface="Arial"/>
                <a:cs typeface="Arial"/>
              </a:rPr>
              <a:t> </a:t>
            </a:r>
            <a:r>
              <a:rPr lang="en-US" sz="3200" dirty="0">
                <a:latin typeface="Arial"/>
                <a:cs typeface="Arial"/>
              </a:rPr>
              <a:t>Let</a:t>
            </a:r>
            <a:r>
              <a:rPr lang="en-US" sz="2800" dirty="0">
                <a:latin typeface="Arial"/>
                <a:cs typeface="Arial"/>
              </a:rPr>
              <a:t> </a:t>
            </a:r>
            <a:r>
              <a:rPr lang="en-US" sz="3200" dirty="0">
                <a:latin typeface="Arial"/>
                <a:cs typeface="Arial"/>
              </a:rPr>
              <a:t>the</a:t>
            </a:r>
            <a:r>
              <a:rPr lang="en-US" sz="2800" dirty="0">
                <a:latin typeface="Arial"/>
                <a:cs typeface="Arial"/>
              </a:rPr>
              <a:t> </a:t>
            </a:r>
            <a:r>
              <a:rPr lang="en-US" sz="3200" dirty="0">
                <a:latin typeface="Arial"/>
                <a:cs typeface="Arial"/>
              </a:rPr>
              <a:t>elders</a:t>
            </a:r>
            <a:r>
              <a:rPr lang="en-US" sz="2800" dirty="0">
                <a:latin typeface="Arial"/>
                <a:cs typeface="Arial"/>
              </a:rPr>
              <a:t> </a:t>
            </a:r>
            <a:r>
              <a:rPr lang="en-US" sz="3200" dirty="0">
                <a:latin typeface="Arial"/>
                <a:cs typeface="Arial"/>
              </a:rPr>
              <a:t>who</a:t>
            </a:r>
            <a:r>
              <a:rPr lang="en-US" sz="2800" dirty="0">
                <a:latin typeface="Arial"/>
                <a:cs typeface="Arial"/>
              </a:rPr>
              <a:t> </a:t>
            </a:r>
            <a:r>
              <a:rPr lang="en-US" sz="3200" dirty="0">
                <a:latin typeface="Arial"/>
                <a:cs typeface="Arial"/>
              </a:rPr>
              <a:t>rule</a:t>
            </a:r>
            <a:r>
              <a:rPr lang="en-US" sz="2800" dirty="0">
                <a:latin typeface="Arial"/>
                <a:cs typeface="Arial"/>
              </a:rPr>
              <a:t> </a:t>
            </a:r>
            <a:r>
              <a:rPr lang="en-US" sz="3200" dirty="0">
                <a:latin typeface="Arial"/>
                <a:cs typeface="Arial"/>
              </a:rPr>
              <a:t>well</a:t>
            </a:r>
            <a:r>
              <a:rPr lang="en-US" sz="2800" dirty="0">
                <a:latin typeface="Arial"/>
                <a:cs typeface="Arial"/>
              </a:rPr>
              <a:t> </a:t>
            </a:r>
            <a:r>
              <a:rPr lang="en-US" sz="3200" dirty="0">
                <a:latin typeface="Arial"/>
                <a:cs typeface="Arial"/>
              </a:rPr>
              <a:t>be</a:t>
            </a:r>
            <a:r>
              <a:rPr lang="en-US" sz="2800" dirty="0">
                <a:latin typeface="Arial"/>
                <a:cs typeface="Arial"/>
              </a:rPr>
              <a:t> </a:t>
            </a:r>
            <a:r>
              <a:rPr lang="en-US" sz="3200" dirty="0" smtClean="0">
                <a:latin typeface="Arial"/>
                <a:cs typeface="Arial"/>
              </a:rPr>
              <a:t>counted</a:t>
            </a:r>
            <a:r>
              <a:rPr lang="en-US" sz="2800" dirty="0" smtClean="0">
                <a:latin typeface="Arial"/>
                <a:cs typeface="Arial"/>
              </a:rPr>
              <a:t> </a:t>
            </a:r>
            <a:r>
              <a:rPr lang="en-US" sz="3200" dirty="0" smtClean="0">
                <a:latin typeface="Arial"/>
                <a:cs typeface="Arial"/>
              </a:rPr>
              <a:t> worthy of </a:t>
            </a:r>
            <a:r>
              <a:rPr lang="en-US" sz="3200" dirty="0">
                <a:latin typeface="Arial"/>
                <a:cs typeface="Arial"/>
              </a:rPr>
              <a:t>double honor, especially those who labor in the word and doctrine. </a:t>
            </a:r>
            <a:r>
              <a:rPr lang="en-US" sz="3200" b="1" baseline="30000" dirty="0">
                <a:latin typeface="Arial"/>
                <a:cs typeface="Arial"/>
              </a:rPr>
              <a:t>18 </a:t>
            </a:r>
            <a:r>
              <a:rPr lang="en-US" sz="3200" dirty="0">
                <a:latin typeface="Arial"/>
                <a:cs typeface="Arial"/>
              </a:rPr>
              <a:t>For the </a:t>
            </a:r>
            <a:r>
              <a:rPr lang="en-US" sz="3200" dirty="0" smtClean="0">
                <a:latin typeface="Arial"/>
                <a:cs typeface="Arial"/>
              </a:rPr>
              <a:t>Scripture says, “</a:t>
            </a:r>
            <a:r>
              <a:rPr lang="en-US" sz="3200" dirty="0">
                <a:latin typeface="Arial"/>
                <a:cs typeface="Arial"/>
              </a:rPr>
              <a:t>You shall not muzzle an ox while it treads out the grain,” and, “The laborer </a:t>
            </a:r>
            <a:r>
              <a:rPr lang="en-US" sz="3200" i="1" dirty="0">
                <a:latin typeface="Arial"/>
                <a:cs typeface="Arial"/>
              </a:rPr>
              <a:t>is</a:t>
            </a:r>
            <a:r>
              <a:rPr lang="en-US" sz="3200" dirty="0">
                <a:latin typeface="Arial"/>
                <a:cs typeface="Arial"/>
              </a:rPr>
              <a:t> worthy of his wages.” </a:t>
            </a:r>
            <a:r>
              <a:rPr lang="en-US" sz="3200" b="1" baseline="30000" dirty="0">
                <a:latin typeface="Arial"/>
                <a:cs typeface="Arial"/>
              </a:rPr>
              <a:t>19 </a:t>
            </a:r>
            <a:r>
              <a:rPr lang="en-US" sz="3200" dirty="0">
                <a:latin typeface="Arial"/>
                <a:cs typeface="Arial"/>
              </a:rPr>
              <a:t>Do not receive an accusation against an elder except from two or </a:t>
            </a:r>
            <a:r>
              <a:rPr lang="en-US" sz="3200" dirty="0" smtClean="0">
                <a:latin typeface="Arial"/>
                <a:cs typeface="Arial"/>
              </a:rPr>
              <a:t>three witnesses. </a:t>
            </a:r>
            <a:r>
              <a:rPr lang="en-US" sz="3200" b="1" baseline="30000" dirty="0" smtClean="0">
                <a:latin typeface="Arial"/>
                <a:cs typeface="Arial"/>
              </a:rPr>
              <a:t>20</a:t>
            </a:r>
            <a:r>
              <a:rPr lang="en-US" sz="3200" b="1" baseline="30000" dirty="0">
                <a:latin typeface="Arial"/>
                <a:cs typeface="Arial"/>
              </a:rPr>
              <a:t> </a:t>
            </a:r>
            <a:r>
              <a:rPr lang="en-US" sz="3200" dirty="0">
                <a:latin typeface="Arial"/>
                <a:cs typeface="Arial"/>
              </a:rPr>
              <a:t>Those who are sinning rebuke in the presence of all, that the rest also may fear. </a:t>
            </a:r>
          </a:p>
        </p:txBody>
      </p:sp>
    </p:spTree>
    <p:extLst>
      <p:ext uri="{BB962C8B-B14F-4D97-AF65-F5344CB8AC3E}">
        <p14:creationId xmlns:p14="http://schemas.microsoft.com/office/powerpoint/2010/main" val="3326064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1106980"/>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5</a:t>
            </a:r>
            <a:r>
              <a:rPr lang="en-US" sz="4400" b="1" dirty="0" smtClean="0">
                <a:solidFill>
                  <a:srgbClr val="3A4228"/>
                </a:solidFill>
                <a:latin typeface="Times New Roman"/>
                <a:cs typeface="Times New Roman"/>
              </a:rPr>
              <a:t>:21-23</a:t>
            </a:r>
            <a:endParaRPr lang="en-US" sz="4400" b="1" dirty="0">
              <a:solidFill>
                <a:srgbClr val="3A4228"/>
              </a:solidFill>
              <a:latin typeface="Times New Roman"/>
              <a:cs typeface="Times New Roman"/>
            </a:endParaRPr>
          </a:p>
        </p:txBody>
      </p:sp>
      <p:sp>
        <p:nvSpPr>
          <p:cNvPr id="5" name="Rectangle 4"/>
          <p:cNvSpPr/>
          <p:nvPr/>
        </p:nvSpPr>
        <p:spPr>
          <a:xfrm>
            <a:off x="291966" y="1129859"/>
            <a:ext cx="8749848" cy="4678203"/>
          </a:xfrm>
          <a:prstGeom prst="rect">
            <a:avLst/>
          </a:prstGeom>
        </p:spPr>
        <p:txBody>
          <a:bodyPr wrap="square">
            <a:spAutoFit/>
          </a:bodyPr>
          <a:lstStyle/>
          <a:p>
            <a:pPr>
              <a:spcAft>
                <a:spcPts val="1200"/>
              </a:spcAft>
            </a:pPr>
            <a:r>
              <a:rPr lang="en-US" sz="3200" b="1" baseline="30000" dirty="0">
                <a:latin typeface="Arial"/>
                <a:cs typeface="Arial"/>
              </a:rPr>
              <a:t>21 </a:t>
            </a:r>
            <a:r>
              <a:rPr lang="en-US" sz="3200" dirty="0">
                <a:latin typeface="Arial"/>
                <a:cs typeface="Arial"/>
              </a:rPr>
              <a:t>I charge </a:t>
            </a:r>
            <a:r>
              <a:rPr lang="en-US" sz="3200" i="1" dirty="0">
                <a:latin typeface="Arial"/>
                <a:cs typeface="Arial"/>
              </a:rPr>
              <a:t>you</a:t>
            </a:r>
            <a:r>
              <a:rPr lang="en-US" sz="3200" dirty="0">
                <a:latin typeface="Arial"/>
                <a:cs typeface="Arial"/>
              </a:rPr>
              <a:t> before God and the Lord Jesus Christ and the elect angels that you observe these things without prejudice, doing nothing with partiality. </a:t>
            </a:r>
            <a:r>
              <a:rPr lang="en-US" sz="3200" b="1" baseline="30000" dirty="0">
                <a:latin typeface="Arial"/>
                <a:cs typeface="Arial"/>
              </a:rPr>
              <a:t>22 </a:t>
            </a:r>
            <a:r>
              <a:rPr lang="en-US" sz="3200" dirty="0">
                <a:latin typeface="Arial"/>
                <a:cs typeface="Arial"/>
              </a:rPr>
              <a:t>Do not lay hands on anyone hastily, nor share in other people’s sins; keep yourself pure.</a:t>
            </a:r>
          </a:p>
          <a:p>
            <a:pPr>
              <a:spcAft>
                <a:spcPts val="1200"/>
              </a:spcAft>
            </a:pPr>
            <a:r>
              <a:rPr lang="en-US" sz="3200" b="1" baseline="30000" dirty="0">
                <a:latin typeface="Arial"/>
                <a:cs typeface="Arial"/>
              </a:rPr>
              <a:t>23 </a:t>
            </a:r>
            <a:r>
              <a:rPr lang="en-US" sz="3200" dirty="0">
                <a:latin typeface="Arial"/>
                <a:cs typeface="Arial"/>
              </a:rPr>
              <a:t>No longer drink only water, but use a little wine for your stomach’s sake and your frequent infirmities. </a:t>
            </a:r>
          </a:p>
        </p:txBody>
      </p:sp>
    </p:spTree>
    <p:extLst>
      <p:ext uri="{BB962C8B-B14F-4D97-AF65-F5344CB8AC3E}">
        <p14:creationId xmlns:p14="http://schemas.microsoft.com/office/powerpoint/2010/main" val="18286073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1106980"/>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5</a:t>
            </a:r>
            <a:r>
              <a:rPr lang="en-US" sz="4400" b="1" dirty="0" smtClean="0">
                <a:solidFill>
                  <a:srgbClr val="3A4228"/>
                </a:solidFill>
                <a:latin typeface="Times New Roman"/>
                <a:cs typeface="Times New Roman"/>
              </a:rPr>
              <a:t>:24-25</a:t>
            </a:r>
            <a:endParaRPr lang="en-US" sz="4400" b="1" dirty="0">
              <a:solidFill>
                <a:srgbClr val="3A4228"/>
              </a:solidFill>
              <a:latin typeface="Times New Roman"/>
              <a:cs typeface="Times New Roman"/>
            </a:endParaRPr>
          </a:p>
        </p:txBody>
      </p:sp>
      <p:sp>
        <p:nvSpPr>
          <p:cNvPr id="5" name="Rectangle 4"/>
          <p:cNvSpPr/>
          <p:nvPr/>
        </p:nvSpPr>
        <p:spPr>
          <a:xfrm>
            <a:off x="467144" y="1129859"/>
            <a:ext cx="8335621" cy="2554545"/>
          </a:xfrm>
          <a:prstGeom prst="rect">
            <a:avLst/>
          </a:prstGeom>
        </p:spPr>
        <p:txBody>
          <a:bodyPr wrap="square">
            <a:spAutoFit/>
          </a:bodyPr>
          <a:lstStyle/>
          <a:p>
            <a:pPr>
              <a:spcAft>
                <a:spcPts val="1200"/>
              </a:spcAft>
            </a:pPr>
            <a:r>
              <a:rPr lang="en-US" sz="3200" b="1" baseline="30000" dirty="0">
                <a:latin typeface="Arial"/>
                <a:cs typeface="Arial"/>
              </a:rPr>
              <a:t>24 </a:t>
            </a:r>
            <a:r>
              <a:rPr lang="en-US" sz="3200" dirty="0">
                <a:latin typeface="Arial"/>
                <a:cs typeface="Arial"/>
              </a:rPr>
              <a:t>Some men’s sins are clearly evident, preceding </a:t>
            </a:r>
            <a:r>
              <a:rPr lang="en-US" sz="3200" i="1" dirty="0">
                <a:latin typeface="Arial"/>
                <a:cs typeface="Arial"/>
              </a:rPr>
              <a:t>them</a:t>
            </a:r>
            <a:r>
              <a:rPr lang="en-US" sz="3200" dirty="0">
                <a:latin typeface="Arial"/>
                <a:cs typeface="Arial"/>
              </a:rPr>
              <a:t> to judgment, but those of some </a:t>
            </a:r>
            <a:r>
              <a:rPr lang="en-US" sz="3200" i="1" dirty="0">
                <a:latin typeface="Arial"/>
                <a:cs typeface="Arial"/>
              </a:rPr>
              <a:t>men</a:t>
            </a:r>
            <a:r>
              <a:rPr lang="en-US" sz="3200" dirty="0">
                <a:latin typeface="Arial"/>
                <a:cs typeface="Arial"/>
              </a:rPr>
              <a:t> follow later. </a:t>
            </a:r>
            <a:r>
              <a:rPr lang="en-US" sz="3200" b="1" baseline="30000" dirty="0">
                <a:latin typeface="Arial"/>
                <a:cs typeface="Arial"/>
              </a:rPr>
              <a:t>25 </a:t>
            </a:r>
            <a:r>
              <a:rPr lang="en-US" sz="3200" dirty="0">
                <a:latin typeface="Arial"/>
                <a:cs typeface="Arial"/>
              </a:rPr>
              <a:t>Likewise, the good works </a:t>
            </a:r>
            <a:r>
              <a:rPr lang="en-US" sz="3200" i="1" dirty="0">
                <a:latin typeface="Arial"/>
                <a:cs typeface="Arial"/>
              </a:rPr>
              <a:t>of some</a:t>
            </a:r>
            <a:r>
              <a:rPr lang="en-US" sz="3200" dirty="0">
                <a:latin typeface="Arial"/>
                <a:cs typeface="Arial"/>
              </a:rPr>
              <a:t> are clearly evident, and those that are otherwise cannot be hidden. </a:t>
            </a:r>
          </a:p>
        </p:txBody>
      </p:sp>
    </p:spTree>
    <p:extLst>
      <p:ext uri="{BB962C8B-B14F-4D97-AF65-F5344CB8AC3E}">
        <p14:creationId xmlns:p14="http://schemas.microsoft.com/office/powerpoint/2010/main" val="1306216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1106980"/>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6:1-2</a:t>
            </a:r>
            <a:endParaRPr lang="en-US" sz="4400" b="1" dirty="0">
              <a:solidFill>
                <a:srgbClr val="3A4228"/>
              </a:solidFill>
              <a:latin typeface="Times New Roman"/>
              <a:cs typeface="Times New Roman"/>
            </a:endParaRPr>
          </a:p>
        </p:txBody>
      </p:sp>
      <p:sp>
        <p:nvSpPr>
          <p:cNvPr id="5" name="Rectangle 4"/>
          <p:cNvSpPr/>
          <p:nvPr/>
        </p:nvSpPr>
        <p:spPr>
          <a:xfrm>
            <a:off x="467144" y="1129859"/>
            <a:ext cx="8335621" cy="4524315"/>
          </a:xfrm>
          <a:prstGeom prst="rect">
            <a:avLst/>
          </a:prstGeom>
        </p:spPr>
        <p:txBody>
          <a:bodyPr wrap="square">
            <a:spAutoFit/>
          </a:bodyPr>
          <a:lstStyle/>
          <a:p>
            <a:pPr>
              <a:spcAft>
                <a:spcPts val="1200"/>
              </a:spcAft>
            </a:pPr>
            <a:r>
              <a:rPr lang="en-US" sz="3200" b="1" baseline="30000" dirty="0" smtClean="0">
                <a:latin typeface="Arial"/>
                <a:cs typeface="Arial"/>
              </a:rPr>
              <a:t>1</a:t>
            </a:r>
            <a:r>
              <a:rPr lang="en-US" sz="3200" b="1" baseline="30000" dirty="0">
                <a:latin typeface="Arial"/>
                <a:cs typeface="Arial"/>
              </a:rPr>
              <a:t> </a:t>
            </a:r>
            <a:r>
              <a:rPr lang="en-US" sz="3200" dirty="0" smtClean="0">
                <a:latin typeface="Arial"/>
                <a:cs typeface="Arial"/>
              </a:rPr>
              <a:t>Let </a:t>
            </a:r>
            <a:r>
              <a:rPr lang="en-US" sz="3200" dirty="0">
                <a:latin typeface="Arial"/>
                <a:cs typeface="Arial"/>
              </a:rPr>
              <a:t>as many bondservants as are under the yoke count their own masters worthy of all honor, so that the name of </a:t>
            </a:r>
            <a:r>
              <a:rPr lang="en-US" sz="3200" dirty="0" smtClean="0">
                <a:latin typeface="Arial"/>
                <a:cs typeface="Arial"/>
              </a:rPr>
              <a:t>God and His doctrine</a:t>
            </a:r>
            <a:r>
              <a:rPr lang="en-US" sz="2800" dirty="0" smtClean="0">
                <a:latin typeface="Arial"/>
                <a:cs typeface="Arial"/>
              </a:rPr>
              <a:t> </a:t>
            </a:r>
            <a:r>
              <a:rPr lang="en-US" sz="3200" dirty="0" smtClean="0">
                <a:latin typeface="Arial"/>
                <a:cs typeface="Arial"/>
              </a:rPr>
              <a:t>may</a:t>
            </a:r>
            <a:r>
              <a:rPr lang="en-US" sz="2800" dirty="0" smtClean="0">
                <a:latin typeface="Arial"/>
                <a:cs typeface="Arial"/>
              </a:rPr>
              <a:t> </a:t>
            </a:r>
            <a:r>
              <a:rPr lang="en-US" sz="3200" dirty="0">
                <a:latin typeface="Arial"/>
                <a:cs typeface="Arial"/>
              </a:rPr>
              <a:t>not</a:t>
            </a:r>
            <a:r>
              <a:rPr lang="en-US" sz="2800" dirty="0">
                <a:latin typeface="Arial"/>
                <a:cs typeface="Arial"/>
              </a:rPr>
              <a:t> </a:t>
            </a:r>
            <a:r>
              <a:rPr lang="en-US" sz="3200" dirty="0">
                <a:latin typeface="Arial"/>
                <a:cs typeface="Arial"/>
              </a:rPr>
              <a:t>be</a:t>
            </a:r>
            <a:r>
              <a:rPr lang="en-US" sz="2800" dirty="0">
                <a:latin typeface="Arial"/>
                <a:cs typeface="Arial"/>
              </a:rPr>
              <a:t> </a:t>
            </a:r>
            <a:r>
              <a:rPr lang="en-US" sz="3200" dirty="0">
                <a:latin typeface="Arial"/>
                <a:cs typeface="Arial"/>
              </a:rPr>
              <a:t>blasphemed. </a:t>
            </a:r>
            <a:r>
              <a:rPr lang="en-US" sz="3200" b="1" baseline="30000" dirty="0">
                <a:latin typeface="Arial"/>
                <a:cs typeface="Arial"/>
              </a:rPr>
              <a:t>2 </a:t>
            </a:r>
            <a:r>
              <a:rPr lang="en-US" sz="3200" dirty="0" smtClean="0">
                <a:latin typeface="Arial"/>
                <a:cs typeface="Arial"/>
              </a:rPr>
              <a:t>And those who </a:t>
            </a:r>
            <a:r>
              <a:rPr lang="en-US" sz="3200" dirty="0">
                <a:latin typeface="Arial"/>
                <a:cs typeface="Arial"/>
              </a:rPr>
              <a:t>have believing masters, let them not despise </a:t>
            </a:r>
            <a:r>
              <a:rPr lang="en-US" sz="3200" i="1" dirty="0">
                <a:latin typeface="Arial"/>
                <a:cs typeface="Arial"/>
              </a:rPr>
              <a:t>them</a:t>
            </a:r>
            <a:r>
              <a:rPr lang="en-US" sz="3200" dirty="0">
                <a:latin typeface="Arial"/>
                <a:cs typeface="Arial"/>
              </a:rPr>
              <a:t> because they are brethren, but rather serve </a:t>
            </a:r>
            <a:r>
              <a:rPr lang="en-US" sz="3200" i="1" dirty="0">
                <a:latin typeface="Arial"/>
                <a:cs typeface="Arial"/>
              </a:rPr>
              <a:t>them</a:t>
            </a:r>
            <a:r>
              <a:rPr lang="en-US" sz="3200" dirty="0">
                <a:latin typeface="Arial"/>
                <a:cs typeface="Arial"/>
              </a:rPr>
              <a:t> because those who are benefited are believers and beloved. Teach and exhort these things. </a:t>
            </a:r>
          </a:p>
        </p:txBody>
      </p:sp>
    </p:spTree>
    <p:extLst>
      <p:ext uri="{BB962C8B-B14F-4D97-AF65-F5344CB8AC3E}">
        <p14:creationId xmlns:p14="http://schemas.microsoft.com/office/powerpoint/2010/main" val="3180847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1106980"/>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6:3-5</a:t>
            </a:r>
            <a:endParaRPr lang="en-US" sz="4400" b="1" dirty="0">
              <a:solidFill>
                <a:srgbClr val="3A4228"/>
              </a:solidFill>
              <a:latin typeface="Times New Roman"/>
              <a:cs typeface="Times New Roman"/>
            </a:endParaRPr>
          </a:p>
        </p:txBody>
      </p:sp>
      <p:sp>
        <p:nvSpPr>
          <p:cNvPr id="5" name="Rectangle 4"/>
          <p:cNvSpPr/>
          <p:nvPr/>
        </p:nvSpPr>
        <p:spPr>
          <a:xfrm>
            <a:off x="379554" y="1129859"/>
            <a:ext cx="8569193" cy="5509200"/>
          </a:xfrm>
          <a:prstGeom prst="rect">
            <a:avLst/>
          </a:prstGeom>
        </p:spPr>
        <p:txBody>
          <a:bodyPr wrap="square">
            <a:spAutoFit/>
          </a:bodyPr>
          <a:lstStyle/>
          <a:p>
            <a:pPr>
              <a:spcAft>
                <a:spcPts val="1200"/>
              </a:spcAft>
            </a:pPr>
            <a:r>
              <a:rPr lang="en-US" sz="3200" b="1" baseline="30000" dirty="0">
                <a:latin typeface="Arial"/>
                <a:cs typeface="Arial"/>
              </a:rPr>
              <a:t>3 </a:t>
            </a:r>
            <a:r>
              <a:rPr lang="en-US" sz="3200" dirty="0">
                <a:latin typeface="Arial"/>
                <a:cs typeface="Arial"/>
              </a:rPr>
              <a:t>If anyone teaches otherwise and does not consent to wholesome words, even the words of our Lord Jesus Christ, and to the doctrine which accords with godliness, </a:t>
            </a:r>
            <a:r>
              <a:rPr lang="en-US" sz="3200" b="1" baseline="30000" dirty="0">
                <a:latin typeface="Arial"/>
                <a:cs typeface="Arial"/>
              </a:rPr>
              <a:t>4 </a:t>
            </a:r>
            <a:r>
              <a:rPr lang="en-US" sz="3200" dirty="0">
                <a:latin typeface="Arial"/>
                <a:cs typeface="Arial"/>
              </a:rPr>
              <a:t>he is proud, knowing</a:t>
            </a:r>
            <a:r>
              <a:rPr lang="en-US" sz="2800" dirty="0">
                <a:latin typeface="Arial"/>
                <a:cs typeface="Arial"/>
              </a:rPr>
              <a:t> </a:t>
            </a:r>
            <a:r>
              <a:rPr lang="en-US" sz="3200" dirty="0">
                <a:latin typeface="Arial"/>
                <a:cs typeface="Arial"/>
              </a:rPr>
              <a:t>nothing,</a:t>
            </a:r>
            <a:r>
              <a:rPr lang="en-US" sz="2400" dirty="0">
                <a:latin typeface="Arial"/>
                <a:cs typeface="Arial"/>
              </a:rPr>
              <a:t> </a:t>
            </a:r>
            <a:r>
              <a:rPr lang="en-US" sz="3200" dirty="0">
                <a:latin typeface="Arial"/>
                <a:cs typeface="Arial"/>
              </a:rPr>
              <a:t>but</a:t>
            </a:r>
            <a:r>
              <a:rPr lang="en-US" sz="2800" dirty="0">
                <a:latin typeface="Arial"/>
                <a:cs typeface="Arial"/>
              </a:rPr>
              <a:t> </a:t>
            </a:r>
            <a:r>
              <a:rPr lang="en-US" sz="3200" dirty="0">
                <a:latin typeface="Arial"/>
                <a:cs typeface="Arial"/>
              </a:rPr>
              <a:t>is</a:t>
            </a:r>
            <a:r>
              <a:rPr lang="en-US" sz="2800" dirty="0">
                <a:latin typeface="Arial"/>
                <a:cs typeface="Arial"/>
              </a:rPr>
              <a:t> </a:t>
            </a:r>
            <a:r>
              <a:rPr lang="en-US" sz="3200" dirty="0">
                <a:latin typeface="Arial"/>
                <a:cs typeface="Arial"/>
              </a:rPr>
              <a:t>obsessed</a:t>
            </a:r>
            <a:r>
              <a:rPr lang="en-US" sz="2800" dirty="0">
                <a:latin typeface="Arial"/>
                <a:cs typeface="Arial"/>
              </a:rPr>
              <a:t> </a:t>
            </a:r>
            <a:r>
              <a:rPr lang="en-US" sz="3200" dirty="0" smtClean="0">
                <a:latin typeface="Arial"/>
                <a:cs typeface="Arial"/>
              </a:rPr>
              <a:t>with</a:t>
            </a:r>
            <a:r>
              <a:rPr lang="en-US" sz="2800" dirty="0" smtClean="0">
                <a:latin typeface="Arial"/>
                <a:cs typeface="Arial"/>
              </a:rPr>
              <a:t> </a:t>
            </a:r>
            <a:r>
              <a:rPr lang="en-US" sz="3200" dirty="0" smtClean="0">
                <a:latin typeface="Arial"/>
                <a:cs typeface="Arial"/>
              </a:rPr>
              <a:t>disputes and </a:t>
            </a:r>
            <a:r>
              <a:rPr lang="en-US" sz="3200" dirty="0">
                <a:latin typeface="Arial"/>
                <a:cs typeface="Arial"/>
              </a:rPr>
              <a:t>arguments over words, from which come envy, strife, reviling, evil suspicions, </a:t>
            </a:r>
            <a:r>
              <a:rPr lang="en-US" sz="3200" b="1" baseline="30000" dirty="0">
                <a:latin typeface="Arial"/>
                <a:cs typeface="Arial"/>
              </a:rPr>
              <a:t>5 </a:t>
            </a:r>
            <a:r>
              <a:rPr lang="en-US" sz="3200" dirty="0">
                <a:latin typeface="Arial"/>
                <a:cs typeface="Arial"/>
              </a:rPr>
              <a:t>useless </a:t>
            </a:r>
            <a:r>
              <a:rPr lang="en-US" sz="3200" dirty="0" err="1">
                <a:latin typeface="Arial"/>
                <a:cs typeface="Arial"/>
              </a:rPr>
              <a:t>wranglings</a:t>
            </a:r>
            <a:r>
              <a:rPr lang="en-US" sz="3200" dirty="0">
                <a:latin typeface="Arial"/>
                <a:cs typeface="Arial"/>
              </a:rPr>
              <a:t> of men of corrupt minds </a:t>
            </a:r>
            <a:r>
              <a:rPr lang="en-US" sz="3200" dirty="0" smtClean="0">
                <a:latin typeface="Arial"/>
                <a:cs typeface="Arial"/>
              </a:rPr>
              <a:t>and </a:t>
            </a:r>
            <a:r>
              <a:rPr lang="en-US" sz="3200" dirty="0">
                <a:latin typeface="Arial"/>
                <a:cs typeface="Arial"/>
              </a:rPr>
              <a:t>destitute of the truth, who suppose that godliness is a </a:t>
            </a:r>
            <a:r>
              <a:rPr lang="en-US" sz="3200" i="1" dirty="0">
                <a:latin typeface="Arial"/>
                <a:cs typeface="Arial"/>
              </a:rPr>
              <a:t>means of</a:t>
            </a:r>
            <a:r>
              <a:rPr lang="en-US" sz="3200" dirty="0">
                <a:latin typeface="Arial"/>
                <a:cs typeface="Arial"/>
              </a:rPr>
              <a:t> gain. From such withdraw yourself. </a:t>
            </a:r>
          </a:p>
        </p:txBody>
      </p:sp>
    </p:spTree>
    <p:extLst>
      <p:ext uri="{BB962C8B-B14F-4D97-AF65-F5344CB8AC3E}">
        <p14:creationId xmlns:p14="http://schemas.microsoft.com/office/powerpoint/2010/main" val="21704886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1106980"/>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6:6-10</a:t>
            </a:r>
            <a:endParaRPr lang="en-US" sz="4400" b="1" dirty="0">
              <a:solidFill>
                <a:srgbClr val="3A4228"/>
              </a:solidFill>
              <a:latin typeface="Times New Roman"/>
              <a:cs typeface="Times New Roman"/>
            </a:endParaRPr>
          </a:p>
        </p:txBody>
      </p:sp>
      <p:sp>
        <p:nvSpPr>
          <p:cNvPr id="5" name="Rectangle 4"/>
          <p:cNvSpPr/>
          <p:nvPr/>
        </p:nvSpPr>
        <p:spPr>
          <a:xfrm>
            <a:off x="379554" y="1129859"/>
            <a:ext cx="8397557" cy="4524315"/>
          </a:xfrm>
          <a:prstGeom prst="rect">
            <a:avLst/>
          </a:prstGeom>
        </p:spPr>
        <p:txBody>
          <a:bodyPr wrap="square">
            <a:spAutoFit/>
          </a:bodyPr>
          <a:lstStyle/>
          <a:p>
            <a:pPr>
              <a:spcAft>
                <a:spcPts val="1200"/>
              </a:spcAft>
            </a:pPr>
            <a:r>
              <a:rPr lang="en-US" sz="3200" b="1" baseline="30000" dirty="0">
                <a:latin typeface="Arial"/>
                <a:cs typeface="Arial"/>
              </a:rPr>
              <a:t>6 </a:t>
            </a:r>
            <a:r>
              <a:rPr lang="en-US" sz="3200" dirty="0">
                <a:latin typeface="Arial"/>
                <a:cs typeface="Arial"/>
              </a:rPr>
              <a:t>For I am already being poured out as a drink offering, and the time of my departure is at hand. </a:t>
            </a:r>
            <a:r>
              <a:rPr lang="en-US" sz="3200" b="1" baseline="30000" dirty="0">
                <a:latin typeface="Arial"/>
                <a:cs typeface="Arial"/>
              </a:rPr>
              <a:t>7 </a:t>
            </a:r>
            <a:r>
              <a:rPr lang="en-US" sz="3200" dirty="0">
                <a:latin typeface="Arial"/>
                <a:cs typeface="Arial"/>
              </a:rPr>
              <a:t>I have fought the good fight, I have finished the race, I have kept </a:t>
            </a:r>
            <a:r>
              <a:rPr lang="en-US" sz="3200" dirty="0" smtClean="0">
                <a:latin typeface="Arial"/>
                <a:cs typeface="Arial"/>
              </a:rPr>
              <a:t>the faith. </a:t>
            </a:r>
            <a:r>
              <a:rPr lang="en-US" sz="3200" b="1" baseline="30000" dirty="0" smtClean="0">
                <a:latin typeface="Arial"/>
                <a:cs typeface="Arial"/>
              </a:rPr>
              <a:t>8</a:t>
            </a:r>
            <a:r>
              <a:rPr lang="en-US" sz="3200" b="1" baseline="30000" dirty="0">
                <a:latin typeface="Arial"/>
                <a:cs typeface="Arial"/>
              </a:rPr>
              <a:t> </a:t>
            </a:r>
            <a:r>
              <a:rPr lang="en-US" sz="3200" dirty="0">
                <a:latin typeface="Arial"/>
                <a:cs typeface="Arial"/>
              </a:rPr>
              <a:t>Finally, there is laid up for me the crown of righteousness, which the Lord, the righteous Judge, will give to me on that Day, and not to me only but also to all who have loved His appearing. </a:t>
            </a:r>
          </a:p>
        </p:txBody>
      </p:sp>
    </p:spTree>
    <p:extLst>
      <p:ext uri="{BB962C8B-B14F-4D97-AF65-F5344CB8AC3E}">
        <p14:creationId xmlns:p14="http://schemas.microsoft.com/office/powerpoint/2010/main" val="1478051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780079"/>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6:11-16</a:t>
            </a:r>
            <a:endParaRPr lang="en-US" sz="4400" b="1" dirty="0">
              <a:solidFill>
                <a:srgbClr val="3A4228"/>
              </a:solidFill>
              <a:latin typeface="Times New Roman"/>
              <a:cs typeface="Times New Roman"/>
            </a:endParaRPr>
          </a:p>
        </p:txBody>
      </p:sp>
      <p:sp>
        <p:nvSpPr>
          <p:cNvPr id="5" name="Rectangle 4"/>
          <p:cNvSpPr/>
          <p:nvPr/>
        </p:nvSpPr>
        <p:spPr>
          <a:xfrm>
            <a:off x="116786" y="823280"/>
            <a:ext cx="9027214" cy="6108237"/>
          </a:xfrm>
          <a:prstGeom prst="rect">
            <a:avLst/>
          </a:prstGeom>
        </p:spPr>
        <p:txBody>
          <a:bodyPr wrap="square">
            <a:spAutoFit/>
          </a:bodyPr>
          <a:lstStyle/>
          <a:p>
            <a:pPr>
              <a:lnSpc>
                <a:spcPct val="92000"/>
              </a:lnSpc>
              <a:spcAft>
                <a:spcPts val="1200"/>
              </a:spcAft>
            </a:pPr>
            <a:r>
              <a:rPr lang="en-US" sz="2800" b="1" baseline="30000" dirty="0">
                <a:latin typeface="Arial"/>
                <a:cs typeface="Arial"/>
              </a:rPr>
              <a:t>11 </a:t>
            </a:r>
            <a:r>
              <a:rPr lang="en-US" sz="2800" dirty="0">
                <a:latin typeface="Arial"/>
                <a:cs typeface="Arial"/>
              </a:rPr>
              <a:t>But you, O man of God, flee these things and pursue </a:t>
            </a:r>
            <a:r>
              <a:rPr lang="en-US" sz="2700" dirty="0">
                <a:latin typeface="Arial"/>
                <a:cs typeface="Arial"/>
              </a:rPr>
              <a:t>righteousness,</a:t>
            </a:r>
            <a:r>
              <a:rPr lang="en-US" sz="2000" dirty="0">
                <a:latin typeface="Arial"/>
                <a:cs typeface="Arial"/>
              </a:rPr>
              <a:t> </a:t>
            </a:r>
            <a:r>
              <a:rPr lang="en-US" sz="2700" dirty="0">
                <a:latin typeface="Arial"/>
                <a:cs typeface="Arial"/>
              </a:rPr>
              <a:t>godliness,</a:t>
            </a:r>
            <a:r>
              <a:rPr lang="en-US" sz="2000" dirty="0">
                <a:latin typeface="Arial"/>
                <a:cs typeface="Arial"/>
              </a:rPr>
              <a:t> </a:t>
            </a:r>
            <a:r>
              <a:rPr lang="en-US" sz="2700" dirty="0">
                <a:latin typeface="Arial"/>
                <a:cs typeface="Arial"/>
              </a:rPr>
              <a:t>faith,</a:t>
            </a:r>
            <a:r>
              <a:rPr lang="en-US" sz="2000" dirty="0">
                <a:latin typeface="Arial"/>
                <a:cs typeface="Arial"/>
              </a:rPr>
              <a:t> </a:t>
            </a:r>
            <a:r>
              <a:rPr lang="en-US" sz="2700" dirty="0">
                <a:latin typeface="Arial"/>
                <a:cs typeface="Arial"/>
              </a:rPr>
              <a:t>love,</a:t>
            </a:r>
            <a:r>
              <a:rPr lang="en-US" sz="2000" dirty="0">
                <a:latin typeface="Arial"/>
                <a:cs typeface="Arial"/>
              </a:rPr>
              <a:t> </a:t>
            </a:r>
            <a:r>
              <a:rPr lang="en-US" sz="2700" dirty="0">
                <a:latin typeface="Arial"/>
                <a:cs typeface="Arial"/>
              </a:rPr>
              <a:t>patience</a:t>
            </a:r>
            <a:r>
              <a:rPr lang="en-US" sz="2700" dirty="0" smtClean="0">
                <a:latin typeface="Arial"/>
                <a:cs typeface="Arial"/>
              </a:rPr>
              <a:t>,</a:t>
            </a:r>
            <a:r>
              <a:rPr lang="en-US" sz="2000" dirty="0" smtClean="0">
                <a:latin typeface="Arial"/>
                <a:cs typeface="Arial"/>
              </a:rPr>
              <a:t> </a:t>
            </a:r>
            <a:r>
              <a:rPr lang="en-US" sz="2700" dirty="0" smtClean="0">
                <a:latin typeface="Arial"/>
                <a:cs typeface="Arial"/>
              </a:rPr>
              <a:t>gentleness.</a:t>
            </a:r>
            <a:r>
              <a:rPr lang="en-US" sz="2800" dirty="0" smtClean="0">
                <a:latin typeface="Arial"/>
                <a:cs typeface="Arial"/>
              </a:rPr>
              <a:t> </a:t>
            </a:r>
            <a:r>
              <a:rPr lang="en-US" sz="2800" b="1" baseline="30000" dirty="0" smtClean="0">
                <a:latin typeface="Arial"/>
                <a:cs typeface="Arial"/>
              </a:rPr>
              <a:t>12</a:t>
            </a:r>
            <a:r>
              <a:rPr lang="en-US" sz="2800" b="1" baseline="30000" dirty="0">
                <a:latin typeface="Arial"/>
                <a:cs typeface="Arial"/>
              </a:rPr>
              <a:t> </a:t>
            </a:r>
            <a:r>
              <a:rPr lang="en-US" sz="2800" dirty="0">
                <a:latin typeface="Arial"/>
                <a:cs typeface="Arial"/>
              </a:rPr>
              <a:t>Fight the good fight of faith, lay hold on eternal life, to which you were also called and have confessed the good confession in the presence of many witnesses. </a:t>
            </a:r>
            <a:r>
              <a:rPr lang="en-US" sz="2800" b="1" baseline="30000" dirty="0">
                <a:latin typeface="Arial"/>
                <a:cs typeface="Arial"/>
              </a:rPr>
              <a:t>13 </a:t>
            </a:r>
            <a:r>
              <a:rPr lang="en-US" sz="2800" dirty="0">
                <a:latin typeface="Arial"/>
                <a:cs typeface="Arial"/>
              </a:rPr>
              <a:t>I urge you in the sight of God who gives life to all things, and </a:t>
            </a:r>
            <a:r>
              <a:rPr lang="en-US" sz="2800" i="1" dirty="0">
                <a:latin typeface="Arial"/>
                <a:cs typeface="Arial"/>
              </a:rPr>
              <a:t>before</a:t>
            </a:r>
            <a:r>
              <a:rPr lang="en-US" sz="2800" dirty="0">
                <a:latin typeface="Arial"/>
                <a:cs typeface="Arial"/>
              </a:rPr>
              <a:t> Christ Jesus who witnessed the good confession before </a:t>
            </a:r>
            <a:r>
              <a:rPr lang="en-US" sz="2800" dirty="0" smtClean="0">
                <a:latin typeface="Arial"/>
                <a:cs typeface="Arial"/>
              </a:rPr>
              <a:t>Pontius Pilate, </a:t>
            </a:r>
            <a:r>
              <a:rPr lang="en-US" sz="2800" b="1" baseline="30000" dirty="0" smtClean="0">
                <a:latin typeface="Arial"/>
                <a:cs typeface="Arial"/>
              </a:rPr>
              <a:t>14</a:t>
            </a:r>
            <a:r>
              <a:rPr lang="en-US" sz="2800" b="1" baseline="30000" dirty="0">
                <a:latin typeface="Arial"/>
                <a:cs typeface="Arial"/>
              </a:rPr>
              <a:t> </a:t>
            </a:r>
            <a:r>
              <a:rPr lang="en-US" sz="2800" dirty="0">
                <a:latin typeface="Arial"/>
                <a:cs typeface="Arial"/>
              </a:rPr>
              <a:t>that you keep this commandment without spot, blameless until our Lord Jesus Christ’s appearing, </a:t>
            </a:r>
            <a:r>
              <a:rPr lang="en-US" sz="2800" b="1" baseline="30000" dirty="0">
                <a:latin typeface="Arial"/>
                <a:cs typeface="Arial"/>
              </a:rPr>
              <a:t>15 </a:t>
            </a:r>
            <a:r>
              <a:rPr lang="en-US" sz="2800" dirty="0">
                <a:latin typeface="Arial"/>
                <a:cs typeface="Arial"/>
              </a:rPr>
              <a:t>which He will manifest in His</a:t>
            </a:r>
            <a:r>
              <a:rPr lang="en-US" sz="2400" dirty="0">
                <a:latin typeface="Arial"/>
                <a:cs typeface="Arial"/>
              </a:rPr>
              <a:t> </a:t>
            </a:r>
            <a:r>
              <a:rPr lang="en-US" sz="2800" dirty="0">
                <a:latin typeface="Arial"/>
                <a:cs typeface="Arial"/>
              </a:rPr>
              <a:t>own</a:t>
            </a:r>
            <a:r>
              <a:rPr lang="en-US" sz="2400" dirty="0">
                <a:latin typeface="Arial"/>
                <a:cs typeface="Arial"/>
              </a:rPr>
              <a:t> </a:t>
            </a:r>
            <a:r>
              <a:rPr lang="en-US" sz="2800" dirty="0">
                <a:latin typeface="Arial"/>
                <a:cs typeface="Arial"/>
              </a:rPr>
              <a:t>time,</a:t>
            </a:r>
            <a:r>
              <a:rPr lang="en-US" sz="2000" dirty="0">
                <a:latin typeface="Arial"/>
                <a:cs typeface="Arial"/>
              </a:rPr>
              <a:t> </a:t>
            </a:r>
            <a:r>
              <a:rPr lang="en-US" sz="2800" i="1" dirty="0">
                <a:latin typeface="Arial"/>
                <a:cs typeface="Arial"/>
              </a:rPr>
              <a:t>He </a:t>
            </a:r>
            <a:r>
              <a:rPr lang="en-US" sz="2800" i="1" dirty="0" smtClean="0">
                <a:latin typeface="Arial"/>
                <a:cs typeface="Arial"/>
              </a:rPr>
              <a:t>who is </a:t>
            </a:r>
            <a:r>
              <a:rPr lang="en-US" sz="2800" dirty="0" smtClean="0">
                <a:latin typeface="Arial"/>
                <a:cs typeface="Arial"/>
              </a:rPr>
              <a:t>the</a:t>
            </a:r>
            <a:r>
              <a:rPr lang="en-US" sz="2800" i="1" dirty="0" smtClean="0">
                <a:latin typeface="Arial"/>
                <a:cs typeface="Arial"/>
              </a:rPr>
              <a:t> </a:t>
            </a:r>
            <a:r>
              <a:rPr lang="en-US" sz="2800" dirty="0" smtClean="0">
                <a:latin typeface="Arial"/>
                <a:cs typeface="Arial"/>
              </a:rPr>
              <a:t>blessed </a:t>
            </a:r>
            <a:r>
              <a:rPr lang="en-US" sz="2800" dirty="0">
                <a:latin typeface="Arial"/>
                <a:cs typeface="Arial"/>
              </a:rPr>
              <a:t>and </a:t>
            </a:r>
            <a:r>
              <a:rPr lang="en-US" sz="2800" dirty="0" smtClean="0">
                <a:latin typeface="Arial"/>
                <a:cs typeface="Arial"/>
              </a:rPr>
              <a:t>only Potentate, the </a:t>
            </a:r>
            <a:r>
              <a:rPr lang="en-US" sz="2800" dirty="0">
                <a:latin typeface="Arial"/>
                <a:cs typeface="Arial"/>
              </a:rPr>
              <a:t>King of kings and Lord of lords, </a:t>
            </a:r>
            <a:r>
              <a:rPr lang="en-US" sz="2800" b="1" baseline="30000" dirty="0">
                <a:latin typeface="Arial"/>
                <a:cs typeface="Arial"/>
              </a:rPr>
              <a:t>16 </a:t>
            </a:r>
            <a:r>
              <a:rPr lang="en-US" sz="2800" dirty="0">
                <a:latin typeface="Arial"/>
                <a:cs typeface="Arial"/>
              </a:rPr>
              <a:t>who alone has immortality, dwelling in unapproachable light, whom no man has seen or can see, to whom </a:t>
            </a:r>
            <a:r>
              <a:rPr lang="en-US" sz="2800" i="1" dirty="0">
                <a:latin typeface="Arial"/>
                <a:cs typeface="Arial"/>
              </a:rPr>
              <a:t>be</a:t>
            </a:r>
            <a:r>
              <a:rPr lang="en-US" sz="2800" dirty="0">
                <a:latin typeface="Arial"/>
                <a:cs typeface="Arial"/>
              </a:rPr>
              <a:t> honor and everlasting power. Amen. </a:t>
            </a:r>
          </a:p>
        </p:txBody>
      </p:sp>
    </p:spTree>
    <p:extLst>
      <p:ext uri="{BB962C8B-B14F-4D97-AF65-F5344CB8AC3E}">
        <p14:creationId xmlns:p14="http://schemas.microsoft.com/office/powerpoint/2010/main" val="7265950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92380"/>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6:17-19</a:t>
            </a:r>
            <a:endParaRPr lang="en-US" sz="4400" b="1" dirty="0">
              <a:solidFill>
                <a:srgbClr val="3A4228"/>
              </a:solidFill>
              <a:latin typeface="Times New Roman"/>
              <a:cs typeface="Times New Roman"/>
            </a:endParaRPr>
          </a:p>
        </p:txBody>
      </p:sp>
      <p:sp>
        <p:nvSpPr>
          <p:cNvPr id="5" name="Rectangle 4"/>
          <p:cNvSpPr/>
          <p:nvPr/>
        </p:nvSpPr>
        <p:spPr>
          <a:xfrm>
            <a:off x="291966" y="1115260"/>
            <a:ext cx="8715175" cy="4031873"/>
          </a:xfrm>
          <a:prstGeom prst="rect">
            <a:avLst/>
          </a:prstGeom>
        </p:spPr>
        <p:txBody>
          <a:bodyPr wrap="square">
            <a:spAutoFit/>
          </a:bodyPr>
          <a:lstStyle/>
          <a:p>
            <a:pPr>
              <a:spcAft>
                <a:spcPts val="1200"/>
              </a:spcAft>
            </a:pPr>
            <a:r>
              <a:rPr lang="en-US" sz="3200" b="1" baseline="30000" dirty="0">
                <a:latin typeface="Arial"/>
                <a:cs typeface="Arial"/>
              </a:rPr>
              <a:t>17 </a:t>
            </a:r>
            <a:r>
              <a:rPr lang="en-US" sz="3200" dirty="0">
                <a:latin typeface="Arial"/>
                <a:cs typeface="Arial"/>
              </a:rPr>
              <a:t>Command those who are rich in this present age not to be haughty, nor to trust </a:t>
            </a:r>
            <a:r>
              <a:rPr lang="en-US" sz="3200" dirty="0" smtClean="0">
                <a:latin typeface="Arial"/>
                <a:cs typeface="Arial"/>
              </a:rPr>
              <a:t>in uncertain riches </a:t>
            </a:r>
            <a:r>
              <a:rPr lang="en-US" sz="3200" dirty="0">
                <a:latin typeface="Arial"/>
                <a:cs typeface="Arial"/>
              </a:rPr>
              <a:t>but in the living God, who gives us richly all things to enjoy. </a:t>
            </a:r>
            <a:r>
              <a:rPr lang="en-US" sz="3200" b="1" baseline="30000" dirty="0">
                <a:latin typeface="Arial"/>
                <a:cs typeface="Arial"/>
              </a:rPr>
              <a:t>18 </a:t>
            </a:r>
            <a:r>
              <a:rPr lang="en-US" sz="3200" i="1" dirty="0">
                <a:latin typeface="Arial"/>
                <a:cs typeface="Arial"/>
              </a:rPr>
              <a:t>Let them</a:t>
            </a:r>
            <a:r>
              <a:rPr lang="en-US" sz="3200" dirty="0">
                <a:latin typeface="Arial"/>
                <a:cs typeface="Arial"/>
              </a:rPr>
              <a:t> do good, that they</a:t>
            </a:r>
            <a:r>
              <a:rPr lang="en-US" sz="2800" dirty="0">
                <a:latin typeface="Arial"/>
                <a:cs typeface="Arial"/>
              </a:rPr>
              <a:t> </a:t>
            </a:r>
            <a:r>
              <a:rPr lang="en-US" sz="3200" dirty="0">
                <a:latin typeface="Arial"/>
                <a:cs typeface="Arial"/>
              </a:rPr>
              <a:t>be</a:t>
            </a:r>
            <a:r>
              <a:rPr lang="en-US" sz="2800" dirty="0">
                <a:latin typeface="Arial"/>
                <a:cs typeface="Arial"/>
              </a:rPr>
              <a:t> </a:t>
            </a:r>
            <a:r>
              <a:rPr lang="en-US" sz="3200" dirty="0">
                <a:latin typeface="Arial"/>
                <a:cs typeface="Arial"/>
              </a:rPr>
              <a:t>rich</a:t>
            </a:r>
            <a:r>
              <a:rPr lang="en-US" sz="2800" dirty="0">
                <a:latin typeface="Arial"/>
                <a:cs typeface="Arial"/>
              </a:rPr>
              <a:t> </a:t>
            </a:r>
            <a:r>
              <a:rPr lang="en-US" sz="3200" dirty="0">
                <a:latin typeface="Arial"/>
                <a:cs typeface="Arial"/>
              </a:rPr>
              <a:t>in</a:t>
            </a:r>
            <a:r>
              <a:rPr lang="en-US" sz="2800" dirty="0">
                <a:latin typeface="Arial"/>
                <a:cs typeface="Arial"/>
              </a:rPr>
              <a:t> </a:t>
            </a:r>
            <a:r>
              <a:rPr lang="en-US" sz="3200" dirty="0">
                <a:latin typeface="Arial"/>
                <a:cs typeface="Arial"/>
              </a:rPr>
              <a:t>good</a:t>
            </a:r>
            <a:r>
              <a:rPr lang="en-US" sz="2800" dirty="0">
                <a:latin typeface="Arial"/>
                <a:cs typeface="Arial"/>
              </a:rPr>
              <a:t> </a:t>
            </a:r>
            <a:r>
              <a:rPr lang="en-US" sz="3200" dirty="0">
                <a:latin typeface="Arial"/>
                <a:cs typeface="Arial"/>
              </a:rPr>
              <a:t>works,</a:t>
            </a:r>
            <a:r>
              <a:rPr lang="en-US" sz="2800" dirty="0">
                <a:latin typeface="Arial"/>
                <a:cs typeface="Arial"/>
              </a:rPr>
              <a:t> </a:t>
            </a:r>
            <a:r>
              <a:rPr lang="en-US" sz="3200" dirty="0">
                <a:latin typeface="Arial"/>
                <a:cs typeface="Arial"/>
              </a:rPr>
              <a:t>ready</a:t>
            </a:r>
            <a:r>
              <a:rPr lang="en-US" sz="2800" dirty="0">
                <a:latin typeface="Arial"/>
                <a:cs typeface="Arial"/>
              </a:rPr>
              <a:t> </a:t>
            </a:r>
            <a:r>
              <a:rPr lang="en-US" sz="3200" dirty="0">
                <a:latin typeface="Arial"/>
                <a:cs typeface="Arial"/>
              </a:rPr>
              <a:t>to</a:t>
            </a:r>
            <a:r>
              <a:rPr lang="en-US" sz="2800" dirty="0">
                <a:latin typeface="Arial"/>
                <a:cs typeface="Arial"/>
              </a:rPr>
              <a:t> </a:t>
            </a:r>
            <a:r>
              <a:rPr lang="en-US" sz="3200" dirty="0">
                <a:latin typeface="Arial"/>
                <a:cs typeface="Arial"/>
              </a:rPr>
              <a:t>give</a:t>
            </a:r>
            <a:r>
              <a:rPr lang="en-US" sz="3200" dirty="0" smtClean="0">
                <a:latin typeface="Arial"/>
                <a:cs typeface="Arial"/>
              </a:rPr>
              <a:t>,</a:t>
            </a:r>
            <a:r>
              <a:rPr lang="en-US" sz="2800" dirty="0" smtClean="0">
                <a:latin typeface="Arial"/>
                <a:cs typeface="Arial"/>
              </a:rPr>
              <a:t> </a:t>
            </a:r>
            <a:r>
              <a:rPr lang="en-US" sz="3200" dirty="0" smtClean="0">
                <a:latin typeface="Arial"/>
                <a:cs typeface="Arial"/>
              </a:rPr>
              <a:t>willing to </a:t>
            </a:r>
            <a:r>
              <a:rPr lang="en-US" sz="3200" dirty="0">
                <a:latin typeface="Arial"/>
                <a:cs typeface="Arial"/>
              </a:rPr>
              <a:t>share, </a:t>
            </a:r>
            <a:r>
              <a:rPr lang="en-US" sz="3200" b="1" baseline="30000" dirty="0">
                <a:latin typeface="Arial"/>
                <a:cs typeface="Arial"/>
              </a:rPr>
              <a:t>19 </a:t>
            </a:r>
            <a:r>
              <a:rPr lang="en-US" sz="3200" dirty="0">
                <a:latin typeface="Arial"/>
                <a:cs typeface="Arial"/>
              </a:rPr>
              <a:t>storing up for themselves a good foundation for the time to come, that they may lay hold on eternal life. </a:t>
            </a:r>
          </a:p>
        </p:txBody>
      </p:sp>
    </p:spTree>
    <p:extLst>
      <p:ext uri="{BB962C8B-B14F-4D97-AF65-F5344CB8AC3E}">
        <p14:creationId xmlns:p14="http://schemas.microsoft.com/office/powerpoint/2010/main" val="11109522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92380"/>
          </a:xfrm>
        </p:spPr>
        <p:txBody>
          <a:bodyPr/>
          <a:lstStyle/>
          <a:p>
            <a:r>
              <a:rPr lang="en-US" sz="4400" b="1" dirty="0" smtClean="0">
                <a:solidFill>
                  <a:srgbClr val="3A4228"/>
                </a:solidFill>
                <a:latin typeface="Times New Roman"/>
                <a:cs typeface="Times New Roman"/>
              </a:rPr>
              <a:t>1</a:t>
            </a:r>
            <a:r>
              <a:rPr lang="en-US" sz="4400" b="1" baseline="30000" dirty="0" smtClean="0">
                <a:solidFill>
                  <a:srgbClr val="3A4228"/>
                </a:solidFill>
                <a:latin typeface="Times New Roman"/>
                <a:cs typeface="Times New Roman"/>
              </a:rPr>
              <a:t>st</a:t>
            </a:r>
            <a:r>
              <a:rPr lang="en-US" sz="4400" b="1" dirty="0" smtClean="0">
                <a:solidFill>
                  <a:srgbClr val="3A4228"/>
                </a:solidFill>
                <a:latin typeface="Times New Roman"/>
                <a:cs typeface="Times New Roman"/>
              </a:rPr>
              <a:t> Timothy 6:20-21</a:t>
            </a:r>
            <a:endParaRPr lang="en-US" sz="4400" b="1" dirty="0">
              <a:solidFill>
                <a:srgbClr val="3A4228"/>
              </a:solidFill>
              <a:latin typeface="Times New Roman"/>
              <a:cs typeface="Times New Roman"/>
            </a:endParaRPr>
          </a:p>
        </p:txBody>
      </p:sp>
      <p:sp>
        <p:nvSpPr>
          <p:cNvPr id="5" name="Rectangle 4"/>
          <p:cNvSpPr/>
          <p:nvPr/>
        </p:nvSpPr>
        <p:spPr>
          <a:xfrm>
            <a:off x="394154" y="1115260"/>
            <a:ext cx="8394013" cy="3200876"/>
          </a:xfrm>
          <a:prstGeom prst="rect">
            <a:avLst/>
          </a:prstGeom>
        </p:spPr>
        <p:txBody>
          <a:bodyPr wrap="square">
            <a:spAutoFit/>
          </a:bodyPr>
          <a:lstStyle/>
          <a:p>
            <a:pPr>
              <a:spcAft>
                <a:spcPts val="1200"/>
              </a:spcAft>
            </a:pPr>
            <a:r>
              <a:rPr lang="en-US" sz="3200" b="1" baseline="30000" dirty="0">
                <a:latin typeface="Arial"/>
                <a:cs typeface="Arial"/>
              </a:rPr>
              <a:t>20 </a:t>
            </a:r>
            <a:r>
              <a:rPr lang="en-US" sz="3200" dirty="0">
                <a:latin typeface="Arial"/>
                <a:cs typeface="Arial"/>
              </a:rPr>
              <a:t>O Timothy! Guard what was committed to your trust, avoiding the profane </a:t>
            </a:r>
            <a:r>
              <a:rPr lang="en-US" sz="3200" i="1" dirty="0">
                <a:latin typeface="Arial"/>
                <a:cs typeface="Arial"/>
              </a:rPr>
              <a:t>and</a:t>
            </a:r>
            <a:r>
              <a:rPr lang="en-US" sz="3200" baseline="30000" dirty="0">
                <a:latin typeface="Arial"/>
                <a:cs typeface="Arial"/>
              </a:rPr>
              <a:t> </a:t>
            </a:r>
            <a:r>
              <a:rPr lang="en-US" sz="3200" dirty="0">
                <a:latin typeface="Arial"/>
                <a:cs typeface="Arial"/>
              </a:rPr>
              <a:t>idle babblings and contradictions of what is falsely called knowledge — </a:t>
            </a:r>
            <a:r>
              <a:rPr lang="en-US" sz="3200" b="1" baseline="30000" dirty="0">
                <a:latin typeface="Arial"/>
                <a:cs typeface="Arial"/>
              </a:rPr>
              <a:t>21 </a:t>
            </a:r>
            <a:r>
              <a:rPr lang="en-US" sz="3200" dirty="0">
                <a:latin typeface="Arial"/>
                <a:cs typeface="Arial"/>
              </a:rPr>
              <a:t>by professing it some have strayed concerning the faith.</a:t>
            </a:r>
          </a:p>
          <a:p>
            <a:pPr>
              <a:spcAft>
                <a:spcPts val="1200"/>
              </a:spcAft>
            </a:pPr>
            <a:r>
              <a:rPr lang="en-US" sz="3200" dirty="0">
                <a:latin typeface="Arial"/>
                <a:cs typeface="Arial"/>
              </a:rPr>
              <a:t>Grace </a:t>
            </a:r>
            <a:r>
              <a:rPr lang="en-US" sz="3200" i="1" dirty="0">
                <a:latin typeface="Arial"/>
                <a:cs typeface="Arial"/>
              </a:rPr>
              <a:t>be</a:t>
            </a:r>
            <a:r>
              <a:rPr lang="en-US" sz="3200" dirty="0">
                <a:latin typeface="Arial"/>
                <a:cs typeface="Arial"/>
              </a:rPr>
              <a:t> with you. Amen. </a:t>
            </a:r>
          </a:p>
        </p:txBody>
      </p:sp>
    </p:spTree>
    <p:extLst>
      <p:ext uri="{BB962C8B-B14F-4D97-AF65-F5344CB8AC3E}">
        <p14:creationId xmlns:p14="http://schemas.microsoft.com/office/powerpoint/2010/main" val="40499408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79"/>
            <a:ext cx="7691719" cy="726421"/>
          </a:xfrm>
        </p:spPr>
        <p:txBody>
          <a:bodyPr/>
          <a:lstStyle/>
          <a:p>
            <a:r>
              <a:rPr lang="en-US" sz="4400" b="1" dirty="0" smtClean="0">
                <a:solidFill>
                  <a:srgbClr val="3A4228"/>
                </a:solidFill>
                <a:latin typeface="Times New Roman"/>
                <a:cs typeface="Times New Roman"/>
              </a:rPr>
              <a:t>Titus </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a:t>
            </a:r>
            <a:r>
              <a:rPr lang="en-US" sz="4400" b="1" dirty="0">
                <a:solidFill>
                  <a:srgbClr val="3A4228"/>
                </a:solidFill>
                <a:latin typeface="Times New Roman"/>
                <a:cs typeface="Times New Roman"/>
              </a:rPr>
              <a:t>5</a:t>
            </a:r>
            <a:r>
              <a:rPr lang="en-US" sz="4400" b="1" dirty="0" smtClean="0">
                <a:solidFill>
                  <a:srgbClr val="3A4228"/>
                </a:solidFill>
                <a:latin typeface="Times New Roman"/>
                <a:cs typeface="Times New Roman"/>
              </a:rPr>
              <a:t>-9</a:t>
            </a:r>
            <a:endParaRPr lang="en-US" sz="4400" b="1" dirty="0">
              <a:solidFill>
                <a:srgbClr val="3A4228"/>
              </a:solidFill>
              <a:latin typeface="Times New Roman"/>
              <a:cs typeface="Times New Roman"/>
            </a:endParaRPr>
          </a:p>
        </p:txBody>
      </p:sp>
      <p:sp>
        <p:nvSpPr>
          <p:cNvPr id="6" name="Rectangle 5"/>
          <p:cNvSpPr/>
          <p:nvPr/>
        </p:nvSpPr>
        <p:spPr>
          <a:xfrm>
            <a:off x="88900" y="749300"/>
            <a:ext cx="9055100" cy="6093976"/>
          </a:xfrm>
          <a:prstGeom prst="rect">
            <a:avLst/>
          </a:prstGeom>
        </p:spPr>
        <p:txBody>
          <a:bodyPr wrap="square">
            <a:spAutoFit/>
          </a:bodyPr>
          <a:lstStyle/>
          <a:p>
            <a:r>
              <a:rPr lang="en-US" sz="3000" b="1" baseline="30000" dirty="0">
                <a:latin typeface="Arial"/>
                <a:cs typeface="Arial"/>
              </a:rPr>
              <a:t>5 </a:t>
            </a:r>
            <a:r>
              <a:rPr lang="en-US" sz="3000" dirty="0">
                <a:latin typeface="Arial"/>
                <a:cs typeface="Arial"/>
              </a:rPr>
              <a:t>For this reason I left you in Crete, that </a:t>
            </a:r>
            <a:r>
              <a:rPr lang="en-US" sz="3000" dirty="0" smtClean="0">
                <a:latin typeface="Arial"/>
                <a:cs typeface="Arial"/>
              </a:rPr>
              <a:t>you should set in </a:t>
            </a:r>
            <a:r>
              <a:rPr lang="en-US" sz="3000" dirty="0">
                <a:latin typeface="Arial"/>
                <a:cs typeface="Arial"/>
              </a:rPr>
              <a:t>order the things that are lacking, and appoint elders in every city as I commanded you — </a:t>
            </a:r>
            <a:r>
              <a:rPr lang="en-US" sz="3000" b="1" baseline="30000" dirty="0">
                <a:latin typeface="Arial"/>
                <a:cs typeface="Arial"/>
              </a:rPr>
              <a:t>6 </a:t>
            </a:r>
            <a:r>
              <a:rPr lang="en-US" sz="3000" dirty="0">
                <a:latin typeface="Arial"/>
                <a:cs typeface="Arial"/>
              </a:rPr>
              <a:t>if a man is blameless, the husband of one wife, having faithful children not accused of dissipation or insubordination. </a:t>
            </a:r>
            <a:r>
              <a:rPr lang="en-US" sz="3000" b="1" baseline="30000" dirty="0">
                <a:latin typeface="Arial"/>
                <a:cs typeface="Arial"/>
              </a:rPr>
              <a:t>7 </a:t>
            </a:r>
            <a:r>
              <a:rPr lang="en-US" sz="3000" dirty="0">
                <a:latin typeface="Arial"/>
                <a:cs typeface="Arial"/>
              </a:rPr>
              <a:t>For a bishop must be blameless, as a steward of God, not self-willed, not quick-tempered, not given to wine, not violent, not greedy for money, </a:t>
            </a:r>
            <a:r>
              <a:rPr lang="en-US" sz="3000" b="1" baseline="30000" dirty="0">
                <a:latin typeface="Arial"/>
                <a:cs typeface="Arial"/>
              </a:rPr>
              <a:t>8 </a:t>
            </a:r>
            <a:r>
              <a:rPr lang="en-US" sz="3000" dirty="0">
                <a:latin typeface="Arial"/>
                <a:cs typeface="Arial"/>
              </a:rPr>
              <a:t>but hospitable, a lover of what is good, sober-minded, just, holy, self-controlled, </a:t>
            </a:r>
            <a:r>
              <a:rPr lang="en-US" sz="3000" b="1" baseline="30000" dirty="0">
                <a:latin typeface="Arial"/>
                <a:cs typeface="Arial"/>
              </a:rPr>
              <a:t>9 </a:t>
            </a:r>
            <a:r>
              <a:rPr lang="en-US" sz="3000" dirty="0">
                <a:latin typeface="Arial"/>
                <a:cs typeface="Arial"/>
              </a:rPr>
              <a:t>holding fast the faithful word as he has been taught, that he may be able, by sound doctrine, both to exhort and convict those who contradict. </a:t>
            </a:r>
          </a:p>
        </p:txBody>
      </p:sp>
    </p:spTree>
    <p:extLst>
      <p:ext uri="{BB962C8B-B14F-4D97-AF65-F5344CB8AC3E}">
        <p14:creationId xmlns:p14="http://schemas.microsoft.com/office/powerpoint/2010/main" val="613884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8915"/>
            <a:ext cx="9144000" cy="5049508"/>
          </a:xfrm>
          <a:prstGeom prst="rect">
            <a:avLst/>
          </a:prstGeom>
        </p:spPr>
      </p:pic>
      <p:sp>
        <p:nvSpPr>
          <p:cNvPr id="4" name="TextBox 3"/>
          <p:cNvSpPr txBox="1"/>
          <p:nvPr/>
        </p:nvSpPr>
        <p:spPr>
          <a:xfrm>
            <a:off x="0" y="395109"/>
            <a:ext cx="9144000" cy="923330"/>
          </a:xfrm>
          <a:prstGeom prst="rect">
            <a:avLst/>
          </a:prstGeom>
          <a:noFill/>
        </p:spPr>
        <p:txBody>
          <a:bodyPr wrap="square" rtlCol="0">
            <a:spAutoFit/>
          </a:bodyPr>
          <a:lstStyle/>
          <a:p>
            <a:pPr algn="ctr"/>
            <a:r>
              <a:rPr lang="en-US" sz="5400" b="1" dirty="0" smtClean="0">
                <a:solidFill>
                  <a:schemeClr val="tx2">
                    <a:lumMod val="75000"/>
                  </a:schemeClr>
                </a:solidFill>
                <a:latin typeface="Times New Roman"/>
                <a:cs typeface="Times New Roman"/>
              </a:rPr>
              <a:t>Studying the Text of Titus</a:t>
            </a:r>
            <a:endParaRPr lang="en-US" sz="5400" b="1"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468539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29594"/>
          </a:xfrm>
        </p:spPr>
        <p:txBody>
          <a:bodyPr/>
          <a:lstStyle/>
          <a:p>
            <a:r>
              <a:rPr lang="en-US" sz="4400" b="1" dirty="0" smtClean="0">
                <a:solidFill>
                  <a:srgbClr val="3A4228"/>
                </a:solidFill>
                <a:latin typeface="Times New Roman"/>
                <a:cs typeface="Times New Roman"/>
              </a:rPr>
              <a:t>Titus 1:1-4</a:t>
            </a:r>
            <a:endParaRPr lang="en-US" sz="4400" b="1" dirty="0">
              <a:solidFill>
                <a:srgbClr val="3A4228"/>
              </a:solidFill>
              <a:latin typeface="Times New Roman"/>
              <a:cs typeface="Times New Roman"/>
            </a:endParaRPr>
          </a:p>
        </p:txBody>
      </p:sp>
      <p:sp>
        <p:nvSpPr>
          <p:cNvPr id="2" name="Rectangle 1"/>
          <p:cNvSpPr/>
          <p:nvPr/>
        </p:nvSpPr>
        <p:spPr>
          <a:xfrm>
            <a:off x="360781" y="906859"/>
            <a:ext cx="8471143" cy="5980714"/>
          </a:xfrm>
          <a:prstGeom prst="rect">
            <a:avLst/>
          </a:prstGeom>
        </p:spPr>
        <p:txBody>
          <a:bodyPr wrap="square">
            <a:spAutoFit/>
          </a:bodyPr>
          <a:lstStyle/>
          <a:p>
            <a:pPr>
              <a:lnSpc>
                <a:spcPct val="97000"/>
              </a:lnSpc>
              <a:spcAft>
                <a:spcPts val="1200"/>
              </a:spcAft>
            </a:pPr>
            <a:r>
              <a:rPr lang="en-US" sz="3200" b="1" baseline="30000" dirty="0" smtClean="0">
                <a:latin typeface="Arial"/>
                <a:cs typeface="Arial"/>
              </a:rPr>
              <a:t>1</a:t>
            </a:r>
            <a:r>
              <a:rPr lang="en-US" sz="3200" b="1" baseline="30000" dirty="0">
                <a:latin typeface="Arial"/>
                <a:cs typeface="Arial"/>
              </a:rPr>
              <a:t> </a:t>
            </a:r>
            <a:r>
              <a:rPr lang="en-US" sz="3200" dirty="0" smtClean="0">
                <a:latin typeface="Arial"/>
                <a:cs typeface="Arial"/>
              </a:rPr>
              <a:t>Paul</a:t>
            </a:r>
            <a:r>
              <a:rPr lang="en-US" sz="3200" dirty="0">
                <a:latin typeface="Arial"/>
                <a:cs typeface="Arial"/>
              </a:rPr>
              <a:t>, a bondservant of God and an apostle of Jesus Christ, according to the faith </a:t>
            </a:r>
            <a:r>
              <a:rPr lang="en-US" sz="3200" dirty="0" smtClean="0">
                <a:latin typeface="Arial"/>
                <a:cs typeface="Arial"/>
              </a:rPr>
              <a:t>of </a:t>
            </a:r>
            <a:r>
              <a:rPr lang="en-US" sz="3200" dirty="0">
                <a:latin typeface="Arial"/>
                <a:cs typeface="Arial"/>
              </a:rPr>
              <a:t>God’s elect and the acknowledgment of the truth which accords with godliness, </a:t>
            </a:r>
            <a:r>
              <a:rPr lang="en-US" sz="3200" b="1" baseline="30000" dirty="0">
                <a:latin typeface="Arial"/>
                <a:cs typeface="Arial"/>
              </a:rPr>
              <a:t>2 </a:t>
            </a:r>
            <a:r>
              <a:rPr lang="en-US" sz="3200" dirty="0">
                <a:latin typeface="Arial"/>
                <a:cs typeface="Arial"/>
              </a:rPr>
              <a:t>in hope of eternal life which God, who cannot lie, promised before time began, </a:t>
            </a:r>
            <a:r>
              <a:rPr lang="en-US" sz="3200" b="1" baseline="30000" dirty="0">
                <a:latin typeface="Arial"/>
                <a:cs typeface="Arial"/>
              </a:rPr>
              <a:t>3 </a:t>
            </a:r>
            <a:r>
              <a:rPr lang="en-US" sz="3200" dirty="0">
                <a:latin typeface="Arial"/>
                <a:cs typeface="Arial"/>
              </a:rPr>
              <a:t>but has in due time manifested His word through preaching, which was committed to me according to the commandment of God our Savior; </a:t>
            </a:r>
          </a:p>
          <a:p>
            <a:pPr>
              <a:lnSpc>
                <a:spcPct val="97000"/>
              </a:lnSpc>
              <a:spcAft>
                <a:spcPts val="1200"/>
              </a:spcAft>
            </a:pPr>
            <a:r>
              <a:rPr lang="en-US" sz="3200" b="1" baseline="30000" dirty="0">
                <a:latin typeface="Arial"/>
                <a:cs typeface="Arial"/>
              </a:rPr>
              <a:t>4 </a:t>
            </a:r>
            <a:r>
              <a:rPr lang="en-US" sz="3200" dirty="0">
                <a:latin typeface="Arial"/>
                <a:cs typeface="Arial"/>
              </a:rPr>
              <a:t>To Titus, a true son in </a:t>
            </a:r>
            <a:r>
              <a:rPr lang="en-US" sz="3200" i="1" dirty="0">
                <a:latin typeface="Arial"/>
                <a:cs typeface="Arial"/>
              </a:rPr>
              <a:t>our</a:t>
            </a:r>
            <a:r>
              <a:rPr lang="en-US" sz="3200" dirty="0">
                <a:latin typeface="Arial"/>
                <a:cs typeface="Arial"/>
              </a:rPr>
              <a:t> common faith: Grace, mercy, </a:t>
            </a:r>
            <a:r>
              <a:rPr lang="en-US" sz="3200" i="1" dirty="0">
                <a:latin typeface="Arial"/>
                <a:cs typeface="Arial"/>
              </a:rPr>
              <a:t>and</a:t>
            </a:r>
            <a:r>
              <a:rPr lang="en-US" sz="3200" dirty="0">
                <a:latin typeface="Arial"/>
                <a:cs typeface="Arial"/>
              </a:rPr>
              <a:t> peace from God the Father and the Lord Jesus Christ our Savior. </a:t>
            </a:r>
          </a:p>
        </p:txBody>
      </p:sp>
    </p:spTree>
    <p:extLst>
      <p:ext uri="{BB962C8B-B14F-4D97-AF65-F5344CB8AC3E}">
        <p14:creationId xmlns:p14="http://schemas.microsoft.com/office/powerpoint/2010/main" val="904960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29594"/>
          </a:xfrm>
        </p:spPr>
        <p:txBody>
          <a:bodyPr/>
          <a:lstStyle/>
          <a:p>
            <a:r>
              <a:rPr lang="en-US" sz="4400" b="1" dirty="0" smtClean="0">
                <a:solidFill>
                  <a:srgbClr val="3A4228"/>
                </a:solidFill>
                <a:latin typeface="Times New Roman"/>
                <a:cs typeface="Times New Roman"/>
              </a:rPr>
              <a:t>Titus 1:5-9</a:t>
            </a:r>
            <a:endParaRPr lang="en-US" sz="4400" b="1" dirty="0">
              <a:solidFill>
                <a:srgbClr val="3A4228"/>
              </a:solidFill>
              <a:latin typeface="Times New Roman"/>
              <a:cs typeface="Times New Roman"/>
            </a:endParaRPr>
          </a:p>
        </p:txBody>
      </p:sp>
      <p:sp>
        <p:nvSpPr>
          <p:cNvPr id="2" name="Rectangle 1"/>
          <p:cNvSpPr/>
          <p:nvPr/>
        </p:nvSpPr>
        <p:spPr>
          <a:xfrm>
            <a:off x="112889" y="906859"/>
            <a:ext cx="9031111" cy="5916235"/>
          </a:xfrm>
          <a:prstGeom prst="rect">
            <a:avLst/>
          </a:prstGeom>
        </p:spPr>
        <p:txBody>
          <a:bodyPr wrap="square">
            <a:spAutoFit/>
          </a:bodyPr>
          <a:lstStyle/>
          <a:p>
            <a:pPr>
              <a:lnSpc>
                <a:spcPct val="97000"/>
              </a:lnSpc>
              <a:spcAft>
                <a:spcPts val="1200"/>
              </a:spcAft>
            </a:pPr>
            <a:r>
              <a:rPr lang="en-US" sz="3000" b="1" baseline="30000" dirty="0">
                <a:latin typeface="Arial"/>
                <a:cs typeface="Arial"/>
              </a:rPr>
              <a:t>5 </a:t>
            </a:r>
            <a:r>
              <a:rPr lang="en-US" sz="3000" dirty="0">
                <a:latin typeface="Arial"/>
                <a:cs typeface="Arial"/>
              </a:rPr>
              <a:t>For this reason I left you in Crete, that </a:t>
            </a:r>
            <a:r>
              <a:rPr lang="en-US" sz="3000" dirty="0" smtClean="0">
                <a:latin typeface="Arial"/>
                <a:cs typeface="Arial"/>
              </a:rPr>
              <a:t>you should set in </a:t>
            </a:r>
            <a:r>
              <a:rPr lang="en-US" sz="3000" dirty="0">
                <a:latin typeface="Arial"/>
                <a:cs typeface="Arial"/>
              </a:rPr>
              <a:t>order the things that are lacking, and appoint elders in every city as I commanded you — </a:t>
            </a:r>
            <a:r>
              <a:rPr lang="en-US" sz="3000" b="1" baseline="30000" dirty="0">
                <a:latin typeface="Arial"/>
                <a:cs typeface="Arial"/>
              </a:rPr>
              <a:t>6 </a:t>
            </a:r>
            <a:r>
              <a:rPr lang="en-US" sz="3000" dirty="0">
                <a:latin typeface="Arial"/>
                <a:cs typeface="Arial"/>
              </a:rPr>
              <a:t>if a man is blameless, the husband of one wife, having faithful children not accused of dissipation or insubordination. </a:t>
            </a:r>
            <a:r>
              <a:rPr lang="en-US" sz="3000" b="1" baseline="30000" dirty="0">
                <a:latin typeface="Arial"/>
                <a:cs typeface="Arial"/>
              </a:rPr>
              <a:t>7 </a:t>
            </a:r>
            <a:r>
              <a:rPr lang="en-US" sz="3000" dirty="0">
                <a:latin typeface="Arial"/>
                <a:cs typeface="Arial"/>
              </a:rPr>
              <a:t>For a bishop must be blameless, as a steward of God, not self-willed, not quick-tempered, not given to wine, not violent, not greedy for money, </a:t>
            </a:r>
            <a:r>
              <a:rPr lang="en-US" sz="3000" b="1" baseline="30000" dirty="0">
                <a:latin typeface="Arial"/>
                <a:cs typeface="Arial"/>
              </a:rPr>
              <a:t>8 </a:t>
            </a:r>
            <a:r>
              <a:rPr lang="en-US" sz="3000" dirty="0">
                <a:latin typeface="Arial"/>
                <a:cs typeface="Arial"/>
              </a:rPr>
              <a:t>but hospitable, a lover of what is good, sober-minded, just, holy, self-controlled, </a:t>
            </a:r>
            <a:r>
              <a:rPr lang="en-US" sz="3000" b="1" baseline="30000" dirty="0">
                <a:latin typeface="Arial"/>
                <a:cs typeface="Arial"/>
              </a:rPr>
              <a:t>9 </a:t>
            </a:r>
            <a:r>
              <a:rPr lang="en-US" sz="3000" dirty="0">
                <a:latin typeface="Arial"/>
                <a:cs typeface="Arial"/>
              </a:rPr>
              <a:t>holding fast the faithful word as he has been taught, that he may be able, by sound doctrine, both to exhort and convict those who contradict. </a:t>
            </a:r>
          </a:p>
        </p:txBody>
      </p:sp>
    </p:spTree>
    <p:extLst>
      <p:ext uri="{BB962C8B-B14F-4D97-AF65-F5344CB8AC3E}">
        <p14:creationId xmlns:p14="http://schemas.microsoft.com/office/powerpoint/2010/main" val="40403612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29594"/>
          </a:xfrm>
        </p:spPr>
        <p:txBody>
          <a:bodyPr/>
          <a:lstStyle/>
          <a:p>
            <a:r>
              <a:rPr lang="en-US" sz="4400" b="1" dirty="0" smtClean="0">
                <a:solidFill>
                  <a:srgbClr val="3A4228"/>
                </a:solidFill>
                <a:latin typeface="Times New Roman"/>
                <a:cs typeface="Times New Roman"/>
              </a:rPr>
              <a:t>Titus 1:5-9</a:t>
            </a:r>
            <a:endParaRPr lang="en-US" sz="4400" b="1" dirty="0">
              <a:solidFill>
                <a:srgbClr val="3A4228"/>
              </a:solidFill>
              <a:latin typeface="Times New Roman"/>
              <a:cs typeface="Times New Roman"/>
            </a:endParaRPr>
          </a:p>
        </p:txBody>
      </p:sp>
      <p:sp>
        <p:nvSpPr>
          <p:cNvPr id="2" name="Rectangle 1"/>
          <p:cNvSpPr/>
          <p:nvPr/>
        </p:nvSpPr>
        <p:spPr>
          <a:xfrm>
            <a:off x="112889" y="906859"/>
            <a:ext cx="9031111" cy="5916235"/>
          </a:xfrm>
          <a:prstGeom prst="rect">
            <a:avLst/>
          </a:prstGeom>
        </p:spPr>
        <p:txBody>
          <a:bodyPr wrap="square">
            <a:spAutoFit/>
          </a:bodyPr>
          <a:lstStyle/>
          <a:p>
            <a:pPr>
              <a:lnSpc>
                <a:spcPct val="97000"/>
              </a:lnSpc>
              <a:spcAft>
                <a:spcPts val="1200"/>
              </a:spcAft>
            </a:pPr>
            <a:r>
              <a:rPr lang="en-US" sz="3000" b="1" baseline="30000" dirty="0">
                <a:latin typeface="Arial"/>
                <a:cs typeface="Arial"/>
              </a:rPr>
              <a:t>5 </a:t>
            </a:r>
            <a:r>
              <a:rPr lang="en-US" sz="3000" dirty="0">
                <a:latin typeface="Arial"/>
                <a:cs typeface="Arial"/>
              </a:rPr>
              <a:t>For this reason I left you in Crete, that </a:t>
            </a:r>
            <a:r>
              <a:rPr lang="en-US" sz="3000" dirty="0" smtClean="0">
                <a:latin typeface="Arial"/>
                <a:cs typeface="Arial"/>
              </a:rPr>
              <a:t>you should set in </a:t>
            </a:r>
            <a:r>
              <a:rPr lang="en-US" sz="3000" dirty="0">
                <a:latin typeface="Arial"/>
                <a:cs typeface="Arial"/>
              </a:rPr>
              <a:t>order the things that are lacking, and appoint elders in every city as I commanded you — </a:t>
            </a:r>
            <a:r>
              <a:rPr lang="en-US" sz="3000" b="1" baseline="30000" dirty="0">
                <a:latin typeface="Arial"/>
                <a:cs typeface="Arial"/>
              </a:rPr>
              <a:t>6 </a:t>
            </a:r>
            <a:r>
              <a:rPr lang="en-US" sz="3000" dirty="0">
                <a:latin typeface="Arial"/>
                <a:cs typeface="Arial"/>
              </a:rPr>
              <a:t>if a man is blameless, the husband of one wife, having faithful children not accused of dissipation or insubordination. </a:t>
            </a:r>
            <a:r>
              <a:rPr lang="en-US" sz="3000" b="1" baseline="30000" dirty="0">
                <a:latin typeface="Arial"/>
                <a:cs typeface="Arial"/>
              </a:rPr>
              <a:t>7 </a:t>
            </a:r>
            <a:r>
              <a:rPr lang="en-US" sz="3000" dirty="0">
                <a:latin typeface="Arial"/>
                <a:cs typeface="Arial"/>
              </a:rPr>
              <a:t>For a bishop must be blameless, as a steward of God, not self-willed, not quick-tempered, not given to wine, not violent, not greedy for money, </a:t>
            </a:r>
            <a:r>
              <a:rPr lang="en-US" sz="3000" b="1" baseline="30000" dirty="0">
                <a:latin typeface="Arial"/>
                <a:cs typeface="Arial"/>
              </a:rPr>
              <a:t>8 </a:t>
            </a:r>
            <a:r>
              <a:rPr lang="en-US" sz="3000" dirty="0">
                <a:latin typeface="Arial"/>
                <a:cs typeface="Arial"/>
              </a:rPr>
              <a:t>but hospitable, a lover of what is good, sober-minded, just, holy, self-controlled, </a:t>
            </a:r>
            <a:r>
              <a:rPr lang="en-US" sz="3000" b="1" baseline="30000" dirty="0">
                <a:latin typeface="Arial"/>
                <a:cs typeface="Arial"/>
              </a:rPr>
              <a:t>9 </a:t>
            </a:r>
            <a:r>
              <a:rPr lang="en-US" sz="3000" dirty="0">
                <a:latin typeface="Arial"/>
                <a:cs typeface="Arial"/>
              </a:rPr>
              <a:t>holding fast the faithful word as he has been taught, that he may be able, by sound doctrine, both to exhort and convict those who contradict. </a:t>
            </a:r>
          </a:p>
        </p:txBody>
      </p:sp>
    </p:spTree>
    <p:extLst>
      <p:ext uri="{BB962C8B-B14F-4D97-AF65-F5344CB8AC3E}">
        <p14:creationId xmlns:p14="http://schemas.microsoft.com/office/powerpoint/2010/main" val="3820246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696787"/>
          </a:xfrm>
        </p:spPr>
        <p:txBody>
          <a:bodyPr/>
          <a:lstStyle/>
          <a:p>
            <a:r>
              <a:rPr lang="en-US" sz="4400" b="1" dirty="0" smtClean="0">
                <a:solidFill>
                  <a:srgbClr val="3A4228"/>
                </a:solidFill>
                <a:latin typeface="Times New Roman"/>
                <a:cs typeface="Times New Roman"/>
              </a:rPr>
              <a:t>Titus 1:10-16</a:t>
            </a:r>
            <a:endParaRPr lang="en-US" sz="4400" b="1" dirty="0">
              <a:solidFill>
                <a:srgbClr val="3A4228"/>
              </a:solidFill>
              <a:latin typeface="Times New Roman"/>
              <a:cs typeface="Times New Roman"/>
            </a:endParaRPr>
          </a:p>
        </p:txBody>
      </p:sp>
      <p:sp>
        <p:nvSpPr>
          <p:cNvPr id="2" name="Rectangle 1"/>
          <p:cNvSpPr/>
          <p:nvPr/>
        </p:nvSpPr>
        <p:spPr>
          <a:xfrm>
            <a:off x="112889" y="751638"/>
            <a:ext cx="9031111" cy="6172151"/>
          </a:xfrm>
          <a:prstGeom prst="rect">
            <a:avLst/>
          </a:prstGeom>
        </p:spPr>
        <p:txBody>
          <a:bodyPr wrap="square">
            <a:spAutoFit/>
          </a:bodyPr>
          <a:lstStyle/>
          <a:p>
            <a:pPr>
              <a:lnSpc>
                <a:spcPct val="94000"/>
              </a:lnSpc>
              <a:spcAft>
                <a:spcPts val="1200"/>
              </a:spcAft>
            </a:pPr>
            <a:r>
              <a:rPr lang="en-US" sz="2800" b="1" baseline="30000" dirty="0">
                <a:latin typeface="Arial"/>
                <a:cs typeface="Arial"/>
              </a:rPr>
              <a:t>10 </a:t>
            </a:r>
            <a:r>
              <a:rPr lang="en-US" sz="2800" dirty="0">
                <a:latin typeface="Arial"/>
                <a:cs typeface="Arial"/>
              </a:rPr>
              <a:t>For there are many insubordinate, </a:t>
            </a:r>
            <a:r>
              <a:rPr lang="en-US" sz="2800" dirty="0" smtClean="0">
                <a:latin typeface="Arial"/>
                <a:cs typeface="Arial"/>
              </a:rPr>
              <a:t>both idle talkers and </a:t>
            </a:r>
            <a:r>
              <a:rPr lang="en-US" sz="2800" dirty="0">
                <a:latin typeface="Arial"/>
                <a:cs typeface="Arial"/>
              </a:rPr>
              <a:t>deceivers, especially those of the circumcision, </a:t>
            </a:r>
            <a:r>
              <a:rPr lang="en-US" sz="2800" b="1" baseline="30000" dirty="0">
                <a:latin typeface="Arial"/>
                <a:cs typeface="Arial"/>
              </a:rPr>
              <a:t>11 </a:t>
            </a:r>
            <a:r>
              <a:rPr lang="en-US" sz="2800" dirty="0">
                <a:latin typeface="Arial"/>
                <a:cs typeface="Arial"/>
              </a:rPr>
              <a:t>whose mouths must be stopped, who subvert whole households, teaching things which they ought not, for the sake of dishonest gain. </a:t>
            </a:r>
            <a:r>
              <a:rPr lang="en-US" sz="2800" b="1" baseline="30000" dirty="0">
                <a:latin typeface="Arial"/>
                <a:cs typeface="Arial"/>
              </a:rPr>
              <a:t>12 </a:t>
            </a:r>
            <a:r>
              <a:rPr lang="en-US" sz="2800" dirty="0">
                <a:latin typeface="Arial"/>
                <a:cs typeface="Arial"/>
              </a:rPr>
              <a:t>One of them, a prophet of their own, said, “Cretans </a:t>
            </a:r>
            <a:r>
              <a:rPr lang="en-US" sz="2800" i="1" dirty="0">
                <a:latin typeface="Arial"/>
                <a:cs typeface="Arial"/>
              </a:rPr>
              <a:t>are</a:t>
            </a:r>
            <a:r>
              <a:rPr lang="en-US" sz="2800" dirty="0">
                <a:latin typeface="Arial"/>
                <a:cs typeface="Arial"/>
              </a:rPr>
              <a:t> always liars, evil beasts, lazy</a:t>
            </a:r>
            <a:r>
              <a:rPr lang="en-US" sz="2400" dirty="0">
                <a:latin typeface="Arial"/>
                <a:cs typeface="Arial"/>
              </a:rPr>
              <a:t> </a:t>
            </a:r>
            <a:r>
              <a:rPr lang="en-US" sz="2800" dirty="0">
                <a:latin typeface="Arial"/>
                <a:cs typeface="Arial"/>
              </a:rPr>
              <a:t>gluttons.”</a:t>
            </a:r>
            <a:r>
              <a:rPr lang="en-US" sz="2400" dirty="0">
                <a:latin typeface="Arial"/>
                <a:cs typeface="Arial"/>
              </a:rPr>
              <a:t> </a:t>
            </a:r>
            <a:r>
              <a:rPr lang="en-US" sz="2800" b="1" baseline="30000" dirty="0">
                <a:latin typeface="Arial"/>
                <a:cs typeface="Arial"/>
              </a:rPr>
              <a:t>13</a:t>
            </a:r>
            <a:r>
              <a:rPr lang="en-US" sz="2400" b="1" baseline="30000" dirty="0">
                <a:latin typeface="Arial"/>
                <a:cs typeface="Arial"/>
              </a:rPr>
              <a:t> </a:t>
            </a:r>
            <a:r>
              <a:rPr lang="en-US" sz="2800" dirty="0">
                <a:latin typeface="Arial"/>
                <a:cs typeface="Arial"/>
              </a:rPr>
              <a:t>This</a:t>
            </a:r>
            <a:r>
              <a:rPr lang="en-US" sz="2400" dirty="0">
                <a:latin typeface="Arial"/>
                <a:cs typeface="Arial"/>
              </a:rPr>
              <a:t> </a:t>
            </a:r>
            <a:r>
              <a:rPr lang="en-US" sz="2800" dirty="0">
                <a:latin typeface="Arial"/>
                <a:cs typeface="Arial"/>
              </a:rPr>
              <a:t>testimony</a:t>
            </a:r>
            <a:r>
              <a:rPr lang="en-US" sz="2400" dirty="0">
                <a:latin typeface="Arial"/>
                <a:cs typeface="Arial"/>
              </a:rPr>
              <a:t> </a:t>
            </a:r>
            <a:r>
              <a:rPr lang="en-US" sz="2800" dirty="0" smtClean="0">
                <a:latin typeface="Arial"/>
                <a:cs typeface="Arial"/>
              </a:rPr>
              <a:t>is true.</a:t>
            </a:r>
            <a:r>
              <a:rPr lang="en-US" sz="2000" dirty="0" smtClean="0">
                <a:latin typeface="Arial"/>
                <a:cs typeface="Arial"/>
              </a:rPr>
              <a:t> </a:t>
            </a:r>
            <a:r>
              <a:rPr lang="en-US" sz="2800" dirty="0" smtClean="0">
                <a:latin typeface="Arial"/>
                <a:cs typeface="Arial"/>
              </a:rPr>
              <a:t>Therefore</a:t>
            </a:r>
            <a:r>
              <a:rPr lang="en-US" sz="2400" dirty="0" smtClean="0">
                <a:latin typeface="Arial"/>
                <a:cs typeface="Arial"/>
              </a:rPr>
              <a:t> </a:t>
            </a:r>
            <a:r>
              <a:rPr lang="en-US" sz="2800" dirty="0" smtClean="0">
                <a:latin typeface="Arial"/>
                <a:cs typeface="Arial"/>
              </a:rPr>
              <a:t>rebuke them </a:t>
            </a:r>
            <a:r>
              <a:rPr lang="en-US" sz="2800" dirty="0">
                <a:latin typeface="Arial"/>
                <a:cs typeface="Arial"/>
              </a:rPr>
              <a:t>sharply, that they may be sound in the faith, </a:t>
            </a:r>
            <a:r>
              <a:rPr lang="en-US" sz="2800" b="1" baseline="30000" dirty="0">
                <a:latin typeface="Arial"/>
                <a:cs typeface="Arial"/>
              </a:rPr>
              <a:t>14 </a:t>
            </a:r>
            <a:r>
              <a:rPr lang="en-US" sz="2800" dirty="0">
                <a:latin typeface="Arial"/>
                <a:cs typeface="Arial"/>
              </a:rPr>
              <a:t>not giving heed to Jewish fables and commandments of men who turn from the truth. </a:t>
            </a:r>
            <a:r>
              <a:rPr lang="en-US" sz="2800" b="1" baseline="30000" dirty="0">
                <a:latin typeface="Arial"/>
                <a:cs typeface="Arial"/>
              </a:rPr>
              <a:t>15 </a:t>
            </a:r>
            <a:r>
              <a:rPr lang="en-US" sz="2800" dirty="0">
                <a:latin typeface="Arial"/>
                <a:cs typeface="Arial"/>
              </a:rPr>
              <a:t>To the pure all things are pure, but to those who are defiled and unbelieving nothing is pure; but even their mind and conscience are defiled. </a:t>
            </a:r>
            <a:r>
              <a:rPr lang="en-US" sz="2800" b="1" baseline="30000" dirty="0">
                <a:latin typeface="Arial"/>
                <a:cs typeface="Arial"/>
              </a:rPr>
              <a:t>16 </a:t>
            </a:r>
            <a:r>
              <a:rPr lang="en-US" sz="2800" dirty="0">
                <a:latin typeface="Arial"/>
                <a:cs typeface="Arial"/>
              </a:rPr>
              <a:t>They profess to know God, but in works they deny </a:t>
            </a:r>
            <a:r>
              <a:rPr lang="en-US" sz="2800" i="1" dirty="0">
                <a:latin typeface="Arial"/>
                <a:cs typeface="Arial"/>
              </a:rPr>
              <a:t>Him</a:t>
            </a:r>
            <a:r>
              <a:rPr lang="en-US" sz="2800" dirty="0">
                <a:latin typeface="Arial"/>
                <a:cs typeface="Arial"/>
              </a:rPr>
              <a:t>, being abominable, disobedient, and disqualified for every good work. </a:t>
            </a:r>
          </a:p>
        </p:txBody>
      </p:sp>
    </p:spTree>
    <p:extLst>
      <p:ext uri="{BB962C8B-B14F-4D97-AF65-F5344CB8AC3E}">
        <p14:creationId xmlns:p14="http://schemas.microsoft.com/office/powerpoint/2010/main" val="24483494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05518"/>
          </a:xfrm>
        </p:spPr>
        <p:txBody>
          <a:bodyPr/>
          <a:lstStyle/>
          <a:p>
            <a:r>
              <a:rPr lang="en-US" sz="4400" b="1" dirty="0" smtClean="0">
                <a:solidFill>
                  <a:srgbClr val="3A4228"/>
                </a:solidFill>
                <a:latin typeface="Times New Roman"/>
                <a:cs typeface="Times New Roman"/>
              </a:rPr>
              <a:t>Titus 2:1-5</a:t>
            </a:r>
            <a:endParaRPr lang="en-US" sz="4400" b="1" dirty="0">
              <a:solidFill>
                <a:srgbClr val="3A4228"/>
              </a:solidFill>
              <a:latin typeface="Times New Roman"/>
              <a:cs typeface="Times New Roman"/>
            </a:endParaRPr>
          </a:p>
        </p:txBody>
      </p:sp>
      <p:sp>
        <p:nvSpPr>
          <p:cNvPr id="2" name="Rectangle 1"/>
          <p:cNvSpPr/>
          <p:nvPr/>
        </p:nvSpPr>
        <p:spPr>
          <a:xfrm>
            <a:off x="358188" y="1028398"/>
            <a:ext cx="8563979" cy="5189114"/>
          </a:xfrm>
          <a:prstGeom prst="rect">
            <a:avLst/>
          </a:prstGeom>
        </p:spPr>
        <p:txBody>
          <a:bodyPr wrap="square">
            <a:spAutoFit/>
          </a:bodyPr>
          <a:lstStyle/>
          <a:p>
            <a:pPr>
              <a:lnSpc>
                <a:spcPct val="94000"/>
              </a:lnSpc>
              <a:spcAft>
                <a:spcPts val="1200"/>
              </a:spcAft>
            </a:pPr>
            <a:r>
              <a:rPr lang="en-US" sz="3200" b="1" baseline="30000" dirty="0" smtClean="0">
                <a:latin typeface="Arial"/>
                <a:cs typeface="Arial"/>
              </a:rPr>
              <a:t>1</a:t>
            </a:r>
            <a:r>
              <a:rPr lang="en-US" sz="3200" b="1" baseline="30000" dirty="0">
                <a:latin typeface="Arial"/>
                <a:cs typeface="Arial"/>
              </a:rPr>
              <a:t> </a:t>
            </a:r>
            <a:r>
              <a:rPr lang="en-US" sz="3200" dirty="0" smtClean="0">
                <a:latin typeface="Arial"/>
                <a:cs typeface="Arial"/>
              </a:rPr>
              <a:t>But </a:t>
            </a:r>
            <a:r>
              <a:rPr lang="en-US" sz="3200" dirty="0">
                <a:latin typeface="Arial"/>
                <a:cs typeface="Arial"/>
              </a:rPr>
              <a:t>as for you, speak the things which are proper for sound doctrine: </a:t>
            </a:r>
            <a:r>
              <a:rPr lang="en-US" sz="3200" b="1" baseline="30000" dirty="0">
                <a:latin typeface="Arial"/>
                <a:cs typeface="Arial"/>
              </a:rPr>
              <a:t>2 </a:t>
            </a:r>
            <a:r>
              <a:rPr lang="en-US" sz="3200" dirty="0">
                <a:latin typeface="Arial"/>
                <a:cs typeface="Arial"/>
              </a:rPr>
              <a:t>that the older men be sober, reverent, temperate, sound in faith, in love, in patience; </a:t>
            </a:r>
            <a:r>
              <a:rPr lang="en-US" sz="3200" b="1" baseline="30000" dirty="0">
                <a:latin typeface="Arial"/>
                <a:cs typeface="Arial"/>
              </a:rPr>
              <a:t>3 </a:t>
            </a:r>
            <a:r>
              <a:rPr lang="en-US" sz="3200" dirty="0">
                <a:latin typeface="Arial"/>
                <a:cs typeface="Arial"/>
              </a:rPr>
              <a:t>the older women likewise, that they be reverent in behavior, </a:t>
            </a:r>
            <a:r>
              <a:rPr lang="en-US" sz="3200" dirty="0" smtClean="0">
                <a:latin typeface="Arial"/>
                <a:cs typeface="Arial"/>
              </a:rPr>
              <a:t>not </a:t>
            </a:r>
            <a:r>
              <a:rPr lang="en-US" sz="3200" dirty="0">
                <a:latin typeface="Arial"/>
                <a:cs typeface="Arial"/>
              </a:rPr>
              <a:t>slanderers, not given to much wine, teachers of good things — </a:t>
            </a:r>
            <a:r>
              <a:rPr lang="en-US" sz="3200" b="1" baseline="30000" dirty="0">
                <a:latin typeface="Arial"/>
                <a:cs typeface="Arial"/>
              </a:rPr>
              <a:t>4 </a:t>
            </a:r>
            <a:r>
              <a:rPr lang="en-US" sz="3200" dirty="0">
                <a:latin typeface="Arial"/>
                <a:cs typeface="Arial"/>
              </a:rPr>
              <a:t>that they admonish the young women to love their husbands, to love their children, </a:t>
            </a:r>
            <a:r>
              <a:rPr lang="en-US" sz="3200" b="1" baseline="30000" dirty="0">
                <a:latin typeface="Arial"/>
                <a:cs typeface="Arial"/>
              </a:rPr>
              <a:t>5 </a:t>
            </a:r>
            <a:r>
              <a:rPr lang="en-US" sz="3200" i="1" dirty="0">
                <a:latin typeface="Arial"/>
                <a:cs typeface="Arial"/>
              </a:rPr>
              <a:t>to be </a:t>
            </a:r>
            <a:r>
              <a:rPr lang="en-US" sz="3200" dirty="0">
                <a:latin typeface="Arial"/>
                <a:cs typeface="Arial"/>
              </a:rPr>
              <a:t>discreet</a:t>
            </a:r>
            <a:r>
              <a:rPr lang="en-US" sz="3200" dirty="0" smtClean="0">
                <a:latin typeface="Arial"/>
                <a:cs typeface="Arial"/>
              </a:rPr>
              <a:t>, chaste, home-makers,</a:t>
            </a:r>
            <a:r>
              <a:rPr lang="en-US" sz="2800" dirty="0" smtClean="0">
                <a:latin typeface="Arial"/>
                <a:cs typeface="Arial"/>
              </a:rPr>
              <a:t> </a:t>
            </a:r>
            <a:r>
              <a:rPr lang="en-US" sz="3200" dirty="0" smtClean="0">
                <a:latin typeface="Arial"/>
                <a:cs typeface="Arial"/>
              </a:rPr>
              <a:t>good</a:t>
            </a:r>
            <a:r>
              <a:rPr lang="en-US" sz="3200" dirty="0">
                <a:latin typeface="Arial"/>
                <a:cs typeface="Arial"/>
              </a:rPr>
              <a:t>,</a:t>
            </a:r>
            <a:r>
              <a:rPr lang="en-US" sz="2800" dirty="0">
                <a:latin typeface="Arial"/>
                <a:cs typeface="Arial"/>
              </a:rPr>
              <a:t> </a:t>
            </a:r>
            <a:r>
              <a:rPr lang="en-US" sz="3200" dirty="0">
                <a:latin typeface="Arial"/>
                <a:cs typeface="Arial"/>
              </a:rPr>
              <a:t>obedient</a:t>
            </a:r>
            <a:r>
              <a:rPr lang="en-US" sz="2800" dirty="0">
                <a:latin typeface="Arial"/>
                <a:cs typeface="Arial"/>
              </a:rPr>
              <a:t> </a:t>
            </a:r>
            <a:r>
              <a:rPr lang="en-US" sz="3200" dirty="0">
                <a:latin typeface="Arial"/>
                <a:cs typeface="Arial"/>
              </a:rPr>
              <a:t>to</a:t>
            </a:r>
            <a:r>
              <a:rPr lang="en-US" sz="2800" dirty="0">
                <a:latin typeface="Arial"/>
                <a:cs typeface="Arial"/>
              </a:rPr>
              <a:t> </a:t>
            </a:r>
            <a:r>
              <a:rPr lang="en-US" sz="3200" dirty="0">
                <a:latin typeface="Arial"/>
                <a:cs typeface="Arial"/>
              </a:rPr>
              <a:t>their</a:t>
            </a:r>
            <a:r>
              <a:rPr lang="en-US" sz="2800" dirty="0">
                <a:latin typeface="Arial"/>
                <a:cs typeface="Arial"/>
              </a:rPr>
              <a:t> </a:t>
            </a:r>
            <a:r>
              <a:rPr lang="en-US" sz="3200" dirty="0" smtClean="0">
                <a:latin typeface="Arial"/>
                <a:cs typeface="Arial"/>
              </a:rPr>
              <a:t>own</a:t>
            </a:r>
            <a:r>
              <a:rPr lang="en-US" sz="2800" dirty="0" smtClean="0">
                <a:latin typeface="Arial"/>
                <a:cs typeface="Arial"/>
              </a:rPr>
              <a:t> </a:t>
            </a:r>
            <a:r>
              <a:rPr lang="en-US" sz="3200" dirty="0" smtClean="0">
                <a:latin typeface="Arial"/>
                <a:cs typeface="Arial"/>
              </a:rPr>
              <a:t>husbands, that </a:t>
            </a:r>
            <a:r>
              <a:rPr lang="en-US" sz="3200" dirty="0">
                <a:latin typeface="Arial"/>
                <a:cs typeface="Arial"/>
              </a:rPr>
              <a:t>the word of God may not be blasphemed. </a:t>
            </a:r>
          </a:p>
        </p:txBody>
      </p:sp>
    </p:spTree>
    <p:extLst>
      <p:ext uri="{BB962C8B-B14F-4D97-AF65-F5344CB8AC3E}">
        <p14:creationId xmlns:p14="http://schemas.microsoft.com/office/powerpoint/2010/main" val="39915204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05518"/>
          </a:xfrm>
        </p:spPr>
        <p:txBody>
          <a:bodyPr/>
          <a:lstStyle/>
          <a:p>
            <a:r>
              <a:rPr lang="en-US" sz="4400" b="1" dirty="0" smtClean="0">
                <a:solidFill>
                  <a:srgbClr val="3A4228"/>
                </a:solidFill>
                <a:latin typeface="Times New Roman"/>
                <a:cs typeface="Times New Roman"/>
              </a:rPr>
              <a:t>Titus 2:6-8</a:t>
            </a:r>
            <a:endParaRPr lang="en-US" sz="4400" b="1" dirty="0">
              <a:solidFill>
                <a:srgbClr val="3A4228"/>
              </a:solidFill>
              <a:latin typeface="Times New Roman"/>
              <a:cs typeface="Times New Roman"/>
            </a:endParaRPr>
          </a:p>
        </p:txBody>
      </p:sp>
      <p:sp>
        <p:nvSpPr>
          <p:cNvPr id="2" name="Rectangle 1"/>
          <p:cNvSpPr/>
          <p:nvPr/>
        </p:nvSpPr>
        <p:spPr>
          <a:xfrm>
            <a:off x="358188" y="1028398"/>
            <a:ext cx="8563979" cy="3337529"/>
          </a:xfrm>
          <a:prstGeom prst="rect">
            <a:avLst/>
          </a:prstGeom>
        </p:spPr>
        <p:txBody>
          <a:bodyPr wrap="square">
            <a:spAutoFit/>
          </a:bodyPr>
          <a:lstStyle/>
          <a:p>
            <a:pPr>
              <a:lnSpc>
                <a:spcPct val="94000"/>
              </a:lnSpc>
              <a:spcAft>
                <a:spcPts val="1200"/>
              </a:spcAft>
            </a:pPr>
            <a:r>
              <a:rPr lang="en-US" sz="3200" b="1" baseline="30000" dirty="0">
                <a:latin typeface="Arial"/>
                <a:cs typeface="Arial"/>
              </a:rPr>
              <a:t>6 </a:t>
            </a:r>
            <a:r>
              <a:rPr lang="en-US" sz="3200" dirty="0">
                <a:latin typeface="Arial"/>
                <a:cs typeface="Arial"/>
              </a:rPr>
              <a:t>Likewise, exhort the young men to be sober-minded, </a:t>
            </a:r>
            <a:r>
              <a:rPr lang="en-US" sz="3200" b="1" baseline="30000" dirty="0">
                <a:latin typeface="Arial"/>
                <a:cs typeface="Arial"/>
              </a:rPr>
              <a:t>7 </a:t>
            </a:r>
            <a:r>
              <a:rPr lang="en-US" sz="3200" dirty="0">
                <a:latin typeface="Arial"/>
                <a:cs typeface="Arial"/>
              </a:rPr>
              <a:t>in all things showing yourself </a:t>
            </a:r>
            <a:r>
              <a:rPr lang="en-US" sz="3200" i="1" dirty="0">
                <a:latin typeface="Arial"/>
                <a:cs typeface="Arial"/>
              </a:rPr>
              <a:t>to be</a:t>
            </a:r>
            <a:r>
              <a:rPr lang="en-US" sz="3200" dirty="0">
                <a:latin typeface="Arial"/>
                <a:cs typeface="Arial"/>
              </a:rPr>
              <a:t> a pattern of good works; </a:t>
            </a:r>
            <a:r>
              <a:rPr lang="en-US" sz="3200" dirty="0" smtClean="0">
                <a:latin typeface="Arial"/>
                <a:cs typeface="Arial"/>
              </a:rPr>
              <a:t>in doctrine showing integrity, reverence</a:t>
            </a:r>
            <a:r>
              <a:rPr lang="en-US" sz="3200" dirty="0">
                <a:latin typeface="Arial"/>
                <a:cs typeface="Arial"/>
              </a:rPr>
              <a:t>, incorruptibility, </a:t>
            </a:r>
            <a:r>
              <a:rPr lang="en-US" sz="3200" b="1" baseline="30000" dirty="0">
                <a:latin typeface="Arial"/>
                <a:cs typeface="Arial"/>
              </a:rPr>
              <a:t>8 </a:t>
            </a:r>
            <a:r>
              <a:rPr lang="en-US" sz="3200" dirty="0">
                <a:latin typeface="Arial"/>
                <a:cs typeface="Arial"/>
              </a:rPr>
              <a:t>sound speech that cannot be condemned, that one who is an opponent may be ashamed, having nothing evil to say of you. </a:t>
            </a:r>
          </a:p>
        </p:txBody>
      </p:sp>
    </p:spTree>
    <p:extLst>
      <p:ext uri="{BB962C8B-B14F-4D97-AF65-F5344CB8AC3E}">
        <p14:creationId xmlns:p14="http://schemas.microsoft.com/office/powerpoint/2010/main" val="30609507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05518"/>
          </a:xfrm>
        </p:spPr>
        <p:txBody>
          <a:bodyPr/>
          <a:lstStyle/>
          <a:p>
            <a:r>
              <a:rPr lang="en-US" sz="4400" b="1" dirty="0" smtClean="0">
                <a:solidFill>
                  <a:srgbClr val="3A4228"/>
                </a:solidFill>
                <a:latin typeface="Times New Roman"/>
                <a:cs typeface="Times New Roman"/>
              </a:rPr>
              <a:t>Titus 2:9-10</a:t>
            </a:r>
            <a:endParaRPr lang="en-US" sz="4400" b="1" dirty="0">
              <a:solidFill>
                <a:srgbClr val="3A4228"/>
              </a:solidFill>
              <a:latin typeface="Times New Roman"/>
              <a:cs typeface="Times New Roman"/>
            </a:endParaRPr>
          </a:p>
        </p:txBody>
      </p:sp>
      <p:sp>
        <p:nvSpPr>
          <p:cNvPr id="2" name="Rectangle 1"/>
          <p:cNvSpPr/>
          <p:nvPr/>
        </p:nvSpPr>
        <p:spPr>
          <a:xfrm>
            <a:off x="407031" y="1060958"/>
            <a:ext cx="8368603" cy="2411737"/>
          </a:xfrm>
          <a:prstGeom prst="rect">
            <a:avLst/>
          </a:prstGeom>
        </p:spPr>
        <p:txBody>
          <a:bodyPr wrap="square">
            <a:spAutoFit/>
          </a:bodyPr>
          <a:lstStyle/>
          <a:p>
            <a:pPr>
              <a:lnSpc>
                <a:spcPct val="94000"/>
              </a:lnSpc>
              <a:spcAft>
                <a:spcPts val="1200"/>
              </a:spcAft>
            </a:pPr>
            <a:r>
              <a:rPr lang="en-US" sz="3200" b="1" baseline="30000" dirty="0">
                <a:latin typeface="Arial"/>
                <a:cs typeface="Arial"/>
              </a:rPr>
              <a:t>9 </a:t>
            </a:r>
            <a:r>
              <a:rPr lang="en-US" sz="3200" i="1" dirty="0">
                <a:latin typeface="Arial"/>
                <a:cs typeface="Arial"/>
              </a:rPr>
              <a:t>Exhort</a:t>
            </a:r>
            <a:r>
              <a:rPr lang="en-US" sz="3200" dirty="0">
                <a:latin typeface="Arial"/>
                <a:cs typeface="Arial"/>
              </a:rPr>
              <a:t> bondservants to be obedient to their own masters, to be well pleasing in all </a:t>
            </a:r>
            <a:r>
              <a:rPr lang="en-US" sz="3200" i="1" dirty="0">
                <a:latin typeface="Arial"/>
                <a:cs typeface="Arial"/>
              </a:rPr>
              <a:t>things</a:t>
            </a:r>
            <a:r>
              <a:rPr lang="en-US" sz="3200" dirty="0">
                <a:latin typeface="Arial"/>
                <a:cs typeface="Arial"/>
              </a:rPr>
              <a:t>, not answering back, </a:t>
            </a:r>
            <a:r>
              <a:rPr lang="en-US" sz="3200" b="1" baseline="30000" dirty="0">
                <a:latin typeface="Arial"/>
                <a:cs typeface="Arial"/>
              </a:rPr>
              <a:t>10 </a:t>
            </a:r>
            <a:r>
              <a:rPr lang="en-US" sz="3200" dirty="0">
                <a:latin typeface="Arial"/>
                <a:cs typeface="Arial"/>
              </a:rPr>
              <a:t>not pilfering, but showing all good fidelity, that they may adorn the doctrine of God our Savior in all things. </a:t>
            </a:r>
          </a:p>
        </p:txBody>
      </p:sp>
    </p:spTree>
    <p:extLst>
      <p:ext uri="{BB962C8B-B14F-4D97-AF65-F5344CB8AC3E}">
        <p14:creationId xmlns:p14="http://schemas.microsoft.com/office/powerpoint/2010/main" val="36670872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856246"/>
          </a:xfrm>
        </p:spPr>
        <p:txBody>
          <a:bodyPr/>
          <a:lstStyle/>
          <a:p>
            <a:r>
              <a:rPr lang="en-US" sz="4400" b="1" dirty="0" smtClean="0">
                <a:solidFill>
                  <a:srgbClr val="3A4228"/>
                </a:solidFill>
                <a:latin typeface="Times New Roman"/>
                <a:cs typeface="Times New Roman"/>
              </a:rPr>
              <a:t>Titus 2:11-15</a:t>
            </a:r>
            <a:endParaRPr lang="en-US" sz="4400" b="1" dirty="0">
              <a:solidFill>
                <a:srgbClr val="3A4228"/>
              </a:solidFill>
              <a:latin typeface="Times New Roman"/>
              <a:cs typeface="Times New Roman"/>
            </a:endParaRPr>
          </a:p>
        </p:txBody>
      </p:sp>
      <p:sp>
        <p:nvSpPr>
          <p:cNvPr id="2" name="Rectangle 1"/>
          <p:cNvSpPr/>
          <p:nvPr/>
        </p:nvSpPr>
        <p:spPr>
          <a:xfrm>
            <a:off x="130251" y="865598"/>
            <a:ext cx="9013749" cy="5980714"/>
          </a:xfrm>
          <a:prstGeom prst="rect">
            <a:avLst/>
          </a:prstGeom>
        </p:spPr>
        <p:txBody>
          <a:bodyPr wrap="square">
            <a:spAutoFit/>
          </a:bodyPr>
          <a:lstStyle/>
          <a:p>
            <a:pPr>
              <a:lnSpc>
                <a:spcPct val="97000"/>
              </a:lnSpc>
              <a:spcAft>
                <a:spcPts val="1200"/>
              </a:spcAft>
            </a:pPr>
            <a:r>
              <a:rPr lang="en-US" sz="3200" b="1" baseline="30000" dirty="0">
                <a:latin typeface="Arial"/>
                <a:cs typeface="Arial"/>
              </a:rPr>
              <a:t>11 </a:t>
            </a:r>
            <a:r>
              <a:rPr lang="en-US" sz="3200" dirty="0">
                <a:latin typeface="Arial"/>
                <a:cs typeface="Arial"/>
              </a:rPr>
              <a:t>For the grace of God that brings salvation has appeared to all men, </a:t>
            </a:r>
            <a:r>
              <a:rPr lang="en-US" sz="3200" b="1" baseline="30000" dirty="0">
                <a:latin typeface="Arial"/>
                <a:cs typeface="Arial"/>
              </a:rPr>
              <a:t>12 </a:t>
            </a:r>
            <a:r>
              <a:rPr lang="en-US" sz="3200" dirty="0">
                <a:latin typeface="Arial"/>
                <a:cs typeface="Arial"/>
              </a:rPr>
              <a:t>teaching us that, denying ungodliness and worldly lusts, we should live soberly, righteously, and godly in the present age, </a:t>
            </a:r>
            <a:r>
              <a:rPr lang="en-US" sz="3200" b="1" baseline="30000" dirty="0">
                <a:latin typeface="Arial"/>
                <a:cs typeface="Arial"/>
              </a:rPr>
              <a:t>13 </a:t>
            </a:r>
            <a:r>
              <a:rPr lang="en-US" sz="3200" dirty="0">
                <a:latin typeface="Arial"/>
                <a:cs typeface="Arial"/>
              </a:rPr>
              <a:t>looking for the blessed hope and glorious appearing of our great God and Savior Jesus Christ, </a:t>
            </a:r>
            <a:r>
              <a:rPr lang="en-US" sz="3200" b="1" baseline="30000" dirty="0">
                <a:latin typeface="Arial"/>
                <a:cs typeface="Arial"/>
              </a:rPr>
              <a:t>14 </a:t>
            </a:r>
            <a:r>
              <a:rPr lang="en-US" sz="3200" dirty="0">
                <a:latin typeface="Arial"/>
                <a:cs typeface="Arial"/>
              </a:rPr>
              <a:t>who gave Himself for us, that He might redeem us from every lawless deed and purify for Himself </a:t>
            </a:r>
            <a:r>
              <a:rPr lang="en-US" sz="3200" i="1" dirty="0">
                <a:latin typeface="Arial"/>
                <a:cs typeface="Arial"/>
              </a:rPr>
              <a:t>His</a:t>
            </a:r>
            <a:r>
              <a:rPr lang="en-US" sz="3200" dirty="0">
                <a:latin typeface="Arial"/>
                <a:cs typeface="Arial"/>
              </a:rPr>
              <a:t> own special people, zealous for good works.</a:t>
            </a:r>
          </a:p>
          <a:p>
            <a:pPr>
              <a:lnSpc>
                <a:spcPct val="97000"/>
              </a:lnSpc>
              <a:spcAft>
                <a:spcPts val="1200"/>
              </a:spcAft>
            </a:pPr>
            <a:r>
              <a:rPr lang="en-US" sz="3200" b="1" baseline="30000" dirty="0">
                <a:latin typeface="Arial"/>
                <a:cs typeface="Arial"/>
              </a:rPr>
              <a:t>15 </a:t>
            </a:r>
            <a:r>
              <a:rPr lang="en-US" sz="3200" dirty="0">
                <a:latin typeface="Arial"/>
                <a:cs typeface="Arial"/>
              </a:rPr>
              <a:t>Speak these things, exhort, and rebuke with all authority. Let no one despise you. </a:t>
            </a:r>
          </a:p>
        </p:txBody>
      </p:sp>
    </p:spTree>
    <p:extLst>
      <p:ext uri="{BB962C8B-B14F-4D97-AF65-F5344CB8AC3E}">
        <p14:creationId xmlns:p14="http://schemas.microsoft.com/office/powerpoint/2010/main" val="38246604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724179"/>
          </a:xfrm>
        </p:spPr>
        <p:txBody>
          <a:bodyPr/>
          <a:lstStyle/>
          <a:p>
            <a:r>
              <a:rPr lang="en-US" sz="4400" b="1" dirty="0" smtClean="0">
                <a:solidFill>
                  <a:srgbClr val="3A4228"/>
                </a:solidFill>
                <a:latin typeface="Times New Roman"/>
                <a:cs typeface="Times New Roman"/>
              </a:rPr>
              <a:t>Titus 3:1-7</a:t>
            </a:r>
            <a:endParaRPr lang="en-US" sz="4400" b="1" dirty="0">
              <a:solidFill>
                <a:srgbClr val="3A4228"/>
              </a:solidFill>
              <a:latin typeface="Times New Roman"/>
              <a:cs typeface="Times New Roman"/>
            </a:endParaRPr>
          </a:p>
        </p:txBody>
      </p:sp>
      <p:sp>
        <p:nvSpPr>
          <p:cNvPr id="2" name="Rectangle 1"/>
          <p:cNvSpPr/>
          <p:nvPr/>
        </p:nvSpPr>
        <p:spPr>
          <a:xfrm>
            <a:off x="104587" y="775952"/>
            <a:ext cx="8994589" cy="6190695"/>
          </a:xfrm>
          <a:prstGeom prst="rect">
            <a:avLst/>
          </a:prstGeom>
        </p:spPr>
        <p:txBody>
          <a:bodyPr wrap="square">
            <a:spAutoFit/>
          </a:bodyPr>
          <a:lstStyle/>
          <a:p>
            <a:pPr>
              <a:lnSpc>
                <a:spcPct val="91000"/>
              </a:lnSpc>
              <a:spcAft>
                <a:spcPts val="1200"/>
              </a:spcAft>
            </a:pPr>
            <a:r>
              <a:rPr lang="en-US" sz="2900" b="1" baseline="30000" dirty="0" smtClean="0">
                <a:latin typeface="Arial"/>
                <a:cs typeface="Arial"/>
              </a:rPr>
              <a:t>1 </a:t>
            </a:r>
            <a:r>
              <a:rPr lang="en-US" sz="2900" dirty="0" smtClean="0">
                <a:latin typeface="Arial"/>
                <a:cs typeface="Arial"/>
              </a:rPr>
              <a:t>Remind </a:t>
            </a:r>
            <a:r>
              <a:rPr lang="en-US" sz="2900" dirty="0">
                <a:latin typeface="Arial"/>
                <a:cs typeface="Arial"/>
              </a:rPr>
              <a:t>them to be subject to rulers and authorities, to obey, to be ready for every good work, </a:t>
            </a:r>
            <a:r>
              <a:rPr lang="en-US" sz="2900" b="1" baseline="30000" dirty="0">
                <a:latin typeface="Arial"/>
                <a:cs typeface="Arial"/>
              </a:rPr>
              <a:t>2 </a:t>
            </a:r>
            <a:r>
              <a:rPr lang="en-US" sz="2900" dirty="0">
                <a:latin typeface="Arial"/>
                <a:cs typeface="Arial"/>
              </a:rPr>
              <a:t>to speak evil of no one, to be peaceable, gentle, showing all humility to all men. </a:t>
            </a:r>
            <a:r>
              <a:rPr lang="en-US" sz="2900" b="1" baseline="30000" dirty="0">
                <a:latin typeface="Arial"/>
                <a:cs typeface="Arial"/>
              </a:rPr>
              <a:t>3 </a:t>
            </a:r>
            <a:r>
              <a:rPr lang="en-US" sz="2900" dirty="0">
                <a:latin typeface="Arial"/>
                <a:cs typeface="Arial"/>
              </a:rPr>
              <a:t>For we ourselves were also once foolish, disobedient, deceived, serving various lusts and pleasures, living in malice and envy, hateful and hating one another.  </a:t>
            </a:r>
            <a:r>
              <a:rPr lang="en-US" sz="2900" b="1" baseline="30000" dirty="0">
                <a:latin typeface="Arial"/>
                <a:cs typeface="Arial"/>
              </a:rPr>
              <a:t>4 </a:t>
            </a:r>
            <a:r>
              <a:rPr lang="en-US" sz="2900" dirty="0">
                <a:latin typeface="Arial"/>
                <a:cs typeface="Arial"/>
              </a:rPr>
              <a:t>But when the kindness and the love of God our Savior toward </a:t>
            </a:r>
            <a:r>
              <a:rPr lang="en-US" sz="2900" dirty="0" smtClean="0">
                <a:latin typeface="Arial"/>
                <a:cs typeface="Arial"/>
              </a:rPr>
              <a:t>man appeared, </a:t>
            </a:r>
            <a:r>
              <a:rPr lang="en-US" sz="2900" b="1" baseline="30000" dirty="0" smtClean="0">
                <a:latin typeface="Arial"/>
                <a:cs typeface="Arial"/>
              </a:rPr>
              <a:t>5</a:t>
            </a:r>
            <a:r>
              <a:rPr lang="en-US" sz="2900" b="1" baseline="30000" dirty="0">
                <a:latin typeface="Arial"/>
                <a:cs typeface="Arial"/>
              </a:rPr>
              <a:t> </a:t>
            </a:r>
            <a:r>
              <a:rPr lang="en-US" sz="2900" dirty="0">
                <a:latin typeface="Arial"/>
                <a:cs typeface="Arial"/>
              </a:rPr>
              <a:t>not by works of righteousness which we have done, but according to His mercy He saved us, through the washing of regeneration and renewing of the Holy Spirit,</a:t>
            </a:r>
            <a:r>
              <a:rPr lang="en-US" sz="2400" dirty="0">
                <a:latin typeface="Arial"/>
                <a:cs typeface="Arial"/>
              </a:rPr>
              <a:t> </a:t>
            </a:r>
            <a:r>
              <a:rPr lang="en-US" sz="2900" b="1" baseline="30000" dirty="0">
                <a:latin typeface="Arial"/>
                <a:cs typeface="Arial"/>
              </a:rPr>
              <a:t>6 </a:t>
            </a:r>
            <a:r>
              <a:rPr lang="en-US" sz="2900" dirty="0">
                <a:latin typeface="Arial"/>
                <a:cs typeface="Arial"/>
              </a:rPr>
              <a:t>whom</a:t>
            </a:r>
            <a:r>
              <a:rPr lang="en-US" sz="2400" dirty="0">
                <a:latin typeface="Arial"/>
                <a:cs typeface="Arial"/>
              </a:rPr>
              <a:t> </a:t>
            </a:r>
            <a:r>
              <a:rPr lang="en-US" sz="2900" dirty="0">
                <a:latin typeface="Arial"/>
                <a:cs typeface="Arial"/>
              </a:rPr>
              <a:t>He</a:t>
            </a:r>
            <a:r>
              <a:rPr lang="en-US" sz="2400" dirty="0">
                <a:latin typeface="Arial"/>
                <a:cs typeface="Arial"/>
              </a:rPr>
              <a:t> </a:t>
            </a:r>
            <a:r>
              <a:rPr lang="en-US" sz="2900" dirty="0">
                <a:latin typeface="Arial"/>
                <a:cs typeface="Arial"/>
              </a:rPr>
              <a:t>poured</a:t>
            </a:r>
            <a:r>
              <a:rPr lang="en-US" sz="2400" dirty="0">
                <a:latin typeface="Arial"/>
                <a:cs typeface="Arial"/>
              </a:rPr>
              <a:t> </a:t>
            </a:r>
            <a:r>
              <a:rPr lang="en-US" sz="2900" dirty="0">
                <a:latin typeface="Arial"/>
                <a:cs typeface="Arial"/>
              </a:rPr>
              <a:t>out</a:t>
            </a:r>
            <a:r>
              <a:rPr lang="en-US" sz="2400" dirty="0">
                <a:latin typeface="Arial"/>
                <a:cs typeface="Arial"/>
              </a:rPr>
              <a:t> </a:t>
            </a:r>
            <a:r>
              <a:rPr lang="en-US" sz="2900" dirty="0">
                <a:latin typeface="Arial"/>
                <a:cs typeface="Arial"/>
              </a:rPr>
              <a:t>on</a:t>
            </a:r>
            <a:r>
              <a:rPr lang="en-US" sz="2400" dirty="0">
                <a:latin typeface="Arial"/>
                <a:cs typeface="Arial"/>
              </a:rPr>
              <a:t> </a:t>
            </a:r>
            <a:r>
              <a:rPr lang="en-US" sz="2900" dirty="0">
                <a:latin typeface="Arial"/>
                <a:cs typeface="Arial"/>
              </a:rPr>
              <a:t>us</a:t>
            </a:r>
            <a:r>
              <a:rPr lang="en-US" sz="2400" dirty="0">
                <a:latin typeface="Arial"/>
                <a:cs typeface="Arial"/>
              </a:rPr>
              <a:t> </a:t>
            </a:r>
            <a:r>
              <a:rPr lang="en-US" sz="2900" dirty="0" smtClean="0">
                <a:latin typeface="Arial"/>
                <a:cs typeface="Arial"/>
              </a:rPr>
              <a:t>abundantly</a:t>
            </a:r>
            <a:r>
              <a:rPr lang="en-US" sz="2400" dirty="0" smtClean="0">
                <a:latin typeface="Arial"/>
                <a:cs typeface="Arial"/>
              </a:rPr>
              <a:t> </a:t>
            </a:r>
            <a:r>
              <a:rPr lang="en-US" sz="2900" dirty="0" smtClean="0">
                <a:latin typeface="Arial"/>
                <a:cs typeface="Arial"/>
              </a:rPr>
              <a:t>through Jesus </a:t>
            </a:r>
            <a:r>
              <a:rPr lang="en-US" sz="2900" dirty="0">
                <a:latin typeface="Arial"/>
                <a:cs typeface="Arial"/>
              </a:rPr>
              <a:t>Christ our Savior, </a:t>
            </a:r>
            <a:r>
              <a:rPr lang="en-US" sz="2900" b="1" baseline="30000" dirty="0">
                <a:latin typeface="Arial"/>
                <a:cs typeface="Arial"/>
              </a:rPr>
              <a:t>7 </a:t>
            </a:r>
            <a:r>
              <a:rPr lang="en-US" sz="2900" dirty="0">
                <a:latin typeface="Arial"/>
                <a:cs typeface="Arial"/>
              </a:rPr>
              <a:t>that having been justified by His grace we should become heirs according to the hope of eternal life. </a:t>
            </a:r>
          </a:p>
        </p:txBody>
      </p:sp>
    </p:spTree>
    <p:extLst>
      <p:ext uri="{BB962C8B-B14F-4D97-AF65-F5344CB8AC3E}">
        <p14:creationId xmlns:p14="http://schemas.microsoft.com/office/powerpoint/2010/main" val="12337163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143000"/>
            <a:ext cx="9144000" cy="1846961"/>
          </a:xfrm>
        </p:spPr>
        <p:txBody>
          <a:bodyPr anchor="ctr"/>
          <a:lstStyle/>
          <a:p>
            <a:r>
              <a:rPr lang="en-US" sz="5400" b="1" dirty="0">
                <a:solidFill>
                  <a:schemeClr val="tx1"/>
                </a:solidFill>
                <a:latin typeface="Times New Roman"/>
                <a:cs typeface="Times New Roman"/>
              </a:rPr>
              <a:t>Qualifications of Elders</a:t>
            </a:r>
          </a:p>
        </p:txBody>
      </p:sp>
      <p:sp>
        <p:nvSpPr>
          <p:cNvPr id="5123" name="Rectangle 3"/>
          <p:cNvSpPr>
            <a:spLocks noGrp="1" noChangeArrowheads="1"/>
          </p:cNvSpPr>
          <p:nvPr>
            <p:ph type="subTitle" idx="1"/>
          </p:nvPr>
        </p:nvSpPr>
        <p:spPr/>
        <p:txBody>
          <a:bodyPr>
            <a:noAutofit/>
          </a:bodyPr>
          <a:lstStyle/>
          <a:p>
            <a:r>
              <a:rPr lang="en-US" sz="4400" b="1" i="1" dirty="0">
                <a:solidFill>
                  <a:schemeClr val="accent3"/>
                </a:solidFill>
                <a:latin typeface="Times New Roman"/>
                <a:cs typeface="Times New Roman"/>
              </a:rPr>
              <a:t>1 Timothy 3:1-7</a:t>
            </a:r>
          </a:p>
          <a:p>
            <a:r>
              <a:rPr lang="en-US" sz="4400" b="1" i="1" dirty="0">
                <a:solidFill>
                  <a:schemeClr val="accent3"/>
                </a:solidFill>
                <a:latin typeface="Times New Roman"/>
                <a:cs typeface="Times New Roman"/>
              </a:rPr>
              <a:t>Titus 1:5-9</a:t>
            </a:r>
          </a:p>
        </p:txBody>
      </p:sp>
    </p:spTree>
    <p:extLst>
      <p:ext uri="{BB962C8B-B14F-4D97-AF65-F5344CB8AC3E}">
        <p14:creationId xmlns:p14="http://schemas.microsoft.com/office/powerpoint/2010/main" val="42631543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92128"/>
          </a:xfrm>
        </p:spPr>
        <p:txBody>
          <a:bodyPr/>
          <a:lstStyle/>
          <a:p>
            <a:r>
              <a:rPr lang="en-US" sz="4400" b="1" dirty="0" smtClean="0">
                <a:solidFill>
                  <a:srgbClr val="3A4228"/>
                </a:solidFill>
                <a:latin typeface="Times New Roman"/>
                <a:cs typeface="Times New Roman"/>
              </a:rPr>
              <a:t>Titus 3:8-11</a:t>
            </a:r>
            <a:endParaRPr lang="en-US" sz="4400" b="1" dirty="0">
              <a:solidFill>
                <a:srgbClr val="3A4228"/>
              </a:solidFill>
              <a:latin typeface="Times New Roman"/>
              <a:cs typeface="Times New Roman"/>
            </a:endParaRPr>
          </a:p>
        </p:txBody>
      </p:sp>
      <p:sp>
        <p:nvSpPr>
          <p:cNvPr id="2" name="Rectangle 1"/>
          <p:cNvSpPr/>
          <p:nvPr/>
        </p:nvSpPr>
        <p:spPr>
          <a:xfrm>
            <a:off x="388470" y="1015008"/>
            <a:ext cx="8576235" cy="5663088"/>
          </a:xfrm>
          <a:prstGeom prst="rect">
            <a:avLst/>
          </a:prstGeom>
        </p:spPr>
        <p:txBody>
          <a:bodyPr wrap="square">
            <a:spAutoFit/>
          </a:bodyPr>
          <a:lstStyle/>
          <a:p>
            <a:pPr>
              <a:spcAft>
                <a:spcPts val="1200"/>
              </a:spcAft>
            </a:pPr>
            <a:r>
              <a:rPr lang="en-US" sz="3200" b="1" baseline="30000" dirty="0">
                <a:latin typeface="Arial"/>
                <a:cs typeface="Arial"/>
              </a:rPr>
              <a:t>8 </a:t>
            </a:r>
            <a:r>
              <a:rPr lang="en-US" sz="3200" dirty="0">
                <a:latin typeface="Arial"/>
                <a:cs typeface="Arial"/>
              </a:rPr>
              <a:t>This is a faithful saying, and these things I want you to affirm constantly, that those who have believed in God should be careful to maintain good works. These things are good and profitable to men. </a:t>
            </a:r>
            <a:endParaRPr lang="en-US" sz="3200" dirty="0" smtClean="0">
              <a:latin typeface="Arial"/>
              <a:cs typeface="Arial"/>
            </a:endParaRPr>
          </a:p>
          <a:p>
            <a:pPr>
              <a:spcAft>
                <a:spcPts val="1200"/>
              </a:spcAft>
            </a:pPr>
            <a:r>
              <a:rPr lang="en-US" sz="3200" b="1" baseline="30000" dirty="0">
                <a:latin typeface="Arial"/>
                <a:cs typeface="Arial"/>
              </a:rPr>
              <a:t>9 </a:t>
            </a:r>
            <a:r>
              <a:rPr lang="en-US" sz="3200" dirty="0">
                <a:latin typeface="Arial"/>
                <a:cs typeface="Arial"/>
              </a:rPr>
              <a:t>But avoid foolish disputes, genealogies, contentions, and strivings about the law; for they are unprofitable and useless. </a:t>
            </a:r>
            <a:r>
              <a:rPr lang="en-US" sz="3200" b="1" baseline="30000" dirty="0">
                <a:latin typeface="Arial"/>
                <a:cs typeface="Arial"/>
              </a:rPr>
              <a:t>10 </a:t>
            </a:r>
            <a:r>
              <a:rPr lang="en-US" sz="3200" dirty="0">
                <a:latin typeface="Arial"/>
                <a:cs typeface="Arial"/>
              </a:rPr>
              <a:t>Reject a divisive man after the first and second admonition, </a:t>
            </a:r>
            <a:r>
              <a:rPr lang="en-US" sz="3200" b="1" baseline="30000" dirty="0">
                <a:latin typeface="Arial"/>
                <a:cs typeface="Arial"/>
              </a:rPr>
              <a:t>11 </a:t>
            </a:r>
            <a:r>
              <a:rPr lang="en-US" sz="3200" dirty="0">
                <a:latin typeface="Arial"/>
                <a:cs typeface="Arial"/>
              </a:rPr>
              <a:t>knowing that such a person is warped and sinning, being self-condemned. </a:t>
            </a:r>
            <a:endParaRPr lang="en-US" sz="2900" dirty="0">
              <a:latin typeface="Arial"/>
              <a:cs typeface="Arial"/>
            </a:endParaRPr>
          </a:p>
        </p:txBody>
      </p:sp>
    </p:spTree>
    <p:extLst>
      <p:ext uri="{BB962C8B-B14F-4D97-AF65-F5344CB8AC3E}">
        <p14:creationId xmlns:p14="http://schemas.microsoft.com/office/powerpoint/2010/main" val="324092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92128"/>
          </a:xfrm>
        </p:spPr>
        <p:txBody>
          <a:bodyPr/>
          <a:lstStyle/>
          <a:p>
            <a:r>
              <a:rPr lang="en-US" sz="4400" b="1" dirty="0" smtClean="0">
                <a:solidFill>
                  <a:srgbClr val="3A4228"/>
                </a:solidFill>
                <a:latin typeface="Times New Roman"/>
                <a:cs typeface="Times New Roman"/>
              </a:rPr>
              <a:t>Titus 3:12-15</a:t>
            </a:r>
            <a:endParaRPr lang="en-US" sz="4400" b="1" dirty="0">
              <a:solidFill>
                <a:srgbClr val="3A4228"/>
              </a:solidFill>
              <a:latin typeface="Times New Roman"/>
              <a:cs typeface="Times New Roman"/>
            </a:endParaRPr>
          </a:p>
        </p:txBody>
      </p:sp>
      <p:sp>
        <p:nvSpPr>
          <p:cNvPr id="2" name="Rectangle 1"/>
          <p:cNvSpPr/>
          <p:nvPr/>
        </p:nvSpPr>
        <p:spPr>
          <a:xfrm>
            <a:off x="194236" y="955244"/>
            <a:ext cx="8845177" cy="5816977"/>
          </a:xfrm>
          <a:prstGeom prst="rect">
            <a:avLst/>
          </a:prstGeom>
        </p:spPr>
        <p:txBody>
          <a:bodyPr wrap="square">
            <a:spAutoFit/>
          </a:bodyPr>
          <a:lstStyle/>
          <a:p>
            <a:pPr>
              <a:spcAft>
                <a:spcPts val="1200"/>
              </a:spcAft>
            </a:pPr>
            <a:r>
              <a:rPr lang="en-US" sz="3200" b="1" baseline="30000" dirty="0">
                <a:latin typeface="Arial"/>
                <a:cs typeface="Arial"/>
              </a:rPr>
              <a:t>12 </a:t>
            </a:r>
            <a:r>
              <a:rPr lang="en-US" sz="3200" dirty="0">
                <a:latin typeface="Arial"/>
                <a:cs typeface="Arial"/>
              </a:rPr>
              <a:t>When I send </a:t>
            </a:r>
            <a:r>
              <a:rPr lang="en-US" sz="3200" dirty="0" err="1">
                <a:latin typeface="Arial"/>
                <a:cs typeface="Arial"/>
              </a:rPr>
              <a:t>Artemas</a:t>
            </a:r>
            <a:r>
              <a:rPr lang="en-US" sz="3200" dirty="0">
                <a:latin typeface="Arial"/>
                <a:cs typeface="Arial"/>
              </a:rPr>
              <a:t> to you, or </a:t>
            </a:r>
            <a:r>
              <a:rPr lang="en-US" sz="3200" dirty="0" err="1">
                <a:latin typeface="Arial"/>
                <a:cs typeface="Arial"/>
              </a:rPr>
              <a:t>Tychicus</a:t>
            </a:r>
            <a:r>
              <a:rPr lang="en-US" sz="3200" dirty="0">
                <a:latin typeface="Arial"/>
                <a:cs typeface="Arial"/>
              </a:rPr>
              <a:t>, be diligent to come to me at </a:t>
            </a:r>
            <a:r>
              <a:rPr lang="en-US" sz="3200" dirty="0" err="1">
                <a:latin typeface="Arial"/>
                <a:cs typeface="Arial"/>
              </a:rPr>
              <a:t>Nicopolis</a:t>
            </a:r>
            <a:r>
              <a:rPr lang="en-US" sz="3200" dirty="0">
                <a:latin typeface="Arial"/>
                <a:cs typeface="Arial"/>
              </a:rPr>
              <a:t>, for I have decided to spend the winter there. </a:t>
            </a:r>
            <a:r>
              <a:rPr lang="en-US" sz="3200" b="1" baseline="30000" dirty="0">
                <a:latin typeface="Arial"/>
                <a:cs typeface="Arial"/>
              </a:rPr>
              <a:t>13 </a:t>
            </a:r>
            <a:r>
              <a:rPr lang="en-US" sz="3200" dirty="0">
                <a:latin typeface="Arial"/>
                <a:cs typeface="Arial"/>
              </a:rPr>
              <a:t>Send </a:t>
            </a:r>
            <a:r>
              <a:rPr lang="en-US" sz="3200" dirty="0" err="1">
                <a:latin typeface="Arial"/>
                <a:cs typeface="Arial"/>
              </a:rPr>
              <a:t>Zenas</a:t>
            </a:r>
            <a:r>
              <a:rPr lang="en-US" sz="3200" dirty="0">
                <a:latin typeface="Arial"/>
                <a:cs typeface="Arial"/>
              </a:rPr>
              <a:t> the lawyer and </a:t>
            </a:r>
            <a:r>
              <a:rPr lang="en-US" sz="3200" dirty="0" err="1">
                <a:latin typeface="Arial"/>
                <a:cs typeface="Arial"/>
              </a:rPr>
              <a:t>Apollos</a:t>
            </a:r>
            <a:r>
              <a:rPr lang="en-US" sz="3200" dirty="0">
                <a:latin typeface="Arial"/>
                <a:cs typeface="Arial"/>
              </a:rPr>
              <a:t> on their journey with haste, that they may lack nothing. </a:t>
            </a:r>
            <a:r>
              <a:rPr lang="en-US" sz="3200" b="1" baseline="30000" dirty="0">
                <a:latin typeface="Arial"/>
                <a:cs typeface="Arial"/>
              </a:rPr>
              <a:t>14 </a:t>
            </a:r>
            <a:r>
              <a:rPr lang="en-US" sz="3200" dirty="0">
                <a:latin typeface="Arial"/>
                <a:cs typeface="Arial"/>
              </a:rPr>
              <a:t>And let our </a:t>
            </a:r>
            <a:r>
              <a:rPr lang="en-US" sz="3200" i="1" dirty="0">
                <a:latin typeface="Arial"/>
                <a:cs typeface="Arial"/>
              </a:rPr>
              <a:t>people</a:t>
            </a:r>
            <a:r>
              <a:rPr lang="en-US" sz="3200" dirty="0">
                <a:latin typeface="Arial"/>
                <a:cs typeface="Arial"/>
              </a:rPr>
              <a:t> also learn to maintain good works, to </a:t>
            </a:r>
            <a:r>
              <a:rPr lang="en-US" sz="3200" i="1" dirty="0">
                <a:latin typeface="Arial"/>
                <a:cs typeface="Arial"/>
              </a:rPr>
              <a:t>meet</a:t>
            </a:r>
            <a:r>
              <a:rPr lang="en-US" sz="3200" dirty="0">
                <a:latin typeface="Arial"/>
                <a:cs typeface="Arial"/>
              </a:rPr>
              <a:t> urgent needs, that they may not be unfruitful.</a:t>
            </a:r>
          </a:p>
          <a:p>
            <a:pPr>
              <a:spcAft>
                <a:spcPts val="1200"/>
              </a:spcAft>
            </a:pPr>
            <a:r>
              <a:rPr lang="en-US" sz="3200" b="1" baseline="30000" dirty="0">
                <a:latin typeface="Arial"/>
                <a:cs typeface="Arial"/>
              </a:rPr>
              <a:t>15 </a:t>
            </a:r>
            <a:r>
              <a:rPr lang="en-US" sz="3200" dirty="0">
                <a:latin typeface="Arial"/>
                <a:cs typeface="Arial"/>
              </a:rPr>
              <a:t>All who </a:t>
            </a:r>
            <a:r>
              <a:rPr lang="en-US" sz="3200" i="1" dirty="0">
                <a:latin typeface="Arial"/>
                <a:cs typeface="Arial"/>
              </a:rPr>
              <a:t>are</a:t>
            </a:r>
            <a:r>
              <a:rPr lang="en-US" sz="3200" dirty="0">
                <a:latin typeface="Arial"/>
                <a:cs typeface="Arial"/>
              </a:rPr>
              <a:t> with me greet you. Greet those who love us in the faith.</a:t>
            </a:r>
          </a:p>
          <a:p>
            <a:pPr>
              <a:spcAft>
                <a:spcPts val="1200"/>
              </a:spcAft>
            </a:pPr>
            <a:r>
              <a:rPr lang="en-US" sz="3200" dirty="0">
                <a:latin typeface="Arial"/>
                <a:cs typeface="Arial"/>
              </a:rPr>
              <a:t>Grace </a:t>
            </a:r>
            <a:r>
              <a:rPr lang="en-US" sz="3200" i="1" dirty="0">
                <a:latin typeface="Arial"/>
                <a:cs typeface="Arial"/>
              </a:rPr>
              <a:t>be</a:t>
            </a:r>
            <a:r>
              <a:rPr lang="en-US" sz="3200" dirty="0">
                <a:latin typeface="Arial"/>
                <a:cs typeface="Arial"/>
              </a:rPr>
              <a:t> with you all. Amen. </a:t>
            </a:r>
            <a:endParaRPr lang="en-US" sz="2900" dirty="0">
              <a:latin typeface="Arial"/>
              <a:cs typeface="Arial"/>
            </a:endParaRPr>
          </a:p>
        </p:txBody>
      </p:sp>
    </p:spTree>
    <p:extLst>
      <p:ext uri="{BB962C8B-B14F-4D97-AF65-F5344CB8AC3E}">
        <p14:creationId xmlns:p14="http://schemas.microsoft.com/office/powerpoint/2010/main" val="42172928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ia Minor &amp; Galat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34" y="-761999"/>
            <a:ext cx="9624306" cy="7724588"/>
          </a:xfrm>
          <a:prstGeom prst="rect">
            <a:avLst/>
          </a:prstGeom>
        </p:spPr>
      </p:pic>
    </p:spTree>
    <p:extLst>
      <p:ext uri="{BB962C8B-B14F-4D97-AF65-F5344CB8AC3E}">
        <p14:creationId xmlns:p14="http://schemas.microsoft.com/office/powerpoint/2010/main" val="759137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92128"/>
          </a:xfrm>
        </p:spPr>
        <p:txBody>
          <a:bodyPr/>
          <a:lstStyle/>
          <a:p>
            <a:r>
              <a:rPr lang="en-US" sz="4400" b="1" dirty="0" smtClean="0">
                <a:solidFill>
                  <a:srgbClr val="3A4228"/>
                </a:solidFill>
                <a:latin typeface="Times New Roman"/>
                <a:cs typeface="Times New Roman"/>
              </a:rPr>
              <a:t>Titus 3:12-15</a:t>
            </a:r>
            <a:endParaRPr lang="en-US" sz="4400" b="1" dirty="0">
              <a:solidFill>
                <a:srgbClr val="3A4228"/>
              </a:solidFill>
              <a:latin typeface="Times New Roman"/>
              <a:cs typeface="Times New Roman"/>
            </a:endParaRPr>
          </a:p>
        </p:txBody>
      </p:sp>
      <p:sp>
        <p:nvSpPr>
          <p:cNvPr id="2" name="Rectangle 1"/>
          <p:cNvSpPr/>
          <p:nvPr/>
        </p:nvSpPr>
        <p:spPr>
          <a:xfrm>
            <a:off x="194236" y="955244"/>
            <a:ext cx="8845177" cy="5816977"/>
          </a:xfrm>
          <a:prstGeom prst="rect">
            <a:avLst/>
          </a:prstGeom>
        </p:spPr>
        <p:txBody>
          <a:bodyPr wrap="square">
            <a:spAutoFit/>
          </a:bodyPr>
          <a:lstStyle/>
          <a:p>
            <a:pPr>
              <a:spcAft>
                <a:spcPts val="1200"/>
              </a:spcAft>
            </a:pPr>
            <a:r>
              <a:rPr lang="en-US" sz="3200" b="1" baseline="30000" dirty="0">
                <a:latin typeface="Arial"/>
                <a:cs typeface="Arial"/>
              </a:rPr>
              <a:t>12 </a:t>
            </a:r>
            <a:r>
              <a:rPr lang="en-US" sz="3200" dirty="0">
                <a:latin typeface="Arial"/>
                <a:cs typeface="Arial"/>
              </a:rPr>
              <a:t>When I send </a:t>
            </a:r>
            <a:r>
              <a:rPr lang="en-US" sz="3200" dirty="0" err="1">
                <a:latin typeface="Arial"/>
                <a:cs typeface="Arial"/>
              </a:rPr>
              <a:t>Artemas</a:t>
            </a:r>
            <a:r>
              <a:rPr lang="en-US" sz="3200" dirty="0">
                <a:latin typeface="Arial"/>
                <a:cs typeface="Arial"/>
              </a:rPr>
              <a:t> to you, or </a:t>
            </a:r>
            <a:r>
              <a:rPr lang="en-US" sz="3200" dirty="0" err="1">
                <a:latin typeface="Arial"/>
                <a:cs typeface="Arial"/>
              </a:rPr>
              <a:t>Tychicus</a:t>
            </a:r>
            <a:r>
              <a:rPr lang="en-US" sz="3200" dirty="0">
                <a:latin typeface="Arial"/>
                <a:cs typeface="Arial"/>
              </a:rPr>
              <a:t>, be diligent to come to me at </a:t>
            </a:r>
            <a:r>
              <a:rPr lang="en-US" sz="3200" dirty="0" err="1">
                <a:latin typeface="Arial"/>
                <a:cs typeface="Arial"/>
              </a:rPr>
              <a:t>Nicopolis</a:t>
            </a:r>
            <a:r>
              <a:rPr lang="en-US" sz="3200" dirty="0">
                <a:latin typeface="Arial"/>
                <a:cs typeface="Arial"/>
              </a:rPr>
              <a:t>, for I have decided to spend the winter there. </a:t>
            </a:r>
            <a:r>
              <a:rPr lang="en-US" sz="3200" b="1" baseline="30000" dirty="0">
                <a:latin typeface="Arial"/>
                <a:cs typeface="Arial"/>
              </a:rPr>
              <a:t>13 </a:t>
            </a:r>
            <a:r>
              <a:rPr lang="en-US" sz="3200" dirty="0">
                <a:latin typeface="Arial"/>
                <a:cs typeface="Arial"/>
              </a:rPr>
              <a:t>Send </a:t>
            </a:r>
            <a:r>
              <a:rPr lang="en-US" sz="3200" dirty="0" err="1">
                <a:latin typeface="Arial"/>
                <a:cs typeface="Arial"/>
              </a:rPr>
              <a:t>Zenas</a:t>
            </a:r>
            <a:r>
              <a:rPr lang="en-US" sz="3200" dirty="0">
                <a:latin typeface="Arial"/>
                <a:cs typeface="Arial"/>
              </a:rPr>
              <a:t> the lawyer and </a:t>
            </a:r>
            <a:r>
              <a:rPr lang="en-US" sz="3200" dirty="0" err="1">
                <a:latin typeface="Arial"/>
                <a:cs typeface="Arial"/>
              </a:rPr>
              <a:t>Apollos</a:t>
            </a:r>
            <a:r>
              <a:rPr lang="en-US" sz="3200" dirty="0">
                <a:latin typeface="Arial"/>
                <a:cs typeface="Arial"/>
              </a:rPr>
              <a:t> on their journey with haste, that they may lack nothing. </a:t>
            </a:r>
            <a:r>
              <a:rPr lang="en-US" sz="3200" b="1" baseline="30000" dirty="0">
                <a:latin typeface="Arial"/>
                <a:cs typeface="Arial"/>
              </a:rPr>
              <a:t>14 </a:t>
            </a:r>
            <a:r>
              <a:rPr lang="en-US" sz="3200" dirty="0">
                <a:latin typeface="Arial"/>
                <a:cs typeface="Arial"/>
              </a:rPr>
              <a:t>And let our </a:t>
            </a:r>
            <a:r>
              <a:rPr lang="en-US" sz="3200" i="1" dirty="0">
                <a:latin typeface="Arial"/>
                <a:cs typeface="Arial"/>
              </a:rPr>
              <a:t>people</a:t>
            </a:r>
            <a:r>
              <a:rPr lang="en-US" sz="3200" dirty="0">
                <a:latin typeface="Arial"/>
                <a:cs typeface="Arial"/>
              </a:rPr>
              <a:t> also learn to maintain good works, to </a:t>
            </a:r>
            <a:r>
              <a:rPr lang="en-US" sz="3200" i="1" dirty="0">
                <a:latin typeface="Arial"/>
                <a:cs typeface="Arial"/>
              </a:rPr>
              <a:t>meet</a:t>
            </a:r>
            <a:r>
              <a:rPr lang="en-US" sz="3200" dirty="0">
                <a:latin typeface="Arial"/>
                <a:cs typeface="Arial"/>
              </a:rPr>
              <a:t> urgent needs, that they may not be unfruitful.</a:t>
            </a:r>
          </a:p>
          <a:p>
            <a:pPr>
              <a:spcAft>
                <a:spcPts val="1200"/>
              </a:spcAft>
            </a:pPr>
            <a:r>
              <a:rPr lang="en-US" sz="3200" b="1" baseline="30000" dirty="0">
                <a:latin typeface="Arial"/>
                <a:cs typeface="Arial"/>
              </a:rPr>
              <a:t>15 </a:t>
            </a:r>
            <a:r>
              <a:rPr lang="en-US" sz="3200" dirty="0">
                <a:latin typeface="Arial"/>
                <a:cs typeface="Arial"/>
              </a:rPr>
              <a:t>All who </a:t>
            </a:r>
            <a:r>
              <a:rPr lang="en-US" sz="3200" i="1" dirty="0">
                <a:latin typeface="Arial"/>
                <a:cs typeface="Arial"/>
              </a:rPr>
              <a:t>are</a:t>
            </a:r>
            <a:r>
              <a:rPr lang="en-US" sz="3200" dirty="0">
                <a:latin typeface="Arial"/>
                <a:cs typeface="Arial"/>
              </a:rPr>
              <a:t> with me greet you. Greet those who love us in the faith.</a:t>
            </a:r>
          </a:p>
          <a:p>
            <a:pPr>
              <a:spcAft>
                <a:spcPts val="1200"/>
              </a:spcAft>
            </a:pPr>
            <a:r>
              <a:rPr lang="en-US" sz="3200" dirty="0">
                <a:latin typeface="Arial"/>
                <a:cs typeface="Arial"/>
              </a:rPr>
              <a:t>Grace </a:t>
            </a:r>
            <a:r>
              <a:rPr lang="en-US" sz="3200" i="1" dirty="0">
                <a:latin typeface="Arial"/>
                <a:cs typeface="Arial"/>
              </a:rPr>
              <a:t>be</a:t>
            </a:r>
            <a:r>
              <a:rPr lang="en-US" sz="3200" dirty="0">
                <a:latin typeface="Arial"/>
                <a:cs typeface="Arial"/>
              </a:rPr>
              <a:t> with you all. Amen. </a:t>
            </a:r>
            <a:endParaRPr lang="en-US" sz="2900" dirty="0">
              <a:latin typeface="Arial"/>
              <a:cs typeface="Arial"/>
            </a:endParaRPr>
          </a:p>
        </p:txBody>
      </p:sp>
    </p:spTree>
    <p:extLst>
      <p:ext uri="{BB962C8B-B14F-4D97-AF65-F5344CB8AC3E}">
        <p14:creationId xmlns:p14="http://schemas.microsoft.com/office/powerpoint/2010/main" val="3480298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_Timoth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139"/>
            <a:ext cx="9144000" cy="6089904"/>
          </a:xfrm>
          <a:prstGeom prst="rect">
            <a:avLst/>
          </a:prstGeom>
        </p:spPr>
      </p:pic>
      <p:sp>
        <p:nvSpPr>
          <p:cNvPr id="2" name="TextBox 1"/>
          <p:cNvSpPr txBox="1"/>
          <p:nvPr/>
        </p:nvSpPr>
        <p:spPr>
          <a:xfrm>
            <a:off x="0" y="-28221"/>
            <a:ext cx="9144000" cy="830997"/>
          </a:xfrm>
          <a:prstGeom prst="rect">
            <a:avLst/>
          </a:prstGeom>
          <a:noFill/>
        </p:spPr>
        <p:txBody>
          <a:bodyPr wrap="square" rtlCol="0">
            <a:spAutoFit/>
          </a:bodyPr>
          <a:lstStyle/>
          <a:p>
            <a:pPr algn="ctr"/>
            <a:r>
              <a:rPr lang="en-US" sz="4800" b="1" dirty="0" smtClean="0">
                <a:solidFill>
                  <a:schemeClr val="tx2">
                    <a:lumMod val="75000"/>
                  </a:schemeClr>
                </a:solidFill>
                <a:latin typeface="Times New Roman"/>
                <a:cs typeface="Times New Roman"/>
              </a:rPr>
              <a:t>Studying the Text of 2</a:t>
            </a:r>
            <a:r>
              <a:rPr lang="en-US" sz="4800" b="1" baseline="30000" dirty="0" smtClean="0">
                <a:solidFill>
                  <a:schemeClr val="tx2">
                    <a:lumMod val="75000"/>
                  </a:schemeClr>
                </a:solidFill>
                <a:latin typeface="Times New Roman"/>
                <a:cs typeface="Times New Roman"/>
              </a:rPr>
              <a:t>nd</a:t>
            </a:r>
            <a:r>
              <a:rPr lang="en-US" sz="4800" b="1" dirty="0" smtClean="0">
                <a:solidFill>
                  <a:schemeClr val="tx2">
                    <a:lumMod val="75000"/>
                  </a:schemeClr>
                </a:solidFill>
                <a:latin typeface="Times New Roman"/>
                <a:cs typeface="Times New Roman"/>
              </a:rPr>
              <a:t> Timothy</a:t>
            </a:r>
            <a:endParaRPr lang="en-US" sz="4800" b="1"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1781844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92380"/>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:1-2</a:t>
            </a:r>
            <a:endParaRPr lang="en-US" sz="4400" b="1" dirty="0">
              <a:solidFill>
                <a:srgbClr val="3A4228"/>
              </a:solidFill>
              <a:latin typeface="Times New Roman"/>
              <a:cs typeface="Times New Roman"/>
            </a:endParaRPr>
          </a:p>
        </p:txBody>
      </p:sp>
      <p:sp>
        <p:nvSpPr>
          <p:cNvPr id="5" name="Rectangle 4"/>
          <p:cNvSpPr/>
          <p:nvPr/>
        </p:nvSpPr>
        <p:spPr>
          <a:xfrm>
            <a:off x="291966" y="1115260"/>
            <a:ext cx="8612987" cy="2554545"/>
          </a:xfrm>
          <a:prstGeom prst="rect">
            <a:avLst/>
          </a:prstGeom>
        </p:spPr>
        <p:txBody>
          <a:bodyPr wrap="square">
            <a:spAutoFit/>
          </a:bodyPr>
          <a:lstStyle/>
          <a:p>
            <a:pPr>
              <a:spcAft>
                <a:spcPts val="1200"/>
              </a:spcAft>
            </a:pPr>
            <a:r>
              <a:rPr lang="en-US" sz="3200" b="1" baseline="30000" dirty="0" smtClean="0">
                <a:latin typeface="Arial"/>
                <a:cs typeface="Arial"/>
              </a:rPr>
              <a:t>1</a:t>
            </a:r>
            <a:r>
              <a:rPr lang="en-US" sz="3200" b="1" baseline="30000" dirty="0">
                <a:latin typeface="Arial"/>
                <a:cs typeface="Arial"/>
              </a:rPr>
              <a:t> </a:t>
            </a:r>
            <a:r>
              <a:rPr lang="en-US" sz="3200" dirty="0" smtClean="0">
                <a:latin typeface="Arial"/>
                <a:cs typeface="Arial"/>
              </a:rPr>
              <a:t>Paul</a:t>
            </a:r>
            <a:r>
              <a:rPr lang="en-US" sz="3200" dirty="0">
                <a:latin typeface="Arial"/>
                <a:cs typeface="Arial"/>
              </a:rPr>
              <a:t>, an apostle of Jesus Christ by the will of God, according to the promise of life which is in Christ Jesus, </a:t>
            </a:r>
            <a:r>
              <a:rPr lang="en-US" sz="3200" b="1" baseline="30000" dirty="0">
                <a:latin typeface="Arial"/>
                <a:cs typeface="Arial"/>
              </a:rPr>
              <a:t>2 </a:t>
            </a:r>
            <a:r>
              <a:rPr lang="en-US" sz="3200" dirty="0">
                <a:latin typeface="Arial"/>
                <a:cs typeface="Arial"/>
              </a:rPr>
              <a:t>To Timothy, a beloved son: Grace, mercy, </a:t>
            </a:r>
            <a:r>
              <a:rPr lang="en-US" sz="3200" i="1" dirty="0">
                <a:latin typeface="Arial"/>
                <a:cs typeface="Arial"/>
              </a:rPr>
              <a:t>and</a:t>
            </a:r>
            <a:r>
              <a:rPr lang="en-US" sz="3200" dirty="0">
                <a:latin typeface="Arial"/>
                <a:cs typeface="Arial"/>
              </a:rPr>
              <a:t> peace from God the Father and Christ Jesus our Lord. </a:t>
            </a:r>
          </a:p>
        </p:txBody>
      </p:sp>
    </p:spTree>
    <p:extLst>
      <p:ext uri="{BB962C8B-B14F-4D97-AF65-F5344CB8AC3E}">
        <p14:creationId xmlns:p14="http://schemas.microsoft.com/office/powerpoint/2010/main" val="40089429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55270"/>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:3-</a:t>
            </a:r>
            <a:r>
              <a:rPr lang="en-US" sz="4400" b="1" dirty="0">
                <a:solidFill>
                  <a:srgbClr val="3A4228"/>
                </a:solidFill>
                <a:latin typeface="Times New Roman"/>
                <a:cs typeface="Times New Roman"/>
              </a:rPr>
              <a:t>7</a:t>
            </a:r>
          </a:p>
        </p:txBody>
      </p:sp>
      <p:sp>
        <p:nvSpPr>
          <p:cNvPr id="5" name="Rectangle 4"/>
          <p:cNvSpPr/>
          <p:nvPr/>
        </p:nvSpPr>
        <p:spPr>
          <a:xfrm>
            <a:off x="350356" y="881676"/>
            <a:ext cx="8627587" cy="6093976"/>
          </a:xfrm>
          <a:prstGeom prst="rect">
            <a:avLst/>
          </a:prstGeom>
        </p:spPr>
        <p:txBody>
          <a:bodyPr wrap="square">
            <a:spAutoFit/>
          </a:bodyPr>
          <a:lstStyle/>
          <a:p>
            <a:pPr>
              <a:spcAft>
                <a:spcPts val="1200"/>
              </a:spcAft>
            </a:pPr>
            <a:r>
              <a:rPr lang="en-US" sz="3000" b="1" baseline="30000" dirty="0">
                <a:latin typeface="Arial"/>
                <a:cs typeface="Arial"/>
              </a:rPr>
              <a:t>3 </a:t>
            </a:r>
            <a:r>
              <a:rPr lang="en-US" sz="3000" dirty="0">
                <a:latin typeface="Arial"/>
                <a:cs typeface="Arial"/>
              </a:rPr>
              <a:t>I</a:t>
            </a:r>
            <a:r>
              <a:rPr lang="en-US" sz="2800" dirty="0">
                <a:latin typeface="Arial"/>
                <a:cs typeface="Arial"/>
              </a:rPr>
              <a:t> </a:t>
            </a:r>
            <a:r>
              <a:rPr lang="en-US" sz="3000" dirty="0">
                <a:latin typeface="Arial"/>
                <a:cs typeface="Arial"/>
              </a:rPr>
              <a:t>thank</a:t>
            </a:r>
            <a:r>
              <a:rPr lang="en-US" sz="2800" dirty="0">
                <a:latin typeface="Arial"/>
                <a:cs typeface="Arial"/>
              </a:rPr>
              <a:t> </a:t>
            </a:r>
            <a:r>
              <a:rPr lang="en-US" sz="3000" dirty="0">
                <a:latin typeface="Arial"/>
                <a:cs typeface="Arial"/>
              </a:rPr>
              <a:t>God,</a:t>
            </a:r>
            <a:r>
              <a:rPr lang="en-US" sz="2800" dirty="0">
                <a:latin typeface="Arial"/>
                <a:cs typeface="Arial"/>
              </a:rPr>
              <a:t> </a:t>
            </a:r>
            <a:r>
              <a:rPr lang="en-US" sz="3000" dirty="0">
                <a:latin typeface="Arial"/>
                <a:cs typeface="Arial"/>
              </a:rPr>
              <a:t>whom I serve with a </a:t>
            </a:r>
            <a:r>
              <a:rPr lang="en-US" sz="3000" dirty="0" smtClean="0">
                <a:latin typeface="Arial"/>
                <a:cs typeface="Arial"/>
              </a:rPr>
              <a:t>pure </a:t>
            </a:r>
            <a:r>
              <a:rPr lang="en-US" sz="3000" dirty="0">
                <a:latin typeface="Arial"/>
                <a:cs typeface="Arial"/>
              </a:rPr>
              <a:t>conscience, as </a:t>
            </a:r>
            <a:r>
              <a:rPr lang="en-US" sz="3000" i="1" dirty="0">
                <a:latin typeface="Arial"/>
                <a:cs typeface="Arial"/>
              </a:rPr>
              <a:t>my</a:t>
            </a:r>
            <a:r>
              <a:rPr lang="en-US" sz="3000" dirty="0">
                <a:latin typeface="Arial"/>
                <a:cs typeface="Arial"/>
              </a:rPr>
              <a:t> forefathers </a:t>
            </a:r>
            <a:r>
              <a:rPr lang="en-US" sz="3000" i="1" dirty="0">
                <a:latin typeface="Arial"/>
                <a:cs typeface="Arial"/>
              </a:rPr>
              <a:t>did,</a:t>
            </a:r>
            <a:r>
              <a:rPr lang="en-US" sz="3000" dirty="0">
                <a:latin typeface="Arial"/>
                <a:cs typeface="Arial"/>
              </a:rPr>
              <a:t> as without ceasing </a:t>
            </a:r>
            <a:r>
              <a:rPr lang="en-US" sz="3000" dirty="0" smtClean="0">
                <a:latin typeface="Arial"/>
                <a:cs typeface="Arial"/>
              </a:rPr>
              <a:t>I </a:t>
            </a:r>
            <a:r>
              <a:rPr lang="en-US" sz="3000" dirty="0">
                <a:latin typeface="Arial"/>
                <a:cs typeface="Arial"/>
              </a:rPr>
              <a:t>remember you in my prayers night </a:t>
            </a:r>
            <a:r>
              <a:rPr lang="en-US" sz="3000" dirty="0" smtClean="0">
                <a:latin typeface="Arial"/>
                <a:cs typeface="Arial"/>
              </a:rPr>
              <a:t>and day, </a:t>
            </a:r>
            <a:r>
              <a:rPr lang="en-US" sz="3000" b="1" baseline="30000" dirty="0" smtClean="0">
                <a:latin typeface="Arial"/>
                <a:cs typeface="Arial"/>
              </a:rPr>
              <a:t>4</a:t>
            </a:r>
            <a:r>
              <a:rPr lang="en-US" sz="3000" b="1" baseline="30000" dirty="0">
                <a:latin typeface="Arial"/>
                <a:cs typeface="Arial"/>
              </a:rPr>
              <a:t> </a:t>
            </a:r>
            <a:r>
              <a:rPr lang="en-US" sz="3000" dirty="0">
                <a:latin typeface="Arial"/>
                <a:cs typeface="Arial"/>
              </a:rPr>
              <a:t>greatly desiring to see you, being mindful of your tears, that I may be filled with joy, </a:t>
            </a:r>
            <a:r>
              <a:rPr lang="en-US" sz="3000" b="1" baseline="30000" dirty="0">
                <a:latin typeface="Arial"/>
                <a:cs typeface="Arial"/>
              </a:rPr>
              <a:t>5 </a:t>
            </a:r>
            <a:r>
              <a:rPr lang="en-US" sz="3000" dirty="0">
                <a:latin typeface="Arial"/>
                <a:cs typeface="Arial"/>
              </a:rPr>
              <a:t>when I call to remembrance the genuine faith that is in you, which dwelt first in your grandmother Lois and your mother Eunice, and I am persuaded is in you also. </a:t>
            </a:r>
            <a:r>
              <a:rPr lang="en-US" sz="3000" b="1" baseline="30000" dirty="0">
                <a:latin typeface="Arial"/>
                <a:cs typeface="Arial"/>
              </a:rPr>
              <a:t>6 </a:t>
            </a:r>
            <a:r>
              <a:rPr lang="en-US" sz="3000" dirty="0">
                <a:latin typeface="Arial"/>
                <a:cs typeface="Arial"/>
              </a:rPr>
              <a:t>Therefore I remind you to stir up the gift of God which is in you through the laying on of my hands. </a:t>
            </a:r>
            <a:r>
              <a:rPr lang="en-US" sz="3000" b="1" baseline="30000" dirty="0">
                <a:latin typeface="Arial"/>
                <a:cs typeface="Arial"/>
              </a:rPr>
              <a:t>7 </a:t>
            </a:r>
            <a:r>
              <a:rPr lang="en-US" sz="3000" dirty="0">
                <a:latin typeface="Arial"/>
                <a:cs typeface="Arial"/>
              </a:rPr>
              <a:t>For God has not given us a spirit of fear, but of power and of love and of a sound mind. </a:t>
            </a:r>
          </a:p>
        </p:txBody>
      </p:sp>
    </p:spTree>
    <p:extLst>
      <p:ext uri="{BB962C8B-B14F-4D97-AF65-F5344CB8AC3E}">
        <p14:creationId xmlns:p14="http://schemas.microsoft.com/office/powerpoint/2010/main" val="6273841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55270"/>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:8-12</a:t>
            </a:r>
            <a:endParaRPr lang="en-US" sz="4400" b="1" dirty="0">
              <a:solidFill>
                <a:srgbClr val="3A4228"/>
              </a:solidFill>
              <a:latin typeface="Times New Roman"/>
              <a:cs typeface="Times New Roman"/>
            </a:endParaRPr>
          </a:p>
        </p:txBody>
      </p:sp>
      <p:sp>
        <p:nvSpPr>
          <p:cNvPr id="5" name="Rectangle 4"/>
          <p:cNvSpPr/>
          <p:nvPr/>
        </p:nvSpPr>
        <p:spPr>
          <a:xfrm>
            <a:off x="102188" y="881676"/>
            <a:ext cx="9041812" cy="6044322"/>
          </a:xfrm>
          <a:prstGeom prst="rect">
            <a:avLst/>
          </a:prstGeom>
        </p:spPr>
        <p:txBody>
          <a:bodyPr wrap="square">
            <a:spAutoFit/>
          </a:bodyPr>
          <a:lstStyle/>
          <a:p>
            <a:pPr>
              <a:lnSpc>
                <a:spcPct val="92000"/>
              </a:lnSpc>
              <a:spcAft>
                <a:spcPts val="1200"/>
              </a:spcAft>
            </a:pPr>
            <a:r>
              <a:rPr lang="en-US" sz="2800" b="1" baseline="30000" dirty="0">
                <a:latin typeface="Arial"/>
                <a:cs typeface="Arial"/>
              </a:rPr>
              <a:t>8 </a:t>
            </a:r>
            <a:r>
              <a:rPr lang="en-US" sz="2800" dirty="0">
                <a:latin typeface="Arial"/>
                <a:cs typeface="Arial"/>
              </a:rPr>
              <a:t>Therefore do not be ashamed of the testimony of our Lord, nor of me His prisoner, but share with me in the sufferings for the gospel according to the power </a:t>
            </a:r>
            <a:r>
              <a:rPr lang="en-US" sz="2800" dirty="0" smtClean="0">
                <a:latin typeface="Arial"/>
                <a:cs typeface="Arial"/>
              </a:rPr>
              <a:t>of God, </a:t>
            </a:r>
            <a:r>
              <a:rPr lang="en-US" sz="2800" b="1" baseline="30000" dirty="0" smtClean="0">
                <a:latin typeface="Arial"/>
                <a:cs typeface="Arial"/>
              </a:rPr>
              <a:t>9</a:t>
            </a:r>
            <a:r>
              <a:rPr lang="en-US" sz="2800" b="1" baseline="30000" dirty="0">
                <a:latin typeface="Arial"/>
                <a:cs typeface="Arial"/>
              </a:rPr>
              <a:t> </a:t>
            </a:r>
            <a:r>
              <a:rPr lang="en-US" sz="2800" dirty="0">
                <a:latin typeface="Arial"/>
                <a:cs typeface="Arial"/>
              </a:rPr>
              <a:t>who has saved us and called </a:t>
            </a:r>
            <a:r>
              <a:rPr lang="en-US" sz="2800" i="1" dirty="0">
                <a:latin typeface="Arial"/>
                <a:cs typeface="Arial"/>
              </a:rPr>
              <a:t>us</a:t>
            </a:r>
            <a:r>
              <a:rPr lang="en-US" sz="2800" dirty="0">
                <a:latin typeface="Arial"/>
                <a:cs typeface="Arial"/>
              </a:rPr>
              <a:t> with a holy calling, not according</a:t>
            </a:r>
            <a:r>
              <a:rPr lang="en-US" sz="2000" dirty="0">
                <a:latin typeface="Arial"/>
                <a:cs typeface="Arial"/>
              </a:rPr>
              <a:t> </a:t>
            </a:r>
            <a:r>
              <a:rPr lang="en-US" sz="2800" dirty="0">
                <a:latin typeface="Arial"/>
                <a:cs typeface="Arial"/>
              </a:rPr>
              <a:t>to</a:t>
            </a:r>
            <a:r>
              <a:rPr lang="en-US" sz="2000" dirty="0">
                <a:latin typeface="Arial"/>
                <a:cs typeface="Arial"/>
              </a:rPr>
              <a:t> </a:t>
            </a:r>
            <a:r>
              <a:rPr lang="en-US" sz="2800" dirty="0">
                <a:latin typeface="Arial"/>
                <a:cs typeface="Arial"/>
              </a:rPr>
              <a:t>our</a:t>
            </a:r>
            <a:r>
              <a:rPr lang="en-US" sz="2400" dirty="0">
                <a:latin typeface="Arial"/>
                <a:cs typeface="Arial"/>
              </a:rPr>
              <a:t> </a:t>
            </a:r>
            <a:r>
              <a:rPr lang="en-US" sz="2800" dirty="0">
                <a:latin typeface="Arial"/>
                <a:cs typeface="Arial"/>
              </a:rPr>
              <a:t>works,</a:t>
            </a:r>
            <a:r>
              <a:rPr lang="en-US" sz="2000" dirty="0">
                <a:latin typeface="Arial"/>
                <a:cs typeface="Arial"/>
              </a:rPr>
              <a:t> </a:t>
            </a:r>
            <a:r>
              <a:rPr lang="en-US" sz="2800" dirty="0">
                <a:latin typeface="Arial"/>
                <a:cs typeface="Arial"/>
              </a:rPr>
              <a:t>but</a:t>
            </a:r>
            <a:r>
              <a:rPr lang="en-US" sz="2400" dirty="0">
                <a:latin typeface="Arial"/>
                <a:cs typeface="Arial"/>
              </a:rPr>
              <a:t> </a:t>
            </a:r>
            <a:r>
              <a:rPr lang="en-US" sz="2800" dirty="0">
                <a:latin typeface="Arial"/>
                <a:cs typeface="Arial"/>
              </a:rPr>
              <a:t>according</a:t>
            </a:r>
            <a:r>
              <a:rPr lang="en-US" sz="2000" dirty="0">
                <a:latin typeface="Arial"/>
                <a:cs typeface="Arial"/>
              </a:rPr>
              <a:t> </a:t>
            </a:r>
            <a:r>
              <a:rPr lang="en-US" sz="2800" dirty="0">
                <a:latin typeface="Arial"/>
                <a:cs typeface="Arial"/>
              </a:rPr>
              <a:t>to</a:t>
            </a:r>
            <a:r>
              <a:rPr lang="en-US" sz="2000" dirty="0">
                <a:latin typeface="Arial"/>
                <a:cs typeface="Arial"/>
              </a:rPr>
              <a:t> </a:t>
            </a:r>
            <a:r>
              <a:rPr lang="en-US" sz="2800" dirty="0">
                <a:latin typeface="Arial"/>
                <a:cs typeface="Arial"/>
              </a:rPr>
              <a:t>His</a:t>
            </a:r>
            <a:r>
              <a:rPr lang="en-US" sz="2000" dirty="0">
                <a:latin typeface="Arial"/>
                <a:cs typeface="Arial"/>
              </a:rPr>
              <a:t> </a:t>
            </a:r>
            <a:r>
              <a:rPr lang="en-US" sz="2800" dirty="0" smtClean="0">
                <a:latin typeface="Arial"/>
                <a:cs typeface="Arial"/>
              </a:rPr>
              <a:t>own</a:t>
            </a:r>
            <a:r>
              <a:rPr lang="en-US" sz="2000" dirty="0" smtClean="0">
                <a:latin typeface="Arial"/>
                <a:cs typeface="Arial"/>
              </a:rPr>
              <a:t> </a:t>
            </a:r>
            <a:r>
              <a:rPr lang="en-US" sz="2800" dirty="0">
                <a:latin typeface="Arial"/>
                <a:cs typeface="Arial"/>
              </a:rPr>
              <a:t>purpose</a:t>
            </a:r>
            <a:r>
              <a:rPr lang="en-US" sz="2400" dirty="0">
                <a:latin typeface="Arial"/>
                <a:cs typeface="Arial"/>
              </a:rPr>
              <a:t> </a:t>
            </a:r>
            <a:r>
              <a:rPr lang="en-US" sz="2800" dirty="0">
                <a:latin typeface="Arial"/>
                <a:cs typeface="Arial"/>
              </a:rPr>
              <a:t>and</a:t>
            </a:r>
            <a:r>
              <a:rPr lang="en-US" sz="2400" dirty="0">
                <a:latin typeface="Arial"/>
                <a:cs typeface="Arial"/>
              </a:rPr>
              <a:t> </a:t>
            </a:r>
            <a:r>
              <a:rPr lang="en-US" sz="2800" dirty="0">
                <a:latin typeface="Arial"/>
                <a:cs typeface="Arial"/>
              </a:rPr>
              <a:t>grace</a:t>
            </a:r>
            <a:r>
              <a:rPr lang="en-US" sz="2400" dirty="0">
                <a:latin typeface="Arial"/>
                <a:cs typeface="Arial"/>
              </a:rPr>
              <a:t> </a:t>
            </a:r>
            <a:r>
              <a:rPr lang="en-US" sz="2800" dirty="0">
                <a:latin typeface="Arial"/>
                <a:cs typeface="Arial"/>
              </a:rPr>
              <a:t>which</a:t>
            </a:r>
            <a:r>
              <a:rPr lang="en-US" sz="2400" dirty="0">
                <a:latin typeface="Arial"/>
                <a:cs typeface="Arial"/>
              </a:rPr>
              <a:t> </a:t>
            </a:r>
            <a:r>
              <a:rPr lang="en-US" sz="2800" dirty="0">
                <a:latin typeface="Arial"/>
                <a:cs typeface="Arial"/>
              </a:rPr>
              <a:t>was</a:t>
            </a:r>
            <a:r>
              <a:rPr lang="en-US" sz="2400" dirty="0">
                <a:latin typeface="Arial"/>
                <a:cs typeface="Arial"/>
              </a:rPr>
              <a:t> </a:t>
            </a:r>
            <a:r>
              <a:rPr lang="en-US" sz="2800" dirty="0">
                <a:latin typeface="Arial"/>
                <a:cs typeface="Arial"/>
              </a:rPr>
              <a:t>given</a:t>
            </a:r>
            <a:r>
              <a:rPr lang="en-US" sz="2400" dirty="0">
                <a:latin typeface="Arial"/>
                <a:cs typeface="Arial"/>
              </a:rPr>
              <a:t> </a:t>
            </a:r>
            <a:r>
              <a:rPr lang="en-US" sz="2800" dirty="0">
                <a:latin typeface="Arial"/>
                <a:cs typeface="Arial"/>
              </a:rPr>
              <a:t>to</a:t>
            </a:r>
            <a:r>
              <a:rPr lang="en-US" sz="2400" dirty="0">
                <a:latin typeface="Arial"/>
                <a:cs typeface="Arial"/>
              </a:rPr>
              <a:t> </a:t>
            </a:r>
            <a:r>
              <a:rPr lang="en-US" sz="2800" dirty="0">
                <a:latin typeface="Arial"/>
                <a:cs typeface="Arial"/>
              </a:rPr>
              <a:t>us</a:t>
            </a:r>
            <a:r>
              <a:rPr lang="en-US" sz="2400" dirty="0">
                <a:latin typeface="Arial"/>
                <a:cs typeface="Arial"/>
              </a:rPr>
              <a:t> </a:t>
            </a:r>
            <a:r>
              <a:rPr lang="en-US" sz="2800" dirty="0">
                <a:latin typeface="Arial"/>
                <a:cs typeface="Arial"/>
              </a:rPr>
              <a:t>in</a:t>
            </a:r>
            <a:r>
              <a:rPr lang="en-US" sz="2400" dirty="0">
                <a:latin typeface="Arial"/>
                <a:cs typeface="Arial"/>
              </a:rPr>
              <a:t> </a:t>
            </a:r>
            <a:r>
              <a:rPr lang="en-US" sz="2800" dirty="0" smtClean="0">
                <a:latin typeface="Arial"/>
                <a:cs typeface="Arial"/>
              </a:rPr>
              <a:t>Christ</a:t>
            </a:r>
            <a:r>
              <a:rPr lang="en-US" sz="2400" dirty="0" smtClean="0">
                <a:latin typeface="Arial"/>
                <a:cs typeface="Arial"/>
              </a:rPr>
              <a:t> </a:t>
            </a:r>
            <a:r>
              <a:rPr lang="en-US" sz="2800" dirty="0" smtClean="0">
                <a:latin typeface="Arial"/>
                <a:cs typeface="Arial"/>
              </a:rPr>
              <a:t>Jesus before </a:t>
            </a:r>
            <a:r>
              <a:rPr lang="en-US" sz="2800" dirty="0">
                <a:latin typeface="Arial"/>
                <a:cs typeface="Arial"/>
              </a:rPr>
              <a:t>time began, </a:t>
            </a:r>
            <a:r>
              <a:rPr lang="en-US" sz="2800" b="1" baseline="30000" dirty="0">
                <a:latin typeface="Arial"/>
                <a:cs typeface="Arial"/>
              </a:rPr>
              <a:t>10 </a:t>
            </a:r>
            <a:r>
              <a:rPr lang="en-US" sz="2800" dirty="0">
                <a:latin typeface="Arial"/>
                <a:cs typeface="Arial"/>
              </a:rPr>
              <a:t>but has now been revealed by the appearing</a:t>
            </a:r>
            <a:r>
              <a:rPr lang="en-US" sz="2400" dirty="0">
                <a:latin typeface="Arial"/>
                <a:cs typeface="Arial"/>
              </a:rPr>
              <a:t> </a:t>
            </a:r>
            <a:r>
              <a:rPr lang="en-US" sz="2800" dirty="0">
                <a:latin typeface="Arial"/>
                <a:cs typeface="Arial"/>
              </a:rPr>
              <a:t>of</a:t>
            </a:r>
            <a:r>
              <a:rPr lang="en-US" sz="2400" dirty="0">
                <a:latin typeface="Arial"/>
                <a:cs typeface="Arial"/>
              </a:rPr>
              <a:t> </a:t>
            </a:r>
            <a:r>
              <a:rPr lang="en-US" sz="2800" dirty="0">
                <a:latin typeface="Arial"/>
                <a:cs typeface="Arial"/>
              </a:rPr>
              <a:t>our</a:t>
            </a:r>
            <a:r>
              <a:rPr lang="en-US" sz="2400" dirty="0">
                <a:latin typeface="Arial"/>
                <a:cs typeface="Arial"/>
              </a:rPr>
              <a:t> </a:t>
            </a:r>
            <a:r>
              <a:rPr lang="en-US" sz="2800" dirty="0">
                <a:latin typeface="Arial"/>
                <a:cs typeface="Arial"/>
              </a:rPr>
              <a:t>Savior</a:t>
            </a:r>
            <a:r>
              <a:rPr lang="en-US" sz="2400" dirty="0">
                <a:latin typeface="Arial"/>
                <a:cs typeface="Arial"/>
              </a:rPr>
              <a:t> </a:t>
            </a:r>
            <a:r>
              <a:rPr lang="en-US" sz="2800" dirty="0">
                <a:latin typeface="Arial"/>
                <a:cs typeface="Arial"/>
              </a:rPr>
              <a:t>Jesus</a:t>
            </a:r>
            <a:r>
              <a:rPr lang="en-US" sz="2400" dirty="0">
                <a:latin typeface="Arial"/>
                <a:cs typeface="Arial"/>
              </a:rPr>
              <a:t> </a:t>
            </a:r>
            <a:r>
              <a:rPr lang="en-US" sz="2800" dirty="0">
                <a:latin typeface="Arial"/>
                <a:cs typeface="Arial"/>
              </a:rPr>
              <a:t>Christ,</a:t>
            </a:r>
            <a:r>
              <a:rPr lang="en-US" sz="2400" dirty="0">
                <a:latin typeface="Arial"/>
                <a:cs typeface="Arial"/>
              </a:rPr>
              <a:t> </a:t>
            </a:r>
            <a:r>
              <a:rPr lang="en-US" sz="2800" i="1" dirty="0">
                <a:latin typeface="Arial"/>
                <a:cs typeface="Arial"/>
              </a:rPr>
              <a:t>who</a:t>
            </a:r>
            <a:r>
              <a:rPr lang="en-US" sz="2400" dirty="0">
                <a:latin typeface="Arial"/>
                <a:cs typeface="Arial"/>
              </a:rPr>
              <a:t> </a:t>
            </a:r>
            <a:r>
              <a:rPr lang="en-US" sz="2800" dirty="0" smtClean="0">
                <a:latin typeface="Arial"/>
                <a:cs typeface="Arial"/>
              </a:rPr>
              <a:t>has abolished death </a:t>
            </a:r>
            <a:r>
              <a:rPr lang="en-US" sz="2800" dirty="0">
                <a:latin typeface="Arial"/>
                <a:cs typeface="Arial"/>
              </a:rPr>
              <a:t>and brought life and immortality to light through the gospel, </a:t>
            </a:r>
            <a:r>
              <a:rPr lang="en-US" sz="2800" b="1" baseline="30000" dirty="0">
                <a:latin typeface="Arial"/>
                <a:cs typeface="Arial"/>
              </a:rPr>
              <a:t>11 </a:t>
            </a:r>
            <a:r>
              <a:rPr lang="en-US" sz="2800" dirty="0">
                <a:latin typeface="Arial"/>
                <a:cs typeface="Arial"/>
              </a:rPr>
              <a:t>to which I was appointed a preacher, an apostle, and a teacher of the Gentiles. </a:t>
            </a:r>
            <a:r>
              <a:rPr lang="en-US" sz="2800" b="1" baseline="30000" dirty="0">
                <a:latin typeface="Arial"/>
                <a:cs typeface="Arial"/>
              </a:rPr>
              <a:t>12 </a:t>
            </a:r>
            <a:r>
              <a:rPr lang="en-US" sz="2800" dirty="0">
                <a:latin typeface="Arial"/>
                <a:cs typeface="Arial"/>
              </a:rPr>
              <a:t>For this reason I</a:t>
            </a:r>
            <a:r>
              <a:rPr lang="en-US" sz="2000" dirty="0">
                <a:latin typeface="Arial"/>
                <a:cs typeface="Arial"/>
              </a:rPr>
              <a:t> </a:t>
            </a:r>
            <a:r>
              <a:rPr lang="en-US" sz="2800" dirty="0">
                <a:latin typeface="Arial"/>
                <a:cs typeface="Arial"/>
              </a:rPr>
              <a:t>also</a:t>
            </a:r>
            <a:r>
              <a:rPr lang="en-US" sz="2000" dirty="0">
                <a:latin typeface="Arial"/>
                <a:cs typeface="Arial"/>
              </a:rPr>
              <a:t> </a:t>
            </a:r>
            <a:r>
              <a:rPr lang="en-US" sz="2800" dirty="0">
                <a:latin typeface="Arial"/>
                <a:cs typeface="Arial"/>
              </a:rPr>
              <a:t>suffer</a:t>
            </a:r>
            <a:r>
              <a:rPr lang="en-US" sz="2400" dirty="0">
                <a:latin typeface="Arial"/>
                <a:cs typeface="Arial"/>
              </a:rPr>
              <a:t> </a:t>
            </a:r>
            <a:r>
              <a:rPr lang="en-US" sz="2800" dirty="0">
                <a:latin typeface="Arial"/>
                <a:cs typeface="Arial"/>
              </a:rPr>
              <a:t>these</a:t>
            </a:r>
            <a:r>
              <a:rPr lang="en-US" sz="2000" dirty="0">
                <a:latin typeface="Arial"/>
                <a:cs typeface="Arial"/>
              </a:rPr>
              <a:t> </a:t>
            </a:r>
            <a:r>
              <a:rPr lang="en-US" sz="2800" dirty="0">
                <a:latin typeface="Arial"/>
                <a:cs typeface="Arial"/>
              </a:rPr>
              <a:t>things;</a:t>
            </a:r>
            <a:r>
              <a:rPr lang="en-US" dirty="0">
                <a:latin typeface="Arial"/>
                <a:cs typeface="Arial"/>
              </a:rPr>
              <a:t> </a:t>
            </a:r>
            <a:r>
              <a:rPr lang="en-US" sz="2800" dirty="0">
                <a:latin typeface="Arial"/>
                <a:cs typeface="Arial"/>
              </a:rPr>
              <a:t>nevertheless</a:t>
            </a:r>
            <a:r>
              <a:rPr lang="en-US" sz="2000" dirty="0">
                <a:latin typeface="Arial"/>
                <a:cs typeface="Arial"/>
              </a:rPr>
              <a:t> </a:t>
            </a:r>
            <a:r>
              <a:rPr lang="en-US" sz="2800" dirty="0">
                <a:latin typeface="Arial"/>
                <a:cs typeface="Arial"/>
              </a:rPr>
              <a:t>I</a:t>
            </a:r>
            <a:r>
              <a:rPr lang="en-US" sz="2000" dirty="0">
                <a:latin typeface="Arial"/>
                <a:cs typeface="Arial"/>
              </a:rPr>
              <a:t> </a:t>
            </a:r>
            <a:r>
              <a:rPr lang="en-US" sz="2800" dirty="0">
                <a:latin typeface="Arial"/>
                <a:cs typeface="Arial"/>
              </a:rPr>
              <a:t>am</a:t>
            </a:r>
            <a:r>
              <a:rPr lang="en-US" sz="2000" dirty="0">
                <a:latin typeface="Arial"/>
                <a:cs typeface="Arial"/>
              </a:rPr>
              <a:t> </a:t>
            </a:r>
            <a:r>
              <a:rPr lang="en-US" sz="2800" dirty="0" smtClean="0">
                <a:latin typeface="Arial"/>
                <a:cs typeface="Arial"/>
              </a:rPr>
              <a:t>not</a:t>
            </a:r>
            <a:r>
              <a:rPr lang="en-US" sz="2000" dirty="0" smtClean="0">
                <a:latin typeface="Arial"/>
                <a:cs typeface="Arial"/>
              </a:rPr>
              <a:t> </a:t>
            </a:r>
            <a:r>
              <a:rPr lang="en-US" sz="2800" dirty="0" smtClean="0">
                <a:latin typeface="Arial"/>
                <a:cs typeface="Arial"/>
              </a:rPr>
              <a:t>ashamed, for </a:t>
            </a:r>
            <a:r>
              <a:rPr lang="en-US" sz="2800" dirty="0">
                <a:latin typeface="Arial"/>
                <a:cs typeface="Arial"/>
              </a:rPr>
              <a:t>I know whom I have believed and am persuaded that He is able to keep what I have committed to Him until that Day. </a:t>
            </a:r>
          </a:p>
        </p:txBody>
      </p:sp>
    </p:spTree>
    <p:extLst>
      <p:ext uri="{BB962C8B-B14F-4D97-AF65-F5344CB8AC3E}">
        <p14:creationId xmlns:p14="http://schemas.microsoft.com/office/powerpoint/2010/main" val="3641486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63182"/>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:13-14</a:t>
            </a:r>
            <a:endParaRPr lang="en-US" sz="4400" b="1" dirty="0">
              <a:solidFill>
                <a:srgbClr val="3A4228"/>
              </a:solidFill>
              <a:latin typeface="Times New Roman"/>
              <a:cs typeface="Times New Roman"/>
            </a:endParaRPr>
          </a:p>
        </p:txBody>
      </p:sp>
      <p:sp>
        <p:nvSpPr>
          <p:cNvPr id="5" name="Rectangle 4"/>
          <p:cNvSpPr/>
          <p:nvPr/>
        </p:nvSpPr>
        <p:spPr>
          <a:xfrm>
            <a:off x="408752" y="1086062"/>
            <a:ext cx="8364817" cy="2364134"/>
          </a:xfrm>
          <a:prstGeom prst="rect">
            <a:avLst/>
          </a:prstGeom>
        </p:spPr>
        <p:txBody>
          <a:bodyPr wrap="square">
            <a:spAutoFit/>
          </a:bodyPr>
          <a:lstStyle/>
          <a:p>
            <a:pPr>
              <a:lnSpc>
                <a:spcPct val="92000"/>
              </a:lnSpc>
              <a:spcAft>
                <a:spcPts val="1200"/>
              </a:spcAft>
            </a:pPr>
            <a:r>
              <a:rPr lang="en-US" sz="3200" b="1" baseline="30000" dirty="0">
                <a:latin typeface="Arial"/>
                <a:cs typeface="Arial"/>
              </a:rPr>
              <a:t>13 </a:t>
            </a:r>
            <a:r>
              <a:rPr lang="en-US" sz="3200" dirty="0">
                <a:latin typeface="Arial"/>
                <a:cs typeface="Arial"/>
              </a:rPr>
              <a:t>Hold fast the pattern of sound words which you have heard from me, in faith and love which are in Christ Jesus. </a:t>
            </a:r>
            <a:r>
              <a:rPr lang="en-US" sz="3200" b="1" baseline="30000" dirty="0">
                <a:latin typeface="Arial"/>
                <a:cs typeface="Arial"/>
              </a:rPr>
              <a:t>14 </a:t>
            </a:r>
            <a:r>
              <a:rPr lang="en-US" sz="3200" dirty="0">
                <a:latin typeface="Arial"/>
                <a:cs typeface="Arial"/>
              </a:rPr>
              <a:t>That good thing which was committed to you, keep by the Holy Spirit </a:t>
            </a:r>
            <a:r>
              <a:rPr lang="en-US" sz="3200" dirty="0" smtClean="0">
                <a:latin typeface="Arial"/>
                <a:cs typeface="Arial"/>
              </a:rPr>
              <a:t>who dwells in </a:t>
            </a:r>
            <a:r>
              <a:rPr lang="en-US" sz="3200" dirty="0">
                <a:latin typeface="Arial"/>
                <a:cs typeface="Arial"/>
              </a:rPr>
              <a:t>us. </a:t>
            </a:r>
          </a:p>
        </p:txBody>
      </p:sp>
    </p:spTree>
    <p:extLst>
      <p:ext uri="{BB962C8B-B14F-4D97-AF65-F5344CB8AC3E}">
        <p14:creationId xmlns:p14="http://schemas.microsoft.com/office/powerpoint/2010/main" val="2124895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63182"/>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1</a:t>
            </a:r>
            <a:r>
              <a:rPr lang="en-US" sz="4400" b="1" dirty="0" smtClean="0">
                <a:solidFill>
                  <a:srgbClr val="3A4228"/>
                </a:solidFill>
                <a:latin typeface="Times New Roman"/>
                <a:cs typeface="Times New Roman"/>
              </a:rPr>
              <a:t>:15-18</a:t>
            </a:r>
            <a:endParaRPr lang="en-US" sz="4400" b="1" dirty="0">
              <a:solidFill>
                <a:srgbClr val="3A4228"/>
              </a:solidFill>
              <a:latin typeface="Times New Roman"/>
              <a:cs typeface="Times New Roman"/>
            </a:endParaRPr>
          </a:p>
        </p:txBody>
      </p:sp>
      <p:sp>
        <p:nvSpPr>
          <p:cNvPr id="5" name="Rectangle 4"/>
          <p:cNvSpPr/>
          <p:nvPr/>
        </p:nvSpPr>
        <p:spPr>
          <a:xfrm>
            <a:off x="291966" y="1086062"/>
            <a:ext cx="8612987" cy="5082417"/>
          </a:xfrm>
          <a:prstGeom prst="rect">
            <a:avLst/>
          </a:prstGeom>
        </p:spPr>
        <p:txBody>
          <a:bodyPr wrap="square">
            <a:spAutoFit/>
          </a:bodyPr>
          <a:lstStyle/>
          <a:p>
            <a:pPr>
              <a:lnSpc>
                <a:spcPct val="92000"/>
              </a:lnSpc>
              <a:spcAft>
                <a:spcPts val="1200"/>
              </a:spcAft>
            </a:pPr>
            <a:r>
              <a:rPr lang="en-US" sz="3200" b="1" baseline="30000" dirty="0">
                <a:latin typeface="Arial"/>
                <a:cs typeface="Arial"/>
              </a:rPr>
              <a:t>15 </a:t>
            </a:r>
            <a:r>
              <a:rPr lang="en-US" sz="3200" dirty="0">
                <a:latin typeface="Arial"/>
                <a:cs typeface="Arial"/>
              </a:rPr>
              <a:t>This you know, that all those in Asia have turned away from me, among whom are </a:t>
            </a:r>
            <a:r>
              <a:rPr lang="en-US" sz="3200" dirty="0" err="1">
                <a:latin typeface="Arial"/>
                <a:cs typeface="Arial"/>
              </a:rPr>
              <a:t>Phygellus</a:t>
            </a:r>
            <a:r>
              <a:rPr lang="en-US" sz="3200" dirty="0">
                <a:latin typeface="Arial"/>
                <a:cs typeface="Arial"/>
              </a:rPr>
              <a:t> and </a:t>
            </a:r>
            <a:r>
              <a:rPr lang="en-US" sz="3200" dirty="0" err="1">
                <a:latin typeface="Arial"/>
                <a:cs typeface="Arial"/>
              </a:rPr>
              <a:t>Hermogenes</a:t>
            </a:r>
            <a:r>
              <a:rPr lang="en-US" sz="3200" dirty="0">
                <a:latin typeface="Arial"/>
                <a:cs typeface="Arial"/>
              </a:rPr>
              <a:t>. </a:t>
            </a:r>
            <a:r>
              <a:rPr lang="en-US" sz="3200" b="1" baseline="30000" dirty="0">
                <a:latin typeface="Arial"/>
                <a:cs typeface="Arial"/>
              </a:rPr>
              <a:t>16 </a:t>
            </a:r>
            <a:r>
              <a:rPr lang="en-US" sz="3200" dirty="0">
                <a:latin typeface="Arial"/>
                <a:cs typeface="Arial"/>
              </a:rPr>
              <a:t>The Lord grant mercy to the household of </a:t>
            </a:r>
            <a:r>
              <a:rPr lang="en-US" sz="3200" dirty="0" err="1">
                <a:latin typeface="Arial"/>
                <a:cs typeface="Arial"/>
              </a:rPr>
              <a:t>Onesiphorus</a:t>
            </a:r>
            <a:r>
              <a:rPr lang="en-US" sz="3200" dirty="0">
                <a:latin typeface="Arial"/>
                <a:cs typeface="Arial"/>
              </a:rPr>
              <a:t>, for he often refreshed me, and was not ashamed of my chain; </a:t>
            </a:r>
            <a:r>
              <a:rPr lang="en-US" sz="3200" b="1" baseline="30000" dirty="0">
                <a:latin typeface="Arial"/>
                <a:cs typeface="Arial"/>
              </a:rPr>
              <a:t>17 </a:t>
            </a:r>
            <a:r>
              <a:rPr lang="en-US" sz="3200" dirty="0">
                <a:latin typeface="Arial"/>
                <a:cs typeface="Arial"/>
              </a:rPr>
              <a:t>but when he arrived in Rome, he sought me out very zealously </a:t>
            </a:r>
            <a:r>
              <a:rPr lang="en-US" sz="3200" dirty="0" smtClean="0">
                <a:latin typeface="Arial"/>
                <a:cs typeface="Arial"/>
              </a:rPr>
              <a:t>and found </a:t>
            </a:r>
            <a:r>
              <a:rPr lang="en-US" sz="3200" i="1" dirty="0" smtClean="0">
                <a:latin typeface="Arial"/>
                <a:cs typeface="Arial"/>
              </a:rPr>
              <a:t>me</a:t>
            </a:r>
            <a:r>
              <a:rPr lang="en-US" sz="3200" dirty="0" smtClean="0">
                <a:latin typeface="Arial"/>
                <a:cs typeface="Arial"/>
              </a:rPr>
              <a:t>. </a:t>
            </a:r>
            <a:r>
              <a:rPr lang="en-US" sz="3200" b="1" baseline="30000" dirty="0" smtClean="0">
                <a:latin typeface="Arial"/>
                <a:cs typeface="Arial"/>
              </a:rPr>
              <a:t>18</a:t>
            </a:r>
            <a:r>
              <a:rPr lang="en-US" sz="3200" b="1" baseline="30000" dirty="0">
                <a:latin typeface="Arial"/>
                <a:cs typeface="Arial"/>
              </a:rPr>
              <a:t> </a:t>
            </a:r>
            <a:r>
              <a:rPr lang="en-US" sz="3200" dirty="0">
                <a:latin typeface="Arial"/>
                <a:cs typeface="Arial"/>
              </a:rPr>
              <a:t>The</a:t>
            </a:r>
            <a:r>
              <a:rPr lang="en-US" sz="2800" dirty="0">
                <a:latin typeface="Arial"/>
                <a:cs typeface="Arial"/>
              </a:rPr>
              <a:t> </a:t>
            </a:r>
            <a:r>
              <a:rPr lang="en-US" sz="3200" dirty="0">
                <a:latin typeface="Arial"/>
                <a:cs typeface="Arial"/>
              </a:rPr>
              <a:t>Lord</a:t>
            </a:r>
            <a:r>
              <a:rPr lang="en-US" sz="2800" dirty="0">
                <a:latin typeface="Arial"/>
                <a:cs typeface="Arial"/>
              </a:rPr>
              <a:t> </a:t>
            </a:r>
            <a:r>
              <a:rPr lang="en-US" sz="3200" dirty="0">
                <a:latin typeface="Arial"/>
                <a:cs typeface="Arial"/>
              </a:rPr>
              <a:t>grant</a:t>
            </a:r>
            <a:r>
              <a:rPr lang="en-US" sz="2800" dirty="0">
                <a:latin typeface="Arial"/>
                <a:cs typeface="Arial"/>
              </a:rPr>
              <a:t> </a:t>
            </a:r>
            <a:r>
              <a:rPr lang="en-US" sz="3200" dirty="0">
                <a:latin typeface="Arial"/>
                <a:cs typeface="Arial"/>
              </a:rPr>
              <a:t>to</a:t>
            </a:r>
            <a:r>
              <a:rPr lang="en-US" sz="2800" dirty="0">
                <a:latin typeface="Arial"/>
                <a:cs typeface="Arial"/>
              </a:rPr>
              <a:t> </a:t>
            </a:r>
            <a:r>
              <a:rPr lang="en-US" sz="3200" dirty="0">
                <a:latin typeface="Arial"/>
                <a:cs typeface="Arial"/>
              </a:rPr>
              <a:t>him</a:t>
            </a:r>
            <a:r>
              <a:rPr lang="en-US" sz="2800" dirty="0">
                <a:latin typeface="Arial"/>
                <a:cs typeface="Arial"/>
              </a:rPr>
              <a:t> </a:t>
            </a:r>
            <a:r>
              <a:rPr lang="en-US" sz="3200" dirty="0">
                <a:latin typeface="Arial"/>
                <a:cs typeface="Arial"/>
              </a:rPr>
              <a:t>that</a:t>
            </a:r>
            <a:r>
              <a:rPr lang="en-US" sz="2800" dirty="0">
                <a:latin typeface="Arial"/>
                <a:cs typeface="Arial"/>
              </a:rPr>
              <a:t> </a:t>
            </a:r>
            <a:r>
              <a:rPr lang="en-US" sz="3200" dirty="0">
                <a:latin typeface="Arial"/>
                <a:cs typeface="Arial"/>
              </a:rPr>
              <a:t>he</a:t>
            </a:r>
            <a:r>
              <a:rPr lang="en-US" sz="2800" dirty="0">
                <a:latin typeface="Arial"/>
                <a:cs typeface="Arial"/>
              </a:rPr>
              <a:t> </a:t>
            </a:r>
            <a:r>
              <a:rPr lang="en-US" sz="3200" dirty="0">
                <a:latin typeface="Arial"/>
                <a:cs typeface="Arial"/>
              </a:rPr>
              <a:t>may</a:t>
            </a:r>
            <a:r>
              <a:rPr lang="en-US" sz="2800" dirty="0">
                <a:latin typeface="Arial"/>
                <a:cs typeface="Arial"/>
              </a:rPr>
              <a:t> </a:t>
            </a:r>
            <a:r>
              <a:rPr lang="en-US" sz="3200" dirty="0" smtClean="0">
                <a:latin typeface="Arial"/>
                <a:cs typeface="Arial"/>
              </a:rPr>
              <a:t>find</a:t>
            </a:r>
            <a:r>
              <a:rPr lang="en-US" sz="2800" dirty="0" smtClean="0">
                <a:latin typeface="Arial"/>
                <a:cs typeface="Arial"/>
              </a:rPr>
              <a:t> </a:t>
            </a:r>
            <a:r>
              <a:rPr lang="en-US" sz="3200" dirty="0" smtClean="0">
                <a:latin typeface="Arial"/>
                <a:cs typeface="Arial"/>
              </a:rPr>
              <a:t>mercy from </a:t>
            </a:r>
            <a:r>
              <a:rPr lang="en-US" sz="3200" dirty="0">
                <a:latin typeface="Arial"/>
                <a:cs typeface="Arial"/>
              </a:rPr>
              <a:t>the Lord in that Day — and you know very well how many ways he ministered </a:t>
            </a:r>
            <a:r>
              <a:rPr lang="en-US" sz="3200" i="1" dirty="0">
                <a:latin typeface="Arial"/>
                <a:cs typeface="Arial"/>
              </a:rPr>
              <a:t>to me </a:t>
            </a:r>
            <a:r>
              <a:rPr lang="en-US" sz="3200" dirty="0">
                <a:latin typeface="Arial"/>
                <a:cs typeface="Arial"/>
              </a:rPr>
              <a:t>at Ephesus. </a:t>
            </a:r>
          </a:p>
        </p:txBody>
      </p:sp>
    </p:spTree>
    <p:extLst>
      <p:ext uri="{BB962C8B-B14F-4D97-AF65-F5344CB8AC3E}">
        <p14:creationId xmlns:p14="http://schemas.microsoft.com/office/powerpoint/2010/main" val="1076139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609600"/>
            <a:ext cx="9144000" cy="1143000"/>
          </a:xfrm>
          <a:effectLst/>
        </p:spPr>
        <p:txBody>
          <a:bodyPr/>
          <a:lstStyle/>
          <a:p>
            <a:r>
              <a:rPr lang="en-US" b="1" dirty="0">
                <a:solidFill>
                  <a:srgbClr val="F2EC86"/>
                </a:solidFill>
                <a:latin typeface="Times New Roman"/>
                <a:cs typeface="Times New Roman"/>
              </a:rPr>
              <a:t>Viewing Qualifications by Category</a:t>
            </a:r>
          </a:p>
        </p:txBody>
      </p:sp>
      <p:sp>
        <p:nvSpPr>
          <p:cNvPr id="6147" name="Rectangle 3"/>
          <p:cNvSpPr>
            <a:spLocks noGrp="1" noChangeArrowheads="1"/>
          </p:cNvSpPr>
          <p:nvPr>
            <p:ph type="body" idx="1"/>
          </p:nvPr>
        </p:nvSpPr>
        <p:spPr>
          <a:xfrm>
            <a:off x="228600" y="2235200"/>
            <a:ext cx="8686800" cy="4114800"/>
          </a:xfrm>
          <a:effectLst/>
        </p:spPr>
        <p:txBody>
          <a:bodyPr>
            <a:noAutofit/>
          </a:bodyPr>
          <a:lstStyle/>
          <a:p>
            <a:pPr>
              <a:lnSpc>
                <a:spcPct val="120000"/>
              </a:lnSpc>
              <a:buFontTx/>
              <a:buNone/>
            </a:pPr>
            <a:r>
              <a:rPr lang="en-US" sz="4000" b="1" dirty="0">
                <a:solidFill>
                  <a:schemeClr val="bg1"/>
                </a:solidFill>
                <a:latin typeface="Times New Roman"/>
                <a:cs typeface="Times New Roman"/>
              </a:rPr>
              <a:t>(1)	Regarding General Character</a:t>
            </a:r>
          </a:p>
          <a:p>
            <a:pPr>
              <a:lnSpc>
                <a:spcPct val="120000"/>
              </a:lnSpc>
              <a:buFontTx/>
              <a:buNone/>
            </a:pPr>
            <a:r>
              <a:rPr lang="en-US" sz="4000" b="1" dirty="0">
                <a:solidFill>
                  <a:schemeClr val="bg1"/>
                </a:solidFill>
                <a:latin typeface="Times New Roman"/>
                <a:cs typeface="Times New Roman"/>
              </a:rPr>
              <a:t>(2)	Regarding Self-Disciplined Life</a:t>
            </a:r>
          </a:p>
          <a:p>
            <a:pPr>
              <a:lnSpc>
                <a:spcPct val="120000"/>
              </a:lnSpc>
              <a:buFontTx/>
              <a:buNone/>
            </a:pPr>
            <a:r>
              <a:rPr lang="en-US" sz="4000" b="1" dirty="0">
                <a:solidFill>
                  <a:schemeClr val="bg1"/>
                </a:solidFill>
                <a:latin typeface="Times New Roman"/>
                <a:cs typeface="Times New Roman"/>
              </a:rPr>
              <a:t>(3)	Regarding Preparation as Teacher</a:t>
            </a:r>
          </a:p>
          <a:p>
            <a:pPr>
              <a:lnSpc>
                <a:spcPct val="120000"/>
              </a:lnSpc>
              <a:buFontTx/>
              <a:buNone/>
            </a:pPr>
            <a:r>
              <a:rPr lang="en-US" sz="4000" b="1" dirty="0">
                <a:solidFill>
                  <a:schemeClr val="bg1"/>
                </a:solidFill>
                <a:latin typeface="Times New Roman"/>
                <a:cs typeface="Times New Roman"/>
              </a:rPr>
              <a:t>(4)	Regarding Leadership in Family</a:t>
            </a:r>
          </a:p>
        </p:txBody>
      </p:sp>
    </p:spTree>
    <p:extLst>
      <p:ext uri="{BB962C8B-B14F-4D97-AF65-F5344CB8AC3E}">
        <p14:creationId xmlns:p14="http://schemas.microsoft.com/office/powerpoint/2010/main" val="4152184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1"/>
            <a:ext cx="7691719" cy="677884"/>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2:1-7</a:t>
            </a:r>
            <a:endParaRPr lang="en-US" sz="4400" b="1" dirty="0">
              <a:solidFill>
                <a:srgbClr val="3A4228"/>
              </a:solidFill>
              <a:latin typeface="Times New Roman"/>
              <a:cs typeface="Times New Roman"/>
            </a:endParaRPr>
          </a:p>
        </p:txBody>
      </p:sp>
      <p:sp>
        <p:nvSpPr>
          <p:cNvPr id="5" name="Rectangle 4"/>
          <p:cNvSpPr/>
          <p:nvPr/>
        </p:nvSpPr>
        <p:spPr>
          <a:xfrm>
            <a:off x="262768" y="779483"/>
            <a:ext cx="8758971" cy="6111161"/>
          </a:xfrm>
          <a:prstGeom prst="rect">
            <a:avLst/>
          </a:prstGeom>
        </p:spPr>
        <p:txBody>
          <a:bodyPr wrap="square">
            <a:spAutoFit/>
          </a:bodyPr>
          <a:lstStyle/>
          <a:p>
            <a:pPr>
              <a:lnSpc>
                <a:spcPct val="90000"/>
              </a:lnSpc>
              <a:spcAft>
                <a:spcPts val="1200"/>
              </a:spcAft>
            </a:pPr>
            <a:r>
              <a:rPr lang="en-US" sz="3100" b="1" baseline="30000" dirty="0" smtClean="0">
                <a:latin typeface="Arial"/>
                <a:cs typeface="Arial"/>
              </a:rPr>
              <a:t>1 </a:t>
            </a:r>
            <a:r>
              <a:rPr lang="en-US" sz="3100" dirty="0" smtClean="0">
                <a:latin typeface="Arial"/>
                <a:cs typeface="Arial"/>
              </a:rPr>
              <a:t>You </a:t>
            </a:r>
            <a:r>
              <a:rPr lang="en-US" sz="3100" dirty="0">
                <a:latin typeface="Arial"/>
                <a:cs typeface="Arial"/>
              </a:rPr>
              <a:t>therefore, my son, be strong in the grace that is in Christ Jesus. </a:t>
            </a:r>
            <a:r>
              <a:rPr lang="en-US" sz="3100" b="1" baseline="30000" dirty="0">
                <a:latin typeface="Arial"/>
                <a:cs typeface="Arial"/>
              </a:rPr>
              <a:t>2 </a:t>
            </a:r>
            <a:r>
              <a:rPr lang="en-US" sz="3100" dirty="0">
                <a:latin typeface="Arial"/>
                <a:cs typeface="Arial"/>
              </a:rPr>
              <a:t>And the things that you have heard from me among many witnesses, commit these to faithful men who will be able to teach others also. </a:t>
            </a:r>
            <a:r>
              <a:rPr lang="en-US" sz="3100" b="1" baseline="30000" dirty="0">
                <a:latin typeface="Arial"/>
                <a:cs typeface="Arial"/>
              </a:rPr>
              <a:t>3 </a:t>
            </a:r>
            <a:r>
              <a:rPr lang="en-US" sz="3100" dirty="0">
                <a:latin typeface="Arial"/>
                <a:cs typeface="Arial"/>
              </a:rPr>
              <a:t>You therefore must endure hardship as a good soldier of Jesus Christ. </a:t>
            </a:r>
            <a:r>
              <a:rPr lang="en-US" sz="3100" b="1" baseline="30000" dirty="0">
                <a:latin typeface="Arial"/>
                <a:cs typeface="Arial"/>
              </a:rPr>
              <a:t>4 </a:t>
            </a:r>
            <a:r>
              <a:rPr lang="en-US" sz="3100" dirty="0">
                <a:latin typeface="Arial"/>
                <a:cs typeface="Arial"/>
              </a:rPr>
              <a:t>No one engaged in warfare entangles himself with the affairs of </a:t>
            </a:r>
            <a:r>
              <a:rPr lang="en-US" sz="3100" i="1" dirty="0">
                <a:latin typeface="Arial"/>
                <a:cs typeface="Arial"/>
              </a:rPr>
              <a:t>this</a:t>
            </a:r>
            <a:r>
              <a:rPr lang="en-US" sz="3100" dirty="0">
                <a:latin typeface="Arial"/>
                <a:cs typeface="Arial"/>
              </a:rPr>
              <a:t> life, that he may please him who enlisted him as a soldier. </a:t>
            </a:r>
            <a:r>
              <a:rPr lang="en-US" sz="3100" b="1" baseline="30000" dirty="0">
                <a:latin typeface="Arial"/>
                <a:cs typeface="Arial"/>
              </a:rPr>
              <a:t>5 </a:t>
            </a:r>
            <a:r>
              <a:rPr lang="en-US" sz="3100" dirty="0">
                <a:latin typeface="Arial"/>
                <a:cs typeface="Arial"/>
              </a:rPr>
              <a:t>And also if anyone competes in athletics, he is not crowned unless he competes according to the rules. </a:t>
            </a:r>
            <a:r>
              <a:rPr lang="en-US" sz="3100" b="1" baseline="30000" dirty="0">
                <a:latin typeface="Arial"/>
                <a:cs typeface="Arial"/>
              </a:rPr>
              <a:t>6 </a:t>
            </a:r>
            <a:r>
              <a:rPr lang="en-US" sz="3100" dirty="0" smtClean="0">
                <a:latin typeface="Arial"/>
                <a:cs typeface="Arial"/>
              </a:rPr>
              <a:t>The </a:t>
            </a:r>
            <a:r>
              <a:rPr lang="en-US" sz="3100" dirty="0">
                <a:latin typeface="Arial"/>
                <a:cs typeface="Arial"/>
              </a:rPr>
              <a:t>hardworking farmer must be first to partake of the crops. </a:t>
            </a:r>
            <a:r>
              <a:rPr lang="en-US" sz="3100" b="1" baseline="30000" dirty="0">
                <a:latin typeface="Arial"/>
                <a:cs typeface="Arial"/>
              </a:rPr>
              <a:t>7 </a:t>
            </a:r>
            <a:r>
              <a:rPr lang="en-US" sz="3100" dirty="0">
                <a:latin typeface="Arial"/>
                <a:cs typeface="Arial"/>
              </a:rPr>
              <a:t>Consider what I say, and may the Lord give you understanding in all things</a:t>
            </a:r>
            <a:r>
              <a:rPr lang="en-US" sz="3100" dirty="0" smtClean="0">
                <a:latin typeface="Arial"/>
                <a:cs typeface="Arial"/>
              </a:rPr>
              <a:t>.</a:t>
            </a:r>
            <a:endParaRPr lang="en-US" sz="3100" dirty="0">
              <a:latin typeface="Arial"/>
              <a:cs typeface="Arial"/>
            </a:endParaRPr>
          </a:p>
        </p:txBody>
      </p:sp>
    </p:spTree>
    <p:extLst>
      <p:ext uri="{BB962C8B-B14F-4D97-AF65-F5344CB8AC3E}">
        <p14:creationId xmlns:p14="http://schemas.microsoft.com/office/powerpoint/2010/main" val="2733017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63182"/>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2:8-10</a:t>
            </a:r>
            <a:endParaRPr lang="en-US" sz="4400" b="1" dirty="0">
              <a:solidFill>
                <a:srgbClr val="3A4228"/>
              </a:solidFill>
              <a:latin typeface="Times New Roman"/>
              <a:cs typeface="Times New Roman"/>
            </a:endParaRPr>
          </a:p>
        </p:txBody>
      </p:sp>
      <p:sp>
        <p:nvSpPr>
          <p:cNvPr id="5" name="Rectangle 4"/>
          <p:cNvSpPr/>
          <p:nvPr/>
        </p:nvSpPr>
        <p:spPr>
          <a:xfrm>
            <a:off x="291966" y="1086062"/>
            <a:ext cx="8612987" cy="4031873"/>
          </a:xfrm>
          <a:prstGeom prst="rect">
            <a:avLst/>
          </a:prstGeom>
        </p:spPr>
        <p:txBody>
          <a:bodyPr wrap="square">
            <a:spAutoFit/>
          </a:bodyPr>
          <a:lstStyle/>
          <a:p>
            <a:pPr>
              <a:spcAft>
                <a:spcPts val="1200"/>
              </a:spcAft>
            </a:pPr>
            <a:r>
              <a:rPr lang="en-US" sz="3200" b="1" baseline="30000" dirty="0">
                <a:latin typeface="Arial"/>
                <a:cs typeface="Arial"/>
              </a:rPr>
              <a:t>8 </a:t>
            </a:r>
            <a:r>
              <a:rPr lang="en-US" sz="3200" dirty="0">
                <a:latin typeface="Arial"/>
                <a:cs typeface="Arial"/>
              </a:rPr>
              <a:t>Remember that Jesus Christ, of the seed of David, was raised from the dead according to my gospel, </a:t>
            </a:r>
            <a:r>
              <a:rPr lang="en-US" sz="3200" b="1" baseline="30000" dirty="0">
                <a:latin typeface="Arial"/>
                <a:cs typeface="Arial"/>
              </a:rPr>
              <a:t>9 </a:t>
            </a:r>
            <a:r>
              <a:rPr lang="en-US" sz="3200" dirty="0">
                <a:latin typeface="Arial"/>
                <a:cs typeface="Arial"/>
              </a:rPr>
              <a:t>for which I suffer trouble as an evildoer, </a:t>
            </a:r>
            <a:r>
              <a:rPr lang="en-US" sz="3200" i="1" dirty="0">
                <a:latin typeface="Arial"/>
                <a:cs typeface="Arial"/>
              </a:rPr>
              <a:t>even</a:t>
            </a:r>
            <a:r>
              <a:rPr lang="en-US" sz="3200" dirty="0">
                <a:latin typeface="Arial"/>
                <a:cs typeface="Arial"/>
              </a:rPr>
              <a:t> to the point of chains; but the word of God is not chained. </a:t>
            </a:r>
            <a:r>
              <a:rPr lang="en-US" sz="3200" b="1" baseline="30000" dirty="0">
                <a:latin typeface="Arial"/>
                <a:cs typeface="Arial"/>
              </a:rPr>
              <a:t>10 </a:t>
            </a:r>
            <a:r>
              <a:rPr lang="en-US" sz="3200" dirty="0">
                <a:latin typeface="Arial"/>
                <a:cs typeface="Arial"/>
              </a:rPr>
              <a:t>Therefore I endure all things for the sake of the elect, that they also may obtain the salvation which is in Christ Jesus with eternal glory. </a:t>
            </a:r>
          </a:p>
        </p:txBody>
      </p:sp>
    </p:spTree>
    <p:extLst>
      <p:ext uri="{BB962C8B-B14F-4D97-AF65-F5344CB8AC3E}">
        <p14:creationId xmlns:p14="http://schemas.microsoft.com/office/powerpoint/2010/main" val="17995719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063182"/>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2:11-13</a:t>
            </a:r>
            <a:endParaRPr lang="en-US" sz="4400" b="1" dirty="0">
              <a:solidFill>
                <a:srgbClr val="3A4228"/>
              </a:solidFill>
              <a:latin typeface="Times New Roman"/>
              <a:cs typeface="Times New Roman"/>
            </a:endParaRPr>
          </a:p>
        </p:txBody>
      </p:sp>
      <p:sp>
        <p:nvSpPr>
          <p:cNvPr id="5" name="Rectangle 4"/>
          <p:cNvSpPr/>
          <p:nvPr/>
        </p:nvSpPr>
        <p:spPr>
          <a:xfrm>
            <a:off x="145984" y="1086062"/>
            <a:ext cx="8910428" cy="2554545"/>
          </a:xfrm>
          <a:prstGeom prst="rect">
            <a:avLst/>
          </a:prstGeom>
        </p:spPr>
        <p:txBody>
          <a:bodyPr wrap="square">
            <a:spAutoFit/>
          </a:bodyPr>
          <a:lstStyle/>
          <a:p>
            <a:pPr>
              <a:spcAft>
                <a:spcPts val="1200"/>
              </a:spcAft>
            </a:pPr>
            <a:r>
              <a:rPr lang="en-US" sz="3200" b="1" baseline="30000" dirty="0">
                <a:latin typeface="Arial"/>
                <a:cs typeface="Arial"/>
              </a:rPr>
              <a:t>11 </a:t>
            </a:r>
            <a:r>
              <a:rPr lang="en-US" sz="3200" i="1" dirty="0">
                <a:latin typeface="Arial"/>
                <a:cs typeface="Arial"/>
              </a:rPr>
              <a:t>This is</a:t>
            </a:r>
            <a:r>
              <a:rPr lang="en-US" sz="3200" dirty="0">
                <a:latin typeface="Arial"/>
                <a:cs typeface="Arial"/>
              </a:rPr>
              <a:t> a faithful saying: For if we </a:t>
            </a:r>
            <a:r>
              <a:rPr lang="en-US" sz="3200" dirty="0" smtClean="0">
                <a:latin typeface="Arial"/>
                <a:cs typeface="Arial"/>
              </a:rPr>
              <a:t>died with </a:t>
            </a:r>
            <a:r>
              <a:rPr lang="en-US" sz="3200" i="1" dirty="0" smtClean="0">
                <a:latin typeface="Arial"/>
                <a:cs typeface="Arial"/>
              </a:rPr>
              <a:t>Him</a:t>
            </a:r>
            <a:r>
              <a:rPr lang="en-US" sz="3200" dirty="0" smtClean="0">
                <a:latin typeface="Arial"/>
                <a:cs typeface="Arial"/>
              </a:rPr>
              <a:t>, We </a:t>
            </a:r>
            <a:r>
              <a:rPr lang="en-US" sz="3200" dirty="0">
                <a:latin typeface="Arial"/>
                <a:cs typeface="Arial"/>
              </a:rPr>
              <a:t>shall also live with </a:t>
            </a:r>
            <a:r>
              <a:rPr lang="en-US" sz="3200" i="1" dirty="0">
                <a:latin typeface="Arial"/>
                <a:cs typeface="Arial"/>
              </a:rPr>
              <a:t>Him.</a:t>
            </a:r>
            <a:r>
              <a:rPr lang="en-US" sz="3200" dirty="0">
                <a:latin typeface="Arial"/>
                <a:cs typeface="Arial"/>
              </a:rPr>
              <a:t> </a:t>
            </a:r>
            <a:r>
              <a:rPr lang="en-US" sz="3200" b="1" baseline="30000" dirty="0">
                <a:latin typeface="Arial"/>
                <a:cs typeface="Arial"/>
              </a:rPr>
              <a:t>12 </a:t>
            </a:r>
            <a:r>
              <a:rPr lang="en-US" sz="3200" dirty="0">
                <a:latin typeface="Arial"/>
                <a:cs typeface="Arial"/>
              </a:rPr>
              <a:t>If </a:t>
            </a:r>
            <a:r>
              <a:rPr lang="en-US" sz="3200" dirty="0" smtClean="0">
                <a:latin typeface="Arial"/>
                <a:cs typeface="Arial"/>
              </a:rPr>
              <a:t>we </a:t>
            </a:r>
            <a:r>
              <a:rPr lang="en-US" sz="3200" dirty="0">
                <a:latin typeface="Arial"/>
                <a:cs typeface="Arial"/>
              </a:rPr>
              <a:t>endure, We shall also reign with </a:t>
            </a:r>
            <a:r>
              <a:rPr lang="en-US" sz="3200" i="1" dirty="0">
                <a:latin typeface="Arial"/>
                <a:cs typeface="Arial"/>
              </a:rPr>
              <a:t>Him.</a:t>
            </a:r>
            <a:r>
              <a:rPr lang="en-US" sz="3200" dirty="0">
                <a:latin typeface="Arial"/>
                <a:cs typeface="Arial"/>
              </a:rPr>
              <a:t> If we deny </a:t>
            </a:r>
            <a:r>
              <a:rPr lang="en-US" sz="3200" i="1" dirty="0">
                <a:latin typeface="Arial"/>
                <a:cs typeface="Arial"/>
              </a:rPr>
              <a:t>Him,</a:t>
            </a:r>
            <a:r>
              <a:rPr lang="en-US" sz="3200" dirty="0">
                <a:latin typeface="Arial"/>
                <a:cs typeface="Arial"/>
              </a:rPr>
              <a:t> He also will deny us. </a:t>
            </a:r>
            <a:r>
              <a:rPr lang="en-US" sz="3200" b="1" baseline="30000" dirty="0">
                <a:latin typeface="Arial"/>
                <a:cs typeface="Arial"/>
              </a:rPr>
              <a:t>13 </a:t>
            </a:r>
            <a:r>
              <a:rPr lang="en-US" sz="3200" dirty="0">
                <a:latin typeface="Arial"/>
                <a:cs typeface="Arial"/>
              </a:rPr>
              <a:t>If we are faithless, He remains faithful; He cannot deny Himself. </a:t>
            </a:r>
          </a:p>
        </p:txBody>
      </p:sp>
    </p:spTree>
    <p:extLst>
      <p:ext uri="{BB962C8B-B14F-4D97-AF65-F5344CB8AC3E}">
        <p14:creationId xmlns:p14="http://schemas.microsoft.com/office/powerpoint/2010/main" val="2291236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882274"/>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2:14-19</a:t>
            </a:r>
            <a:endParaRPr lang="en-US" sz="4400" b="1" dirty="0">
              <a:solidFill>
                <a:srgbClr val="3A4228"/>
              </a:solidFill>
              <a:latin typeface="Times New Roman"/>
              <a:cs typeface="Times New Roman"/>
            </a:endParaRPr>
          </a:p>
        </p:txBody>
      </p:sp>
      <p:sp>
        <p:nvSpPr>
          <p:cNvPr id="5" name="Rectangle 4"/>
          <p:cNvSpPr/>
          <p:nvPr/>
        </p:nvSpPr>
        <p:spPr>
          <a:xfrm>
            <a:off x="102190" y="925473"/>
            <a:ext cx="8998016" cy="5969786"/>
          </a:xfrm>
          <a:prstGeom prst="rect">
            <a:avLst/>
          </a:prstGeom>
        </p:spPr>
        <p:txBody>
          <a:bodyPr wrap="square">
            <a:spAutoFit/>
          </a:bodyPr>
          <a:lstStyle/>
          <a:p>
            <a:pPr>
              <a:lnSpc>
                <a:spcPct val="94000"/>
              </a:lnSpc>
              <a:spcAft>
                <a:spcPts val="1200"/>
              </a:spcAft>
            </a:pPr>
            <a:r>
              <a:rPr lang="en-US" sz="2900" b="1" baseline="30000" dirty="0">
                <a:latin typeface="Arial"/>
                <a:cs typeface="Arial"/>
              </a:rPr>
              <a:t>14 </a:t>
            </a:r>
            <a:r>
              <a:rPr lang="en-US" sz="2900" dirty="0">
                <a:latin typeface="Arial"/>
                <a:cs typeface="Arial"/>
              </a:rPr>
              <a:t>Remind </a:t>
            </a:r>
            <a:r>
              <a:rPr lang="en-US" sz="2900" i="1" dirty="0">
                <a:latin typeface="Arial"/>
                <a:cs typeface="Arial"/>
              </a:rPr>
              <a:t>them</a:t>
            </a:r>
            <a:r>
              <a:rPr lang="en-US" sz="2900" dirty="0">
                <a:latin typeface="Arial"/>
                <a:cs typeface="Arial"/>
              </a:rPr>
              <a:t> of these things, charging </a:t>
            </a:r>
            <a:r>
              <a:rPr lang="en-US" sz="2900" i="1" dirty="0">
                <a:latin typeface="Arial"/>
                <a:cs typeface="Arial"/>
              </a:rPr>
              <a:t>them</a:t>
            </a:r>
            <a:r>
              <a:rPr lang="en-US" sz="2900" dirty="0">
                <a:latin typeface="Arial"/>
                <a:cs typeface="Arial"/>
              </a:rPr>
              <a:t> before the Lord not to strive about words to no profit, to the ruin of the hearers. </a:t>
            </a:r>
            <a:r>
              <a:rPr lang="en-US" sz="2900" b="1" baseline="30000" dirty="0">
                <a:latin typeface="Arial"/>
                <a:cs typeface="Arial"/>
              </a:rPr>
              <a:t>15 </a:t>
            </a:r>
            <a:r>
              <a:rPr lang="en-US" sz="2900" dirty="0">
                <a:latin typeface="Arial"/>
                <a:cs typeface="Arial"/>
              </a:rPr>
              <a:t>Be diligent to present yourself approved to God, a worker who does not need to be ashamed, rightly dividing the word of truth. </a:t>
            </a:r>
            <a:r>
              <a:rPr lang="en-US" sz="2900" b="1" baseline="30000" dirty="0">
                <a:latin typeface="Arial"/>
                <a:cs typeface="Arial"/>
              </a:rPr>
              <a:t>16 </a:t>
            </a:r>
            <a:r>
              <a:rPr lang="en-US" sz="2900" dirty="0">
                <a:latin typeface="Arial"/>
                <a:cs typeface="Arial"/>
              </a:rPr>
              <a:t>But shun profane </a:t>
            </a:r>
            <a:r>
              <a:rPr lang="en-US" sz="2900" i="1" dirty="0">
                <a:latin typeface="Arial"/>
                <a:cs typeface="Arial"/>
              </a:rPr>
              <a:t>and</a:t>
            </a:r>
            <a:r>
              <a:rPr lang="en-US" sz="2900" dirty="0">
                <a:latin typeface="Arial"/>
                <a:cs typeface="Arial"/>
              </a:rPr>
              <a:t> idle babblings, for they </a:t>
            </a:r>
            <a:r>
              <a:rPr lang="en-US" sz="2900" dirty="0" smtClean="0">
                <a:latin typeface="Arial"/>
                <a:cs typeface="Arial"/>
              </a:rPr>
              <a:t>will increase to </a:t>
            </a:r>
            <a:r>
              <a:rPr lang="en-US" sz="2900" dirty="0">
                <a:latin typeface="Arial"/>
                <a:cs typeface="Arial"/>
              </a:rPr>
              <a:t>more ungodliness. </a:t>
            </a:r>
            <a:r>
              <a:rPr lang="en-US" sz="2900" b="1" baseline="30000" dirty="0">
                <a:latin typeface="Arial"/>
                <a:cs typeface="Arial"/>
              </a:rPr>
              <a:t>17 </a:t>
            </a:r>
            <a:r>
              <a:rPr lang="en-US" sz="2900" dirty="0">
                <a:latin typeface="Arial"/>
                <a:cs typeface="Arial"/>
              </a:rPr>
              <a:t>And their message will spread like cancer. </a:t>
            </a:r>
            <a:r>
              <a:rPr lang="en-US" sz="2900" dirty="0" err="1">
                <a:latin typeface="Arial"/>
                <a:cs typeface="Arial"/>
              </a:rPr>
              <a:t>Hymenaeus</a:t>
            </a:r>
            <a:r>
              <a:rPr lang="en-US" sz="2900" dirty="0">
                <a:latin typeface="Arial"/>
                <a:cs typeface="Arial"/>
              </a:rPr>
              <a:t> and </a:t>
            </a:r>
            <a:r>
              <a:rPr lang="en-US" sz="2900" dirty="0" err="1">
                <a:latin typeface="Arial"/>
                <a:cs typeface="Arial"/>
              </a:rPr>
              <a:t>Philetus</a:t>
            </a:r>
            <a:r>
              <a:rPr lang="en-US" sz="2900" dirty="0">
                <a:latin typeface="Arial"/>
                <a:cs typeface="Arial"/>
              </a:rPr>
              <a:t> are of </a:t>
            </a:r>
            <a:r>
              <a:rPr lang="en-US" sz="2900" dirty="0" smtClean="0">
                <a:latin typeface="Arial"/>
                <a:cs typeface="Arial"/>
              </a:rPr>
              <a:t>this sort, </a:t>
            </a:r>
            <a:r>
              <a:rPr lang="en-US" sz="2900" b="1" baseline="30000" dirty="0" smtClean="0">
                <a:latin typeface="Arial"/>
                <a:cs typeface="Arial"/>
              </a:rPr>
              <a:t>18</a:t>
            </a:r>
            <a:r>
              <a:rPr lang="en-US" sz="2900" b="1" baseline="30000" dirty="0">
                <a:latin typeface="Arial"/>
                <a:cs typeface="Arial"/>
              </a:rPr>
              <a:t> </a:t>
            </a:r>
            <a:r>
              <a:rPr lang="en-US" sz="2900" dirty="0">
                <a:latin typeface="Arial"/>
                <a:cs typeface="Arial"/>
              </a:rPr>
              <a:t>who have strayed concerning the truth, saying that the resurrection is already past; and they overthrow the faith of some. </a:t>
            </a:r>
            <a:r>
              <a:rPr lang="en-US" sz="2900" b="1" baseline="30000" dirty="0">
                <a:latin typeface="Arial"/>
                <a:cs typeface="Arial"/>
              </a:rPr>
              <a:t>19 </a:t>
            </a:r>
            <a:r>
              <a:rPr lang="en-US" sz="2900" dirty="0">
                <a:latin typeface="Arial"/>
                <a:cs typeface="Arial"/>
              </a:rPr>
              <a:t>Nevertheless the solid foundation of God stands, having this seal: “The Lord knows those who are His,” and, “Let everyone who names the name of Christ</a:t>
            </a:r>
            <a:r>
              <a:rPr lang="en-US" sz="2900" baseline="30000" dirty="0">
                <a:latin typeface="Arial"/>
                <a:cs typeface="Arial"/>
              </a:rPr>
              <a:t> </a:t>
            </a:r>
            <a:r>
              <a:rPr lang="en-US" sz="2900" dirty="0">
                <a:latin typeface="Arial"/>
                <a:cs typeface="Arial"/>
              </a:rPr>
              <a:t>depart from iniquity.” </a:t>
            </a:r>
          </a:p>
        </p:txBody>
      </p:sp>
    </p:spTree>
    <p:extLst>
      <p:ext uri="{BB962C8B-B14F-4D97-AF65-F5344CB8AC3E}">
        <p14:creationId xmlns:p14="http://schemas.microsoft.com/office/powerpoint/2010/main" val="3827708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634086"/>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2:20-26</a:t>
            </a:r>
            <a:endParaRPr lang="en-US" sz="4400" b="1" dirty="0">
              <a:solidFill>
                <a:srgbClr val="3A4228"/>
              </a:solidFill>
              <a:latin typeface="Times New Roman"/>
              <a:cs typeface="Times New Roman"/>
            </a:endParaRPr>
          </a:p>
        </p:txBody>
      </p:sp>
      <p:sp>
        <p:nvSpPr>
          <p:cNvPr id="5" name="Rectangle 4"/>
          <p:cNvSpPr/>
          <p:nvPr/>
        </p:nvSpPr>
        <p:spPr>
          <a:xfrm>
            <a:off x="87592" y="721594"/>
            <a:ext cx="9041810" cy="6304291"/>
          </a:xfrm>
          <a:prstGeom prst="rect">
            <a:avLst/>
          </a:prstGeom>
        </p:spPr>
        <p:txBody>
          <a:bodyPr wrap="square">
            <a:spAutoFit/>
          </a:bodyPr>
          <a:lstStyle/>
          <a:p>
            <a:pPr>
              <a:lnSpc>
                <a:spcPct val="89000"/>
              </a:lnSpc>
              <a:spcAft>
                <a:spcPts val="1200"/>
              </a:spcAft>
            </a:pPr>
            <a:r>
              <a:rPr lang="en-US" sz="2800" b="1" baseline="30000" dirty="0">
                <a:latin typeface="Arial"/>
                <a:cs typeface="Arial"/>
              </a:rPr>
              <a:t>20 </a:t>
            </a:r>
            <a:r>
              <a:rPr lang="en-US" sz="2800" dirty="0">
                <a:latin typeface="Arial"/>
                <a:cs typeface="Arial"/>
              </a:rPr>
              <a:t>But in a great house there are not only vessels </a:t>
            </a:r>
            <a:r>
              <a:rPr lang="en-US" sz="2800" dirty="0" smtClean="0">
                <a:latin typeface="Arial"/>
                <a:cs typeface="Arial"/>
              </a:rPr>
              <a:t>of gold and </a:t>
            </a:r>
            <a:r>
              <a:rPr lang="en-US" sz="2800" dirty="0">
                <a:latin typeface="Arial"/>
                <a:cs typeface="Arial"/>
              </a:rPr>
              <a:t>silver, but also of wood and clay, some for honor and some for dishonor. </a:t>
            </a:r>
            <a:r>
              <a:rPr lang="en-US" sz="2800" b="1" baseline="30000" dirty="0">
                <a:latin typeface="Arial"/>
                <a:cs typeface="Arial"/>
              </a:rPr>
              <a:t>21 </a:t>
            </a:r>
            <a:r>
              <a:rPr lang="en-US" sz="2800" dirty="0">
                <a:latin typeface="Arial"/>
                <a:cs typeface="Arial"/>
              </a:rPr>
              <a:t>Therefore if anyone cleanses himself from the latter, he will be a vessel for honor, sanctified and useful for the Master, prepared for every good work. </a:t>
            </a:r>
            <a:r>
              <a:rPr lang="en-US" sz="2800" b="1" baseline="30000" dirty="0">
                <a:latin typeface="Arial"/>
                <a:cs typeface="Arial"/>
              </a:rPr>
              <a:t>22 </a:t>
            </a:r>
            <a:r>
              <a:rPr lang="en-US" sz="2800" dirty="0">
                <a:latin typeface="Arial"/>
                <a:cs typeface="Arial"/>
              </a:rPr>
              <a:t>Flee also youthful lusts; but pursue righteousness, faith, love, peace with those who call on the Lord out of a pure heart. </a:t>
            </a:r>
            <a:r>
              <a:rPr lang="en-US" sz="2800" b="1" baseline="30000" dirty="0">
                <a:latin typeface="Arial"/>
                <a:cs typeface="Arial"/>
              </a:rPr>
              <a:t>23 </a:t>
            </a:r>
            <a:r>
              <a:rPr lang="en-US" sz="2800" dirty="0">
                <a:latin typeface="Arial"/>
                <a:cs typeface="Arial"/>
              </a:rPr>
              <a:t>But avoid foolish and ignorant disputes, knowing that they </a:t>
            </a:r>
            <a:r>
              <a:rPr lang="en-US" sz="2800" dirty="0" smtClean="0">
                <a:latin typeface="Arial"/>
                <a:cs typeface="Arial"/>
              </a:rPr>
              <a:t>generate strife. </a:t>
            </a:r>
            <a:r>
              <a:rPr lang="en-US" sz="2800" b="1" baseline="30000" dirty="0" smtClean="0">
                <a:latin typeface="Arial"/>
                <a:cs typeface="Arial"/>
              </a:rPr>
              <a:t>24</a:t>
            </a:r>
            <a:r>
              <a:rPr lang="en-US" sz="2800" b="1" baseline="30000" dirty="0">
                <a:latin typeface="Arial"/>
                <a:cs typeface="Arial"/>
              </a:rPr>
              <a:t> </a:t>
            </a:r>
            <a:r>
              <a:rPr lang="en-US" sz="2800" dirty="0">
                <a:latin typeface="Arial"/>
                <a:cs typeface="Arial"/>
              </a:rPr>
              <a:t>And a servant of the Lord must not quarrel but be gentle to all, able to teach, patient, </a:t>
            </a:r>
            <a:r>
              <a:rPr lang="en-US" sz="2800" b="1" baseline="30000" dirty="0">
                <a:latin typeface="Arial"/>
                <a:cs typeface="Arial"/>
              </a:rPr>
              <a:t>25 </a:t>
            </a:r>
            <a:r>
              <a:rPr lang="en-US" sz="2800" dirty="0">
                <a:latin typeface="Arial"/>
                <a:cs typeface="Arial"/>
              </a:rPr>
              <a:t>in humility correcting those who are in opposition, if God perhaps will grant them repentance, so that they may know the truth, </a:t>
            </a:r>
            <a:r>
              <a:rPr lang="en-US" sz="2800" b="1" baseline="30000" dirty="0">
                <a:latin typeface="Arial"/>
                <a:cs typeface="Arial"/>
              </a:rPr>
              <a:t>26 </a:t>
            </a:r>
            <a:r>
              <a:rPr lang="en-US" sz="2800" dirty="0">
                <a:latin typeface="Arial"/>
                <a:cs typeface="Arial"/>
              </a:rPr>
              <a:t>and </a:t>
            </a:r>
            <a:r>
              <a:rPr lang="en-US" sz="2800" i="1" dirty="0">
                <a:latin typeface="Arial"/>
                <a:cs typeface="Arial"/>
              </a:rPr>
              <a:t>that</a:t>
            </a:r>
            <a:r>
              <a:rPr lang="en-US" sz="2800" dirty="0">
                <a:latin typeface="Arial"/>
                <a:cs typeface="Arial"/>
              </a:rPr>
              <a:t> they may come to their senses </a:t>
            </a:r>
            <a:r>
              <a:rPr lang="en-US" sz="2800" i="1" dirty="0">
                <a:latin typeface="Arial"/>
                <a:cs typeface="Arial"/>
              </a:rPr>
              <a:t>and escape</a:t>
            </a:r>
            <a:r>
              <a:rPr lang="en-US" sz="2800" dirty="0">
                <a:latin typeface="Arial"/>
                <a:cs typeface="Arial"/>
              </a:rPr>
              <a:t> the snare of the devil, having been taken captive by him to </a:t>
            </a:r>
            <a:r>
              <a:rPr lang="en-US" sz="2800" i="1" dirty="0">
                <a:latin typeface="Arial"/>
                <a:cs typeface="Arial"/>
              </a:rPr>
              <a:t>do</a:t>
            </a:r>
            <a:r>
              <a:rPr lang="en-US" sz="2800" dirty="0">
                <a:latin typeface="Arial"/>
                <a:cs typeface="Arial"/>
              </a:rPr>
              <a:t> his will. </a:t>
            </a:r>
          </a:p>
        </p:txBody>
      </p:sp>
    </p:spTree>
    <p:extLst>
      <p:ext uri="{BB962C8B-B14F-4D97-AF65-F5344CB8AC3E}">
        <p14:creationId xmlns:p14="http://schemas.microsoft.com/office/powerpoint/2010/main" val="37502090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634086"/>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3:1-9</a:t>
            </a:r>
            <a:endParaRPr lang="en-US" sz="4400" b="1" dirty="0">
              <a:solidFill>
                <a:srgbClr val="3A4228"/>
              </a:solidFill>
              <a:latin typeface="Times New Roman"/>
              <a:cs typeface="Times New Roman"/>
            </a:endParaRPr>
          </a:p>
        </p:txBody>
      </p:sp>
      <p:sp>
        <p:nvSpPr>
          <p:cNvPr id="5" name="Rectangle 4"/>
          <p:cNvSpPr/>
          <p:nvPr/>
        </p:nvSpPr>
        <p:spPr>
          <a:xfrm>
            <a:off x="202036" y="721594"/>
            <a:ext cx="8927365" cy="6016647"/>
          </a:xfrm>
          <a:prstGeom prst="rect">
            <a:avLst/>
          </a:prstGeom>
        </p:spPr>
        <p:txBody>
          <a:bodyPr wrap="square">
            <a:spAutoFit/>
          </a:bodyPr>
          <a:lstStyle/>
          <a:p>
            <a:pPr>
              <a:lnSpc>
                <a:spcPct val="89000"/>
              </a:lnSpc>
              <a:spcAft>
                <a:spcPts val="1200"/>
              </a:spcAft>
            </a:pPr>
            <a:r>
              <a:rPr lang="en-US" sz="2700" b="1" baseline="30000" dirty="0" smtClean="0">
                <a:latin typeface="Arial"/>
                <a:cs typeface="Arial"/>
              </a:rPr>
              <a:t>1 </a:t>
            </a:r>
            <a:r>
              <a:rPr lang="en-US" sz="2700" dirty="0" smtClean="0">
                <a:latin typeface="Arial"/>
                <a:cs typeface="Arial"/>
              </a:rPr>
              <a:t>But </a:t>
            </a:r>
            <a:r>
              <a:rPr lang="en-US" sz="2700" dirty="0">
                <a:latin typeface="Arial"/>
                <a:cs typeface="Arial"/>
              </a:rPr>
              <a:t>know this, that in the last days perilous times will come: </a:t>
            </a:r>
            <a:r>
              <a:rPr lang="en-US" sz="2700" b="1" baseline="30000" dirty="0">
                <a:latin typeface="Arial"/>
                <a:cs typeface="Arial"/>
              </a:rPr>
              <a:t>2 </a:t>
            </a:r>
            <a:r>
              <a:rPr lang="en-US" sz="2700" dirty="0">
                <a:latin typeface="Arial"/>
                <a:cs typeface="Arial"/>
              </a:rPr>
              <a:t>For men will be lovers of themselves, lovers of money, boasters, proud, blasphemers, disobedient to parents, unthankful, unholy, </a:t>
            </a:r>
            <a:r>
              <a:rPr lang="en-US" sz="2700" b="1" baseline="30000" dirty="0">
                <a:latin typeface="Arial"/>
                <a:cs typeface="Arial"/>
              </a:rPr>
              <a:t>3 </a:t>
            </a:r>
            <a:r>
              <a:rPr lang="en-US" sz="2700" dirty="0">
                <a:latin typeface="Arial"/>
                <a:cs typeface="Arial"/>
              </a:rPr>
              <a:t>unloving, unforgiving, slanderers, without self-control, brutal, despisers of good, </a:t>
            </a:r>
            <a:r>
              <a:rPr lang="en-US" sz="2700" b="1" baseline="30000" dirty="0">
                <a:latin typeface="Arial"/>
                <a:cs typeface="Arial"/>
              </a:rPr>
              <a:t>4 </a:t>
            </a:r>
            <a:r>
              <a:rPr lang="en-US" sz="2700" dirty="0">
                <a:latin typeface="Arial"/>
                <a:cs typeface="Arial"/>
              </a:rPr>
              <a:t>traitors, headstrong, haughty, lovers of pleasure rather than lovers of  God, </a:t>
            </a:r>
            <a:r>
              <a:rPr lang="en-US" sz="2700" b="1" baseline="30000" dirty="0">
                <a:latin typeface="Arial"/>
                <a:cs typeface="Arial"/>
              </a:rPr>
              <a:t>5 </a:t>
            </a:r>
            <a:r>
              <a:rPr lang="en-US" sz="2700" dirty="0">
                <a:latin typeface="Arial"/>
                <a:cs typeface="Arial"/>
              </a:rPr>
              <a:t>having a form of godliness but denying its power. And from such people turn away! </a:t>
            </a:r>
            <a:r>
              <a:rPr lang="en-US" sz="2700" b="1" baseline="30000" dirty="0">
                <a:latin typeface="Arial"/>
                <a:cs typeface="Arial"/>
              </a:rPr>
              <a:t>6 </a:t>
            </a:r>
            <a:r>
              <a:rPr lang="en-US" sz="2700" dirty="0">
                <a:latin typeface="Arial"/>
                <a:cs typeface="Arial"/>
              </a:rPr>
              <a:t>For of this sort are those who creep into households and make captives of gullible women loaded down with sins, led away by </a:t>
            </a:r>
            <a:r>
              <a:rPr lang="en-US" sz="2700" dirty="0" smtClean="0">
                <a:latin typeface="Arial"/>
                <a:cs typeface="Arial"/>
              </a:rPr>
              <a:t>various lusts, </a:t>
            </a:r>
            <a:r>
              <a:rPr lang="en-US" sz="2700" b="1" baseline="30000" dirty="0" smtClean="0">
                <a:latin typeface="Arial"/>
                <a:cs typeface="Arial"/>
              </a:rPr>
              <a:t>7 </a:t>
            </a:r>
            <a:r>
              <a:rPr lang="en-US" sz="2700" dirty="0" smtClean="0">
                <a:latin typeface="Arial"/>
                <a:cs typeface="Arial"/>
              </a:rPr>
              <a:t>always learning </a:t>
            </a:r>
            <a:r>
              <a:rPr lang="en-US" sz="2700" dirty="0">
                <a:latin typeface="Arial"/>
                <a:cs typeface="Arial"/>
              </a:rPr>
              <a:t>and never able to come to the knowledge of the truth. </a:t>
            </a:r>
            <a:r>
              <a:rPr lang="en-US" sz="2700" b="1" baseline="30000" dirty="0">
                <a:latin typeface="Arial"/>
                <a:cs typeface="Arial"/>
              </a:rPr>
              <a:t>8 </a:t>
            </a:r>
            <a:r>
              <a:rPr lang="en-US" sz="2700" dirty="0">
                <a:latin typeface="Arial"/>
                <a:cs typeface="Arial"/>
              </a:rPr>
              <a:t>Now as </a:t>
            </a:r>
            <a:r>
              <a:rPr lang="en-US" sz="2700" dirty="0" err="1">
                <a:latin typeface="Arial"/>
                <a:cs typeface="Arial"/>
              </a:rPr>
              <a:t>Jannes</a:t>
            </a:r>
            <a:r>
              <a:rPr lang="en-US" sz="2700" dirty="0">
                <a:latin typeface="Arial"/>
                <a:cs typeface="Arial"/>
              </a:rPr>
              <a:t> and </a:t>
            </a:r>
            <a:r>
              <a:rPr lang="en-US" sz="2700" dirty="0" err="1">
                <a:latin typeface="Arial"/>
                <a:cs typeface="Arial"/>
              </a:rPr>
              <a:t>Jambres</a:t>
            </a:r>
            <a:r>
              <a:rPr lang="en-US" sz="2700" dirty="0">
                <a:latin typeface="Arial"/>
                <a:cs typeface="Arial"/>
              </a:rPr>
              <a:t> resisted Moses, so do these also resist the truth: men of corrupt minds, disapproved concerning the faith;  </a:t>
            </a:r>
            <a:r>
              <a:rPr lang="en-US" sz="2700" b="1" baseline="30000" dirty="0">
                <a:latin typeface="Arial"/>
                <a:cs typeface="Arial"/>
              </a:rPr>
              <a:t>9 </a:t>
            </a:r>
            <a:r>
              <a:rPr lang="en-US" sz="2700" dirty="0">
                <a:latin typeface="Arial"/>
                <a:cs typeface="Arial"/>
              </a:rPr>
              <a:t>but they will progress no further, for their folly will be manifest to all, as theirs also was. </a:t>
            </a:r>
          </a:p>
        </p:txBody>
      </p:sp>
    </p:spTree>
    <p:extLst>
      <p:ext uri="{BB962C8B-B14F-4D97-AF65-F5344CB8AC3E}">
        <p14:creationId xmlns:p14="http://schemas.microsoft.com/office/powerpoint/2010/main" val="26568823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634086"/>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3:10-15</a:t>
            </a:r>
            <a:endParaRPr lang="en-US" sz="4400" b="1" dirty="0">
              <a:solidFill>
                <a:srgbClr val="3A4228"/>
              </a:solidFill>
              <a:latin typeface="Times New Roman"/>
              <a:cs typeface="Times New Roman"/>
            </a:endParaRPr>
          </a:p>
        </p:txBody>
      </p:sp>
      <p:sp>
        <p:nvSpPr>
          <p:cNvPr id="5" name="Rectangle 4"/>
          <p:cNvSpPr/>
          <p:nvPr/>
        </p:nvSpPr>
        <p:spPr>
          <a:xfrm>
            <a:off x="173174" y="721594"/>
            <a:ext cx="8970826" cy="6256892"/>
          </a:xfrm>
          <a:prstGeom prst="rect">
            <a:avLst/>
          </a:prstGeom>
        </p:spPr>
        <p:txBody>
          <a:bodyPr wrap="square">
            <a:spAutoFit/>
          </a:bodyPr>
          <a:lstStyle/>
          <a:p>
            <a:pPr>
              <a:lnSpc>
                <a:spcPct val="92000"/>
              </a:lnSpc>
              <a:spcAft>
                <a:spcPts val="1200"/>
              </a:spcAft>
            </a:pPr>
            <a:r>
              <a:rPr lang="en-US" sz="2900" b="1" baseline="30000" dirty="0">
                <a:latin typeface="Arial"/>
                <a:cs typeface="Arial"/>
              </a:rPr>
              <a:t>10 </a:t>
            </a:r>
            <a:r>
              <a:rPr lang="en-US" sz="2900" dirty="0">
                <a:latin typeface="Arial"/>
                <a:cs typeface="Arial"/>
              </a:rPr>
              <a:t>But you have carefully followed my doctrine</a:t>
            </a:r>
            <a:r>
              <a:rPr lang="en-US" sz="2900" dirty="0" smtClean="0">
                <a:latin typeface="Arial"/>
                <a:cs typeface="Arial"/>
              </a:rPr>
              <a:t>, </a:t>
            </a:r>
            <a:r>
              <a:rPr lang="en-US" sz="2900" dirty="0">
                <a:latin typeface="Arial"/>
                <a:cs typeface="Arial"/>
              </a:rPr>
              <a:t>manner of life, purpose, faith, longsuffering, love, perseverance, </a:t>
            </a:r>
            <a:r>
              <a:rPr lang="en-US" sz="2900" b="1" baseline="30000" dirty="0">
                <a:latin typeface="Arial"/>
                <a:cs typeface="Arial"/>
              </a:rPr>
              <a:t>11 </a:t>
            </a:r>
            <a:r>
              <a:rPr lang="en-US" sz="2900" dirty="0">
                <a:latin typeface="Arial"/>
                <a:cs typeface="Arial"/>
              </a:rPr>
              <a:t>persecutions, afflictions, which happened to me at Antioch, at </a:t>
            </a:r>
            <a:r>
              <a:rPr lang="en-US" sz="2900" dirty="0" err="1">
                <a:latin typeface="Arial"/>
                <a:cs typeface="Arial"/>
              </a:rPr>
              <a:t>Iconium</a:t>
            </a:r>
            <a:r>
              <a:rPr lang="en-US" sz="2900" dirty="0">
                <a:latin typeface="Arial"/>
                <a:cs typeface="Arial"/>
              </a:rPr>
              <a:t>, at </a:t>
            </a:r>
            <a:r>
              <a:rPr lang="en-US" sz="2900" dirty="0" err="1">
                <a:latin typeface="Arial"/>
                <a:cs typeface="Arial"/>
              </a:rPr>
              <a:t>Lystra</a:t>
            </a:r>
            <a:r>
              <a:rPr lang="en-US" sz="2900" dirty="0">
                <a:latin typeface="Arial"/>
                <a:cs typeface="Arial"/>
              </a:rPr>
              <a:t> — what persecutions I endured. And out of </a:t>
            </a:r>
            <a:r>
              <a:rPr lang="en-US" sz="2900" i="1" dirty="0">
                <a:latin typeface="Arial"/>
                <a:cs typeface="Arial"/>
              </a:rPr>
              <a:t>them</a:t>
            </a:r>
            <a:r>
              <a:rPr lang="en-US" sz="2900" dirty="0">
                <a:latin typeface="Arial"/>
                <a:cs typeface="Arial"/>
              </a:rPr>
              <a:t> all the Lord delivered me. </a:t>
            </a:r>
            <a:r>
              <a:rPr lang="en-US" sz="2900" b="1" baseline="30000" dirty="0">
                <a:latin typeface="Arial"/>
                <a:cs typeface="Arial"/>
              </a:rPr>
              <a:t>12 </a:t>
            </a:r>
            <a:r>
              <a:rPr lang="en-US" sz="2900" dirty="0">
                <a:latin typeface="Arial"/>
                <a:cs typeface="Arial"/>
              </a:rPr>
              <a:t>Yes, and all who desire to live godly in Christ Jesus will suffer persecution. </a:t>
            </a:r>
            <a:r>
              <a:rPr lang="en-US" sz="2900" b="1" baseline="30000" dirty="0">
                <a:latin typeface="Arial"/>
                <a:cs typeface="Arial"/>
              </a:rPr>
              <a:t>13 </a:t>
            </a:r>
            <a:r>
              <a:rPr lang="en-US" sz="2900" dirty="0">
                <a:latin typeface="Arial"/>
                <a:cs typeface="Arial"/>
              </a:rPr>
              <a:t>But evil men and impostors will grow worse and worse, deceiving and being deceived. </a:t>
            </a:r>
            <a:r>
              <a:rPr lang="en-US" sz="2900" b="1" baseline="30000" dirty="0">
                <a:latin typeface="Arial"/>
                <a:cs typeface="Arial"/>
              </a:rPr>
              <a:t>14 </a:t>
            </a:r>
            <a:r>
              <a:rPr lang="en-US" sz="2900" dirty="0">
                <a:latin typeface="Arial"/>
                <a:cs typeface="Arial"/>
              </a:rPr>
              <a:t>But you must continue in the things which you have learned and been assured of, knowing from whom you have learned </a:t>
            </a:r>
            <a:r>
              <a:rPr lang="en-US" sz="2900" i="1" dirty="0">
                <a:latin typeface="Arial"/>
                <a:cs typeface="Arial"/>
              </a:rPr>
              <a:t>them</a:t>
            </a:r>
            <a:r>
              <a:rPr lang="en-US" sz="2900" dirty="0">
                <a:latin typeface="Arial"/>
                <a:cs typeface="Arial"/>
              </a:rPr>
              <a:t>, </a:t>
            </a:r>
            <a:r>
              <a:rPr lang="en-US" sz="2900" b="1" baseline="30000" dirty="0">
                <a:latin typeface="Arial"/>
                <a:cs typeface="Arial"/>
              </a:rPr>
              <a:t>15 </a:t>
            </a:r>
            <a:r>
              <a:rPr lang="en-US" sz="2900" dirty="0">
                <a:latin typeface="Arial"/>
                <a:cs typeface="Arial"/>
              </a:rPr>
              <a:t>and that from childhood you have known the Holy Scriptures, which are able to make you wise for salvation through faith which is in Christ Jesus. </a:t>
            </a:r>
          </a:p>
        </p:txBody>
      </p:sp>
    </p:spTree>
    <p:extLst>
      <p:ext uri="{BB962C8B-B14F-4D97-AF65-F5344CB8AC3E}">
        <p14:creationId xmlns:p14="http://schemas.microsoft.com/office/powerpoint/2010/main" val="1710407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43950"/>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3:16-17</a:t>
            </a:r>
            <a:endParaRPr lang="en-US" sz="4400" b="1" dirty="0">
              <a:solidFill>
                <a:srgbClr val="3A4228"/>
              </a:solidFill>
              <a:latin typeface="Times New Roman"/>
              <a:cs typeface="Times New Roman"/>
            </a:endParaRPr>
          </a:p>
        </p:txBody>
      </p:sp>
      <p:sp>
        <p:nvSpPr>
          <p:cNvPr id="5" name="Rectangle 4"/>
          <p:cNvSpPr/>
          <p:nvPr/>
        </p:nvSpPr>
        <p:spPr>
          <a:xfrm>
            <a:off x="303056" y="1082344"/>
            <a:ext cx="8615456" cy="2364134"/>
          </a:xfrm>
          <a:prstGeom prst="rect">
            <a:avLst/>
          </a:prstGeom>
        </p:spPr>
        <p:txBody>
          <a:bodyPr wrap="square">
            <a:spAutoFit/>
          </a:bodyPr>
          <a:lstStyle/>
          <a:p>
            <a:pPr>
              <a:lnSpc>
                <a:spcPct val="92000"/>
              </a:lnSpc>
              <a:spcAft>
                <a:spcPts val="1200"/>
              </a:spcAft>
            </a:pPr>
            <a:r>
              <a:rPr lang="en-US" sz="3200" b="1" baseline="30000" dirty="0">
                <a:latin typeface="Arial"/>
                <a:cs typeface="Arial"/>
              </a:rPr>
              <a:t>16 </a:t>
            </a:r>
            <a:r>
              <a:rPr lang="en-US" sz="3200" dirty="0">
                <a:latin typeface="Arial"/>
                <a:cs typeface="Arial"/>
              </a:rPr>
              <a:t>All Scripture </a:t>
            </a:r>
            <a:r>
              <a:rPr lang="en-US" sz="3200" i="1" dirty="0">
                <a:latin typeface="Arial"/>
                <a:cs typeface="Arial"/>
              </a:rPr>
              <a:t>is</a:t>
            </a:r>
            <a:r>
              <a:rPr lang="en-US" sz="3200" dirty="0">
                <a:latin typeface="Arial"/>
                <a:cs typeface="Arial"/>
              </a:rPr>
              <a:t> given by inspiration of God, and </a:t>
            </a:r>
            <a:r>
              <a:rPr lang="en-US" sz="3200" i="1" dirty="0">
                <a:latin typeface="Arial"/>
                <a:cs typeface="Arial"/>
              </a:rPr>
              <a:t>is</a:t>
            </a:r>
            <a:r>
              <a:rPr lang="en-US" sz="3200" dirty="0">
                <a:latin typeface="Arial"/>
                <a:cs typeface="Arial"/>
              </a:rPr>
              <a:t> profitable for doctrine, for reproof, for correction, for instruction </a:t>
            </a:r>
            <a:r>
              <a:rPr lang="en-US" sz="3200" dirty="0" smtClean="0">
                <a:latin typeface="Arial"/>
                <a:cs typeface="Arial"/>
              </a:rPr>
              <a:t>in righteousness, </a:t>
            </a:r>
            <a:r>
              <a:rPr lang="en-US" sz="3200" b="1" baseline="30000" dirty="0" smtClean="0">
                <a:latin typeface="Arial"/>
                <a:cs typeface="Arial"/>
              </a:rPr>
              <a:t>17</a:t>
            </a:r>
            <a:r>
              <a:rPr lang="en-US" sz="3200" b="1" baseline="30000" dirty="0">
                <a:latin typeface="Arial"/>
                <a:cs typeface="Arial"/>
              </a:rPr>
              <a:t> </a:t>
            </a:r>
            <a:r>
              <a:rPr lang="en-US" sz="3200" dirty="0">
                <a:latin typeface="Arial"/>
                <a:cs typeface="Arial"/>
              </a:rPr>
              <a:t>that the man of God may be complete, thoroughly equipped for every good work. </a:t>
            </a:r>
            <a:endParaRPr lang="en-US" sz="2900" dirty="0">
              <a:latin typeface="Arial"/>
              <a:cs typeface="Arial"/>
            </a:endParaRPr>
          </a:p>
        </p:txBody>
      </p:sp>
    </p:spTree>
    <p:extLst>
      <p:ext uri="{BB962C8B-B14F-4D97-AF65-F5344CB8AC3E}">
        <p14:creationId xmlns:p14="http://schemas.microsoft.com/office/powerpoint/2010/main" val="391236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43950"/>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4</a:t>
            </a:r>
            <a:r>
              <a:rPr lang="en-US" sz="4400" b="1" dirty="0" smtClean="0">
                <a:solidFill>
                  <a:srgbClr val="3A4228"/>
                </a:solidFill>
                <a:latin typeface="Times New Roman"/>
                <a:cs typeface="Times New Roman"/>
              </a:rPr>
              <a:t>:1-5</a:t>
            </a:r>
            <a:endParaRPr lang="en-US" sz="4400" b="1" dirty="0">
              <a:solidFill>
                <a:srgbClr val="3A4228"/>
              </a:solidFill>
              <a:latin typeface="Times New Roman"/>
              <a:cs typeface="Times New Roman"/>
            </a:endParaRPr>
          </a:p>
        </p:txBody>
      </p:sp>
      <p:sp>
        <p:nvSpPr>
          <p:cNvPr id="5" name="Rectangle 4"/>
          <p:cNvSpPr/>
          <p:nvPr/>
        </p:nvSpPr>
        <p:spPr>
          <a:xfrm>
            <a:off x="129880" y="952474"/>
            <a:ext cx="8956395" cy="5926701"/>
          </a:xfrm>
          <a:prstGeom prst="rect">
            <a:avLst/>
          </a:prstGeom>
        </p:spPr>
        <p:txBody>
          <a:bodyPr wrap="square">
            <a:spAutoFit/>
          </a:bodyPr>
          <a:lstStyle/>
          <a:p>
            <a:pPr>
              <a:lnSpc>
                <a:spcPct val="94000"/>
              </a:lnSpc>
            </a:pPr>
            <a:r>
              <a:rPr lang="en-US" sz="3100" b="1" baseline="30000" dirty="0" smtClean="0">
                <a:latin typeface="Arial"/>
                <a:cs typeface="Arial"/>
              </a:rPr>
              <a:t>1</a:t>
            </a:r>
            <a:r>
              <a:rPr lang="en-US" sz="3100" b="1" baseline="30000" dirty="0">
                <a:latin typeface="Arial"/>
                <a:cs typeface="Arial"/>
              </a:rPr>
              <a:t> </a:t>
            </a:r>
            <a:r>
              <a:rPr lang="en-US" sz="3100" dirty="0" smtClean="0">
                <a:latin typeface="Arial"/>
                <a:cs typeface="Arial"/>
              </a:rPr>
              <a:t>I </a:t>
            </a:r>
            <a:r>
              <a:rPr lang="en-US" sz="3100" dirty="0">
                <a:latin typeface="Arial"/>
                <a:cs typeface="Arial"/>
              </a:rPr>
              <a:t>charge </a:t>
            </a:r>
            <a:r>
              <a:rPr lang="en-US" sz="3100" i="1" dirty="0">
                <a:latin typeface="Arial"/>
                <a:cs typeface="Arial"/>
              </a:rPr>
              <a:t>you</a:t>
            </a:r>
            <a:r>
              <a:rPr lang="en-US" sz="3100" dirty="0">
                <a:latin typeface="Arial"/>
                <a:cs typeface="Arial"/>
              </a:rPr>
              <a:t> therefore before God and the Lord Jesus Christ, who will judge the living and the dead at His appearing and </a:t>
            </a:r>
            <a:r>
              <a:rPr lang="en-US" sz="3100" dirty="0" smtClean="0">
                <a:latin typeface="Arial"/>
                <a:cs typeface="Arial"/>
              </a:rPr>
              <a:t>His kingdom: </a:t>
            </a:r>
            <a:r>
              <a:rPr lang="en-US" sz="3100" b="1" baseline="30000" dirty="0" smtClean="0">
                <a:latin typeface="Arial"/>
                <a:cs typeface="Arial"/>
              </a:rPr>
              <a:t>2</a:t>
            </a:r>
            <a:r>
              <a:rPr lang="en-US" sz="3100" b="1" baseline="30000" dirty="0">
                <a:latin typeface="Arial"/>
                <a:cs typeface="Arial"/>
              </a:rPr>
              <a:t> </a:t>
            </a:r>
            <a:r>
              <a:rPr lang="en-US" sz="3100" dirty="0">
                <a:latin typeface="Arial"/>
                <a:cs typeface="Arial"/>
              </a:rPr>
              <a:t>Preach the word! Be ready in season </a:t>
            </a:r>
            <a:r>
              <a:rPr lang="en-US" sz="3100" i="1" dirty="0">
                <a:latin typeface="Arial"/>
                <a:cs typeface="Arial"/>
              </a:rPr>
              <a:t>and</a:t>
            </a:r>
            <a:r>
              <a:rPr lang="en-US" sz="3100" dirty="0">
                <a:latin typeface="Arial"/>
                <a:cs typeface="Arial"/>
              </a:rPr>
              <a:t> out of season. Convince, rebuke, exhort, with all longsuffering and teaching. </a:t>
            </a:r>
            <a:r>
              <a:rPr lang="en-US" sz="3100" b="1" baseline="30000" dirty="0">
                <a:latin typeface="Arial"/>
                <a:cs typeface="Arial"/>
              </a:rPr>
              <a:t>3 </a:t>
            </a:r>
            <a:r>
              <a:rPr lang="en-US" sz="3100" dirty="0">
                <a:latin typeface="Arial"/>
                <a:cs typeface="Arial"/>
              </a:rPr>
              <a:t>For the time will come when they will not endure sound doctrine, but according to their own desires, </a:t>
            </a:r>
            <a:r>
              <a:rPr lang="en-US" sz="3100" i="1" dirty="0" smtClean="0">
                <a:latin typeface="Arial"/>
                <a:cs typeface="Arial"/>
              </a:rPr>
              <a:t>because </a:t>
            </a:r>
            <a:r>
              <a:rPr lang="en-US" sz="3100" dirty="0" smtClean="0">
                <a:latin typeface="Arial"/>
                <a:cs typeface="Arial"/>
              </a:rPr>
              <a:t>they have </a:t>
            </a:r>
            <a:r>
              <a:rPr lang="en-US" sz="3100" dirty="0">
                <a:latin typeface="Arial"/>
                <a:cs typeface="Arial"/>
              </a:rPr>
              <a:t>itching ears, they will heap up </a:t>
            </a:r>
            <a:r>
              <a:rPr lang="en-US" sz="3100" dirty="0" smtClean="0">
                <a:latin typeface="Arial"/>
                <a:cs typeface="Arial"/>
              </a:rPr>
              <a:t>for </a:t>
            </a:r>
            <a:r>
              <a:rPr lang="en-US" sz="3100" dirty="0">
                <a:latin typeface="Arial"/>
                <a:cs typeface="Arial"/>
              </a:rPr>
              <a:t>themselves teachers; </a:t>
            </a:r>
            <a:r>
              <a:rPr lang="en-US" sz="3100" b="1" baseline="30000" dirty="0">
                <a:latin typeface="Arial"/>
                <a:cs typeface="Arial"/>
              </a:rPr>
              <a:t>4 </a:t>
            </a:r>
            <a:r>
              <a:rPr lang="en-US" sz="3100" dirty="0">
                <a:latin typeface="Arial"/>
                <a:cs typeface="Arial"/>
              </a:rPr>
              <a:t>and they </a:t>
            </a:r>
            <a:r>
              <a:rPr lang="en-US" sz="3100" dirty="0" smtClean="0">
                <a:latin typeface="Arial"/>
                <a:cs typeface="Arial"/>
              </a:rPr>
              <a:t>will turn </a:t>
            </a:r>
            <a:r>
              <a:rPr lang="en-US" sz="3100" i="1" dirty="0" smtClean="0">
                <a:latin typeface="Arial"/>
                <a:cs typeface="Arial"/>
              </a:rPr>
              <a:t>their</a:t>
            </a:r>
            <a:r>
              <a:rPr lang="en-US" sz="3100" dirty="0" smtClean="0">
                <a:latin typeface="Arial"/>
                <a:cs typeface="Arial"/>
              </a:rPr>
              <a:t> ears away </a:t>
            </a:r>
            <a:r>
              <a:rPr lang="en-US" sz="3100" dirty="0">
                <a:latin typeface="Arial"/>
                <a:cs typeface="Arial"/>
              </a:rPr>
              <a:t>from the truth, and be turned aside to fables. </a:t>
            </a:r>
            <a:r>
              <a:rPr lang="en-US" sz="3100" b="1" baseline="30000" dirty="0">
                <a:latin typeface="Arial"/>
                <a:cs typeface="Arial"/>
              </a:rPr>
              <a:t>5 </a:t>
            </a:r>
            <a:r>
              <a:rPr lang="en-US" sz="3100" dirty="0">
                <a:latin typeface="Arial"/>
                <a:cs typeface="Arial"/>
              </a:rPr>
              <a:t>But you be watchful in all things, endure afflictions, do the work of an evangelist, fulfill your ministry. </a:t>
            </a:r>
          </a:p>
        </p:txBody>
      </p:sp>
    </p:spTree>
    <p:extLst>
      <p:ext uri="{BB962C8B-B14F-4D97-AF65-F5344CB8AC3E}">
        <p14:creationId xmlns:p14="http://schemas.microsoft.com/office/powerpoint/2010/main" val="11833592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1131544"/>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4</a:t>
            </a:r>
            <a:r>
              <a:rPr lang="en-US" sz="4400" b="1" dirty="0" smtClean="0">
                <a:solidFill>
                  <a:srgbClr val="3A4228"/>
                </a:solidFill>
                <a:latin typeface="Times New Roman"/>
                <a:cs typeface="Times New Roman"/>
              </a:rPr>
              <a:t>:6-8</a:t>
            </a:r>
            <a:endParaRPr lang="en-US" sz="4400" b="1" dirty="0">
              <a:solidFill>
                <a:srgbClr val="3A4228"/>
              </a:solidFill>
              <a:latin typeface="Times New Roman"/>
              <a:cs typeface="Times New Roman"/>
            </a:endParaRPr>
          </a:p>
        </p:txBody>
      </p:sp>
      <p:sp>
        <p:nvSpPr>
          <p:cNvPr id="5" name="Rectangle 4"/>
          <p:cNvSpPr/>
          <p:nvPr/>
        </p:nvSpPr>
        <p:spPr>
          <a:xfrm>
            <a:off x="115449" y="1082344"/>
            <a:ext cx="8956395" cy="4031873"/>
          </a:xfrm>
          <a:prstGeom prst="rect">
            <a:avLst/>
          </a:prstGeom>
        </p:spPr>
        <p:txBody>
          <a:bodyPr wrap="square">
            <a:spAutoFit/>
          </a:bodyPr>
          <a:lstStyle/>
          <a:p>
            <a:r>
              <a:rPr lang="en-US" sz="3200" b="1" baseline="30000" dirty="0">
                <a:latin typeface="Arial"/>
                <a:cs typeface="Arial"/>
              </a:rPr>
              <a:t>6 </a:t>
            </a:r>
            <a:r>
              <a:rPr lang="en-US" sz="3200" dirty="0">
                <a:latin typeface="Arial"/>
                <a:cs typeface="Arial"/>
              </a:rPr>
              <a:t>For I am already being poured out as a drink offering, and the time of my departure is </a:t>
            </a:r>
            <a:r>
              <a:rPr lang="en-US" sz="3200" dirty="0" smtClean="0">
                <a:latin typeface="Arial"/>
                <a:cs typeface="Arial"/>
              </a:rPr>
              <a:t>at hand. </a:t>
            </a:r>
            <a:r>
              <a:rPr lang="en-US" sz="3200" b="1" baseline="30000" dirty="0" smtClean="0">
                <a:latin typeface="Arial"/>
                <a:cs typeface="Arial"/>
              </a:rPr>
              <a:t>7</a:t>
            </a:r>
            <a:r>
              <a:rPr lang="en-US" sz="3200" b="1" baseline="30000" dirty="0">
                <a:latin typeface="Arial"/>
                <a:cs typeface="Arial"/>
              </a:rPr>
              <a:t> </a:t>
            </a:r>
            <a:r>
              <a:rPr lang="en-US" sz="3200" dirty="0">
                <a:latin typeface="Arial"/>
                <a:cs typeface="Arial"/>
              </a:rPr>
              <a:t>I have fought the good fight, I have finished the race, I have kept the faith. </a:t>
            </a:r>
            <a:r>
              <a:rPr lang="en-US" sz="3200" b="1" baseline="30000" dirty="0">
                <a:latin typeface="Arial"/>
                <a:cs typeface="Arial"/>
              </a:rPr>
              <a:t>8 </a:t>
            </a:r>
            <a:r>
              <a:rPr lang="en-US" sz="3200" dirty="0">
                <a:latin typeface="Arial"/>
                <a:cs typeface="Arial"/>
              </a:rPr>
              <a:t>Finally, there is laid up for me the crown of righteousness, which the Lord, the righteous Judge, will give to me on that Day, and not to me only but also to all who have loved His appearing. </a:t>
            </a:r>
            <a:endParaRPr lang="en-US" sz="3100" dirty="0">
              <a:latin typeface="Arial"/>
              <a:cs typeface="Arial"/>
            </a:endParaRPr>
          </a:p>
        </p:txBody>
      </p:sp>
    </p:spTree>
    <p:extLst>
      <p:ext uri="{BB962C8B-B14F-4D97-AF65-F5344CB8AC3E}">
        <p14:creationId xmlns:p14="http://schemas.microsoft.com/office/powerpoint/2010/main" val="25992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lumMod val="1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8656"/>
            <a:ext cx="9144000" cy="1143000"/>
          </a:xfrm>
          <a:effectLst/>
        </p:spPr>
        <p:txBody>
          <a:bodyPr/>
          <a:lstStyle/>
          <a:p>
            <a:r>
              <a:rPr lang="en-US" sz="4800" b="1" dirty="0">
                <a:solidFill>
                  <a:schemeClr val="accent3"/>
                </a:solidFill>
                <a:latin typeface="Times New Roman"/>
                <a:cs typeface="Times New Roman"/>
              </a:rPr>
              <a:t>Introductory Points to Remember</a:t>
            </a:r>
          </a:p>
        </p:txBody>
      </p:sp>
      <p:sp>
        <p:nvSpPr>
          <p:cNvPr id="44035" name="Rectangle 3"/>
          <p:cNvSpPr>
            <a:spLocks noGrp="1" noChangeArrowheads="1"/>
          </p:cNvSpPr>
          <p:nvPr>
            <p:ph type="body" idx="1"/>
          </p:nvPr>
        </p:nvSpPr>
        <p:spPr>
          <a:xfrm>
            <a:off x="153000" y="1752600"/>
            <a:ext cx="8915400" cy="5105400"/>
          </a:xfrm>
        </p:spPr>
        <p:txBody>
          <a:bodyPr>
            <a:noAutofit/>
          </a:bodyPr>
          <a:lstStyle/>
          <a:p>
            <a:pPr>
              <a:spcBef>
                <a:spcPts val="0"/>
              </a:spcBef>
              <a:spcAft>
                <a:spcPts val="1200"/>
              </a:spcAft>
              <a:buClr>
                <a:srgbClr val="FFFF00"/>
              </a:buClr>
              <a:buSzPct val="100000"/>
              <a:buFont typeface="Arial"/>
              <a:buChar char="•"/>
            </a:pPr>
            <a:r>
              <a:rPr lang="en-US" sz="3600" dirty="0">
                <a:solidFill>
                  <a:schemeClr val="bg1"/>
                </a:solidFill>
                <a:latin typeface="Times New Roman"/>
                <a:cs typeface="Times New Roman"/>
              </a:rPr>
              <a:t>No man may be forced against his will to do anything in service to God</a:t>
            </a:r>
          </a:p>
          <a:p>
            <a:pPr>
              <a:spcBef>
                <a:spcPts val="0"/>
              </a:spcBef>
              <a:spcAft>
                <a:spcPts val="1200"/>
              </a:spcAft>
              <a:buClr>
                <a:srgbClr val="FFFF00"/>
              </a:buClr>
              <a:buSzPct val="100000"/>
              <a:buFont typeface="Arial"/>
              <a:buChar char="•"/>
            </a:pPr>
            <a:r>
              <a:rPr lang="en-US" sz="3600" b="1" dirty="0">
                <a:solidFill>
                  <a:schemeClr val="bg1"/>
                </a:solidFill>
                <a:latin typeface="Times New Roman"/>
                <a:cs typeface="Times New Roman"/>
              </a:rPr>
              <a:t>Must </a:t>
            </a:r>
            <a:r>
              <a:rPr lang="ja-JP" altLang="en-US" sz="3600" b="1" dirty="0">
                <a:solidFill>
                  <a:schemeClr val="bg1"/>
                </a:solidFill>
                <a:latin typeface="Times New Roman"/>
                <a:cs typeface="Times New Roman"/>
              </a:rPr>
              <a:t>“</a:t>
            </a:r>
            <a:r>
              <a:rPr lang="en-US" sz="3600" b="1" dirty="0">
                <a:solidFill>
                  <a:schemeClr val="bg1"/>
                </a:solidFill>
                <a:latin typeface="Times New Roman"/>
                <a:cs typeface="Times New Roman"/>
              </a:rPr>
              <a:t>desire</a:t>
            </a:r>
            <a:r>
              <a:rPr lang="ja-JP" altLang="en-US" sz="3600" b="1" dirty="0">
                <a:solidFill>
                  <a:schemeClr val="bg1"/>
                </a:solidFill>
                <a:latin typeface="Times New Roman"/>
                <a:cs typeface="Times New Roman"/>
              </a:rPr>
              <a:t>”</a:t>
            </a:r>
            <a:r>
              <a:rPr lang="en-US" sz="3600" b="1" dirty="0">
                <a:solidFill>
                  <a:schemeClr val="bg1"/>
                </a:solidFill>
                <a:latin typeface="Times New Roman"/>
                <a:cs typeface="Times New Roman"/>
              </a:rPr>
              <a:t> the work of an elder</a:t>
            </a:r>
            <a:endParaRPr lang="en-US" sz="3600" dirty="0">
              <a:solidFill>
                <a:schemeClr val="bg1"/>
              </a:solidFill>
              <a:latin typeface="Times New Roman"/>
              <a:cs typeface="Times New Roman"/>
            </a:endParaRPr>
          </a:p>
          <a:p>
            <a:pPr>
              <a:spcBef>
                <a:spcPts val="0"/>
              </a:spcBef>
              <a:spcAft>
                <a:spcPts val="1200"/>
              </a:spcAft>
              <a:buClr>
                <a:srgbClr val="FFFF00"/>
              </a:buClr>
              <a:buSzPct val="100000"/>
              <a:buFont typeface="Arial"/>
              <a:buChar char="•"/>
            </a:pPr>
            <a:r>
              <a:rPr lang="en-US" sz="3600" dirty="0">
                <a:solidFill>
                  <a:schemeClr val="bg1"/>
                </a:solidFill>
                <a:latin typeface="Times New Roman"/>
                <a:cs typeface="Times New Roman"/>
              </a:rPr>
              <a:t>There are no optional qualifications</a:t>
            </a:r>
          </a:p>
          <a:p>
            <a:pPr>
              <a:spcBef>
                <a:spcPts val="0"/>
              </a:spcBef>
              <a:spcAft>
                <a:spcPts val="1200"/>
              </a:spcAft>
              <a:buClr>
                <a:srgbClr val="FFFF00"/>
              </a:buClr>
              <a:buSzPct val="100000"/>
              <a:buFont typeface="Arial"/>
              <a:buChar char="•"/>
            </a:pPr>
            <a:r>
              <a:rPr lang="en-US" sz="3600" b="1" dirty="0">
                <a:solidFill>
                  <a:schemeClr val="bg1"/>
                </a:solidFill>
                <a:latin typeface="Times New Roman"/>
                <a:cs typeface="Times New Roman"/>
              </a:rPr>
              <a:t>All qualifications </a:t>
            </a:r>
            <a:r>
              <a:rPr lang="ja-JP" altLang="en-US" sz="3600" b="1" dirty="0">
                <a:solidFill>
                  <a:schemeClr val="bg1"/>
                </a:solidFill>
                <a:latin typeface="Times New Roman"/>
                <a:cs typeface="Times New Roman"/>
              </a:rPr>
              <a:t>“</a:t>
            </a:r>
            <a:r>
              <a:rPr lang="en-US" sz="3600" b="1" dirty="0">
                <a:solidFill>
                  <a:schemeClr val="bg1"/>
                </a:solidFill>
                <a:latin typeface="Times New Roman"/>
                <a:cs typeface="Times New Roman"/>
              </a:rPr>
              <a:t>MUST BE…</a:t>
            </a:r>
            <a:r>
              <a:rPr lang="ja-JP" altLang="en-US" sz="3600" b="1" dirty="0">
                <a:solidFill>
                  <a:schemeClr val="bg1"/>
                </a:solidFill>
                <a:latin typeface="Times New Roman"/>
                <a:cs typeface="Times New Roman"/>
              </a:rPr>
              <a:t>”</a:t>
            </a:r>
            <a:r>
              <a:rPr lang="en-US" sz="3600" b="1" dirty="0">
                <a:solidFill>
                  <a:schemeClr val="bg1"/>
                </a:solidFill>
                <a:latin typeface="Times New Roman"/>
                <a:cs typeface="Times New Roman"/>
              </a:rPr>
              <a:t> present</a:t>
            </a:r>
          </a:p>
          <a:p>
            <a:pPr>
              <a:spcBef>
                <a:spcPts val="0"/>
              </a:spcBef>
              <a:spcAft>
                <a:spcPts val="1200"/>
              </a:spcAft>
              <a:buClr>
                <a:srgbClr val="FFFF00"/>
              </a:buClr>
              <a:buSzPct val="100000"/>
              <a:buFont typeface="Arial"/>
              <a:buChar char="•"/>
            </a:pPr>
            <a:r>
              <a:rPr lang="en-US" sz="3600" b="1" i="1" dirty="0">
                <a:solidFill>
                  <a:schemeClr val="accent3"/>
                </a:solidFill>
                <a:latin typeface="Times New Roman"/>
                <a:cs typeface="Times New Roman"/>
              </a:rPr>
              <a:t>1 Tim. 3:10</a:t>
            </a:r>
            <a:r>
              <a:rPr lang="en-US" sz="3600" dirty="0">
                <a:solidFill>
                  <a:schemeClr val="accent3"/>
                </a:solidFill>
                <a:latin typeface="Times New Roman"/>
                <a:cs typeface="Times New Roman"/>
              </a:rPr>
              <a:t> </a:t>
            </a:r>
            <a:r>
              <a:rPr lang="en-US" sz="3600" dirty="0">
                <a:solidFill>
                  <a:schemeClr val="bg1"/>
                </a:solidFill>
                <a:latin typeface="Times New Roman"/>
                <a:cs typeface="Times New Roman"/>
              </a:rPr>
              <a:t>- </a:t>
            </a:r>
            <a:r>
              <a:rPr lang="ja-JP" altLang="en-US" sz="3600" dirty="0">
                <a:solidFill>
                  <a:schemeClr val="bg1"/>
                </a:solidFill>
                <a:latin typeface="Times New Roman"/>
                <a:cs typeface="Times New Roman"/>
              </a:rPr>
              <a:t>“</a:t>
            </a:r>
            <a:r>
              <a:rPr lang="en-US" sz="3600" dirty="0">
                <a:solidFill>
                  <a:schemeClr val="bg1"/>
                </a:solidFill>
                <a:latin typeface="Times New Roman"/>
                <a:cs typeface="Times New Roman"/>
              </a:rPr>
              <a:t>let </a:t>
            </a:r>
            <a:r>
              <a:rPr lang="en-US" sz="3600" b="1" i="1" dirty="0">
                <a:solidFill>
                  <a:schemeClr val="bg1"/>
                </a:solidFill>
                <a:latin typeface="Times New Roman"/>
                <a:cs typeface="Times New Roman"/>
              </a:rPr>
              <a:t>these also</a:t>
            </a:r>
            <a:r>
              <a:rPr lang="en-US" sz="3600" dirty="0">
                <a:solidFill>
                  <a:schemeClr val="bg1"/>
                </a:solidFill>
                <a:latin typeface="Times New Roman"/>
                <a:cs typeface="Times New Roman"/>
              </a:rPr>
              <a:t> first be proven</a:t>
            </a:r>
            <a:r>
              <a:rPr lang="ja-JP" altLang="en-US" sz="3600" dirty="0">
                <a:solidFill>
                  <a:schemeClr val="bg1"/>
                </a:solidFill>
                <a:latin typeface="Times New Roman"/>
                <a:cs typeface="Times New Roman"/>
              </a:rPr>
              <a:t>”</a:t>
            </a:r>
            <a:endParaRPr lang="en-US" sz="3600" dirty="0">
              <a:solidFill>
                <a:schemeClr val="bg1"/>
              </a:solidFill>
              <a:latin typeface="Times New Roman"/>
              <a:cs typeface="Times New Roman"/>
            </a:endParaRPr>
          </a:p>
          <a:p>
            <a:pPr>
              <a:spcBef>
                <a:spcPts val="0"/>
              </a:spcBef>
              <a:spcAft>
                <a:spcPts val="1200"/>
              </a:spcAft>
              <a:buClr>
                <a:srgbClr val="FFFF00"/>
              </a:buClr>
              <a:buSzPct val="100000"/>
              <a:buFont typeface="Arial"/>
              <a:buChar char="•"/>
            </a:pPr>
            <a:r>
              <a:rPr lang="en-US" sz="3600" b="1" dirty="0">
                <a:solidFill>
                  <a:schemeClr val="bg1"/>
                </a:solidFill>
                <a:latin typeface="Times New Roman"/>
                <a:cs typeface="Times New Roman"/>
              </a:rPr>
              <a:t>Suggests elders are to be proven qualified</a:t>
            </a:r>
            <a:endParaRPr lang="en-US" sz="3600" dirty="0">
              <a:solidFill>
                <a:schemeClr val="bg1"/>
              </a:solidFill>
              <a:latin typeface="Times New Roman"/>
              <a:cs typeface="Times New Roman"/>
            </a:endParaRPr>
          </a:p>
        </p:txBody>
      </p:sp>
    </p:spTree>
    <p:extLst>
      <p:ext uri="{BB962C8B-B14F-4D97-AF65-F5344CB8AC3E}">
        <p14:creationId xmlns:p14="http://schemas.microsoft.com/office/powerpoint/2010/main" val="37764989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857368"/>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4</a:t>
            </a:r>
            <a:r>
              <a:rPr lang="en-US" sz="4400" b="1" dirty="0" smtClean="0">
                <a:solidFill>
                  <a:srgbClr val="3A4228"/>
                </a:solidFill>
                <a:latin typeface="Times New Roman"/>
                <a:cs typeface="Times New Roman"/>
              </a:rPr>
              <a:t>:9-16</a:t>
            </a:r>
            <a:endParaRPr lang="en-US" sz="4400" b="1" dirty="0">
              <a:solidFill>
                <a:srgbClr val="3A4228"/>
              </a:solidFill>
              <a:latin typeface="Times New Roman"/>
              <a:cs typeface="Times New Roman"/>
            </a:endParaRPr>
          </a:p>
        </p:txBody>
      </p:sp>
      <p:sp>
        <p:nvSpPr>
          <p:cNvPr id="5" name="Rectangle 4"/>
          <p:cNvSpPr/>
          <p:nvPr/>
        </p:nvSpPr>
        <p:spPr>
          <a:xfrm>
            <a:off x="115449" y="851464"/>
            <a:ext cx="8956395" cy="6044731"/>
          </a:xfrm>
          <a:prstGeom prst="rect">
            <a:avLst/>
          </a:prstGeom>
        </p:spPr>
        <p:txBody>
          <a:bodyPr wrap="square">
            <a:spAutoFit/>
          </a:bodyPr>
          <a:lstStyle/>
          <a:p>
            <a:pPr>
              <a:lnSpc>
                <a:spcPct val="92000"/>
              </a:lnSpc>
            </a:pPr>
            <a:r>
              <a:rPr lang="en-US" sz="3000" b="1" baseline="30000" dirty="0">
                <a:latin typeface="Arial"/>
                <a:cs typeface="Arial"/>
              </a:rPr>
              <a:t>9 </a:t>
            </a:r>
            <a:r>
              <a:rPr lang="en-US" sz="3000" dirty="0">
                <a:latin typeface="Arial"/>
                <a:cs typeface="Arial"/>
              </a:rPr>
              <a:t>Be diligent to come to me quickly; </a:t>
            </a:r>
            <a:r>
              <a:rPr lang="en-US" sz="3000" b="1" baseline="30000" dirty="0">
                <a:latin typeface="Arial"/>
                <a:cs typeface="Arial"/>
              </a:rPr>
              <a:t>10 </a:t>
            </a:r>
            <a:r>
              <a:rPr lang="en-US" sz="3000" dirty="0">
                <a:latin typeface="Arial"/>
                <a:cs typeface="Arial"/>
              </a:rPr>
              <a:t>for Demas has forsaken me, having loved this present world, and has departed for Thessalonica — </a:t>
            </a:r>
            <a:r>
              <a:rPr lang="en-US" sz="3000" dirty="0" err="1">
                <a:latin typeface="Arial"/>
                <a:cs typeface="Arial"/>
              </a:rPr>
              <a:t>Crescens</a:t>
            </a:r>
            <a:r>
              <a:rPr lang="en-US" sz="3000" dirty="0">
                <a:latin typeface="Arial"/>
                <a:cs typeface="Arial"/>
              </a:rPr>
              <a:t> for Galatia, Titus for Dalmatia. </a:t>
            </a:r>
            <a:r>
              <a:rPr lang="en-US" sz="3000" b="1" baseline="30000" dirty="0">
                <a:latin typeface="Arial"/>
                <a:cs typeface="Arial"/>
              </a:rPr>
              <a:t>11 </a:t>
            </a:r>
            <a:r>
              <a:rPr lang="en-US" sz="3000" dirty="0">
                <a:latin typeface="Arial"/>
                <a:cs typeface="Arial"/>
              </a:rPr>
              <a:t>Only Luke is with me. Get Mark and bring him with you, for he is useful to me for ministry. </a:t>
            </a:r>
            <a:r>
              <a:rPr lang="en-US" sz="3000" b="1" baseline="30000" dirty="0">
                <a:latin typeface="Arial"/>
                <a:cs typeface="Arial"/>
              </a:rPr>
              <a:t>12 </a:t>
            </a:r>
            <a:r>
              <a:rPr lang="en-US" sz="3000" dirty="0">
                <a:latin typeface="Arial"/>
                <a:cs typeface="Arial"/>
              </a:rPr>
              <a:t>And </a:t>
            </a:r>
            <a:r>
              <a:rPr lang="en-US" sz="3000" dirty="0" err="1">
                <a:latin typeface="Arial"/>
                <a:cs typeface="Arial"/>
              </a:rPr>
              <a:t>Tychicus</a:t>
            </a:r>
            <a:r>
              <a:rPr lang="en-US" sz="3000" dirty="0">
                <a:latin typeface="Arial"/>
                <a:cs typeface="Arial"/>
              </a:rPr>
              <a:t> I have sent to Ephesus. </a:t>
            </a:r>
            <a:r>
              <a:rPr lang="en-US" sz="3000" b="1" baseline="30000" dirty="0">
                <a:latin typeface="Arial"/>
                <a:cs typeface="Arial"/>
              </a:rPr>
              <a:t>13 </a:t>
            </a:r>
            <a:r>
              <a:rPr lang="en-US" sz="3000" dirty="0">
                <a:latin typeface="Arial"/>
                <a:cs typeface="Arial"/>
              </a:rPr>
              <a:t>Bring the cloak that I left with Carpus at Troas when you come — and the books, especially the parchments. </a:t>
            </a:r>
            <a:r>
              <a:rPr lang="en-US" sz="3000" b="1" baseline="30000" dirty="0">
                <a:latin typeface="Arial"/>
                <a:cs typeface="Arial"/>
              </a:rPr>
              <a:t>14 </a:t>
            </a:r>
            <a:r>
              <a:rPr lang="en-US" sz="3000" dirty="0">
                <a:latin typeface="Arial"/>
                <a:cs typeface="Arial"/>
              </a:rPr>
              <a:t>Alexander the coppersmith did me much harm. May the Lord repay him according to his works. </a:t>
            </a:r>
            <a:r>
              <a:rPr lang="en-US" sz="3000" b="1" baseline="30000" dirty="0">
                <a:latin typeface="Arial"/>
                <a:cs typeface="Arial"/>
              </a:rPr>
              <a:t>15 </a:t>
            </a:r>
            <a:r>
              <a:rPr lang="en-US" sz="3000" dirty="0">
                <a:latin typeface="Arial"/>
                <a:cs typeface="Arial"/>
              </a:rPr>
              <a:t>You also must beware of him, for he has</a:t>
            </a:r>
            <a:r>
              <a:rPr lang="en-US" sz="2800" dirty="0">
                <a:latin typeface="Arial"/>
                <a:cs typeface="Arial"/>
              </a:rPr>
              <a:t> </a:t>
            </a:r>
            <a:r>
              <a:rPr lang="en-US" sz="3000" dirty="0">
                <a:latin typeface="Arial"/>
                <a:cs typeface="Arial"/>
              </a:rPr>
              <a:t>greatly</a:t>
            </a:r>
            <a:r>
              <a:rPr lang="en-US" sz="2800" dirty="0">
                <a:latin typeface="Arial"/>
                <a:cs typeface="Arial"/>
              </a:rPr>
              <a:t> </a:t>
            </a:r>
            <a:r>
              <a:rPr lang="en-US" sz="3000" dirty="0">
                <a:latin typeface="Arial"/>
                <a:cs typeface="Arial"/>
              </a:rPr>
              <a:t>resisted</a:t>
            </a:r>
            <a:r>
              <a:rPr lang="en-US" sz="2800" dirty="0">
                <a:latin typeface="Arial"/>
                <a:cs typeface="Arial"/>
              </a:rPr>
              <a:t> </a:t>
            </a:r>
            <a:r>
              <a:rPr lang="en-US" sz="3000" dirty="0">
                <a:latin typeface="Arial"/>
                <a:cs typeface="Arial"/>
              </a:rPr>
              <a:t>our</a:t>
            </a:r>
            <a:r>
              <a:rPr lang="en-US" sz="2800" dirty="0">
                <a:latin typeface="Arial"/>
                <a:cs typeface="Arial"/>
              </a:rPr>
              <a:t> </a:t>
            </a:r>
            <a:r>
              <a:rPr lang="en-US" sz="3000" dirty="0">
                <a:latin typeface="Arial"/>
                <a:cs typeface="Arial"/>
              </a:rPr>
              <a:t>words.</a:t>
            </a:r>
            <a:r>
              <a:rPr lang="en-US" sz="2800" dirty="0">
                <a:latin typeface="Arial"/>
                <a:cs typeface="Arial"/>
              </a:rPr>
              <a:t> </a:t>
            </a:r>
            <a:r>
              <a:rPr lang="en-US" sz="3000" b="1" baseline="30000" dirty="0">
                <a:latin typeface="Arial"/>
                <a:cs typeface="Arial"/>
              </a:rPr>
              <a:t>16 </a:t>
            </a:r>
            <a:r>
              <a:rPr lang="en-US" sz="3000" dirty="0">
                <a:latin typeface="Arial"/>
                <a:cs typeface="Arial"/>
              </a:rPr>
              <a:t>At</a:t>
            </a:r>
            <a:r>
              <a:rPr lang="en-US" sz="2800" dirty="0">
                <a:latin typeface="Arial"/>
                <a:cs typeface="Arial"/>
              </a:rPr>
              <a:t> </a:t>
            </a:r>
            <a:r>
              <a:rPr lang="en-US" sz="3000" dirty="0">
                <a:latin typeface="Arial"/>
                <a:cs typeface="Arial"/>
              </a:rPr>
              <a:t>my</a:t>
            </a:r>
            <a:r>
              <a:rPr lang="en-US" sz="2800" dirty="0">
                <a:latin typeface="Arial"/>
                <a:cs typeface="Arial"/>
              </a:rPr>
              <a:t> </a:t>
            </a:r>
            <a:r>
              <a:rPr lang="en-US" sz="3000" dirty="0" smtClean="0">
                <a:latin typeface="Arial"/>
                <a:cs typeface="Arial"/>
              </a:rPr>
              <a:t>first</a:t>
            </a:r>
            <a:r>
              <a:rPr lang="en-US" sz="2800" dirty="0" smtClean="0">
                <a:latin typeface="Arial"/>
                <a:cs typeface="Arial"/>
              </a:rPr>
              <a:t> </a:t>
            </a:r>
            <a:r>
              <a:rPr lang="en-US" sz="3000" dirty="0" smtClean="0">
                <a:latin typeface="Arial"/>
                <a:cs typeface="Arial"/>
              </a:rPr>
              <a:t>defense no </a:t>
            </a:r>
            <a:r>
              <a:rPr lang="en-US" sz="3000" dirty="0">
                <a:latin typeface="Arial"/>
                <a:cs typeface="Arial"/>
              </a:rPr>
              <a:t>one stood with me, but all forsook me. May it not be charged against them. </a:t>
            </a:r>
          </a:p>
        </p:txBody>
      </p:sp>
    </p:spTree>
    <p:extLst>
      <p:ext uri="{BB962C8B-B14F-4D97-AF65-F5344CB8AC3E}">
        <p14:creationId xmlns:p14="http://schemas.microsoft.com/office/powerpoint/2010/main" val="1811123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857368"/>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4</a:t>
            </a:r>
            <a:r>
              <a:rPr lang="en-US" sz="4400" b="1" dirty="0" smtClean="0">
                <a:solidFill>
                  <a:srgbClr val="3A4228"/>
                </a:solidFill>
                <a:latin typeface="Times New Roman"/>
                <a:cs typeface="Times New Roman"/>
              </a:rPr>
              <a:t>:9-16</a:t>
            </a:r>
            <a:endParaRPr lang="en-US" sz="4400" b="1" dirty="0">
              <a:solidFill>
                <a:srgbClr val="3A4228"/>
              </a:solidFill>
              <a:latin typeface="Times New Roman"/>
              <a:cs typeface="Times New Roman"/>
            </a:endParaRPr>
          </a:p>
        </p:txBody>
      </p:sp>
      <p:sp>
        <p:nvSpPr>
          <p:cNvPr id="5" name="Rectangle 4"/>
          <p:cNvSpPr/>
          <p:nvPr/>
        </p:nvSpPr>
        <p:spPr>
          <a:xfrm>
            <a:off x="115449" y="851464"/>
            <a:ext cx="8956395" cy="6044731"/>
          </a:xfrm>
          <a:prstGeom prst="rect">
            <a:avLst/>
          </a:prstGeom>
        </p:spPr>
        <p:txBody>
          <a:bodyPr wrap="square">
            <a:spAutoFit/>
          </a:bodyPr>
          <a:lstStyle/>
          <a:p>
            <a:pPr>
              <a:lnSpc>
                <a:spcPct val="92000"/>
              </a:lnSpc>
            </a:pPr>
            <a:r>
              <a:rPr lang="en-US" sz="3000" b="1" baseline="30000" dirty="0">
                <a:latin typeface="Arial"/>
                <a:cs typeface="Arial"/>
              </a:rPr>
              <a:t>9 </a:t>
            </a:r>
            <a:r>
              <a:rPr lang="en-US" sz="3000" dirty="0">
                <a:latin typeface="Arial"/>
                <a:cs typeface="Arial"/>
              </a:rPr>
              <a:t>Be diligent to come to me quickly; </a:t>
            </a:r>
            <a:r>
              <a:rPr lang="en-US" sz="3000" b="1" baseline="30000" dirty="0">
                <a:latin typeface="Arial"/>
                <a:cs typeface="Arial"/>
              </a:rPr>
              <a:t>10 </a:t>
            </a:r>
            <a:r>
              <a:rPr lang="en-US" sz="3000" dirty="0">
                <a:latin typeface="Arial"/>
                <a:cs typeface="Arial"/>
              </a:rPr>
              <a:t>for Demas has forsaken me, having loved this present world, and has departed for Thessalonica — </a:t>
            </a:r>
            <a:r>
              <a:rPr lang="en-US" sz="3000" dirty="0" err="1">
                <a:latin typeface="Arial"/>
                <a:cs typeface="Arial"/>
              </a:rPr>
              <a:t>Crescens</a:t>
            </a:r>
            <a:r>
              <a:rPr lang="en-US" sz="3000" dirty="0">
                <a:latin typeface="Arial"/>
                <a:cs typeface="Arial"/>
              </a:rPr>
              <a:t> for Galatia, Titus for Dalmatia. </a:t>
            </a:r>
            <a:r>
              <a:rPr lang="en-US" sz="3000" b="1" baseline="30000" dirty="0">
                <a:latin typeface="Arial"/>
                <a:cs typeface="Arial"/>
              </a:rPr>
              <a:t>11 </a:t>
            </a:r>
            <a:r>
              <a:rPr lang="en-US" sz="3000" dirty="0">
                <a:latin typeface="Arial"/>
                <a:cs typeface="Arial"/>
              </a:rPr>
              <a:t>Only Luke is with me. Get Mark and bring him with you, for he is useful to me for ministry. </a:t>
            </a:r>
            <a:r>
              <a:rPr lang="en-US" sz="3000" b="1" baseline="30000" dirty="0">
                <a:latin typeface="Arial"/>
                <a:cs typeface="Arial"/>
              </a:rPr>
              <a:t>12 </a:t>
            </a:r>
            <a:r>
              <a:rPr lang="en-US" sz="3000" dirty="0">
                <a:latin typeface="Arial"/>
                <a:cs typeface="Arial"/>
              </a:rPr>
              <a:t>And </a:t>
            </a:r>
            <a:r>
              <a:rPr lang="en-US" sz="3000" dirty="0" err="1">
                <a:latin typeface="Arial"/>
                <a:cs typeface="Arial"/>
              </a:rPr>
              <a:t>Tychicus</a:t>
            </a:r>
            <a:r>
              <a:rPr lang="en-US" sz="3000" dirty="0">
                <a:latin typeface="Arial"/>
                <a:cs typeface="Arial"/>
              </a:rPr>
              <a:t> I have sent to Ephesus. </a:t>
            </a:r>
            <a:r>
              <a:rPr lang="en-US" sz="3000" b="1" baseline="30000" dirty="0">
                <a:latin typeface="Arial"/>
                <a:cs typeface="Arial"/>
              </a:rPr>
              <a:t>13 </a:t>
            </a:r>
            <a:r>
              <a:rPr lang="en-US" sz="3000" dirty="0">
                <a:latin typeface="Arial"/>
                <a:cs typeface="Arial"/>
              </a:rPr>
              <a:t>Bring the cloak that I left with Carpus at Troas when you come — and the books, especially the parchments. </a:t>
            </a:r>
            <a:r>
              <a:rPr lang="en-US" sz="3000" b="1" baseline="30000" dirty="0">
                <a:latin typeface="Arial"/>
                <a:cs typeface="Arial"/>
              </a:rPr>
              <a:t>14 </a:t>
            </a:r>
            <a:r>
              <a:rPr lang="en-US" sz="3000" dirty="0">
                <a:latin typeface="Arial"/>
                <a:cs typeface="Arial"/>
              </a:rPr>
              <a:t>Alexander the coppersmith did me much harm. May the Lord repay him according to his works. </a:t>
            </a:r>
            <a:r>
              <a:rPr lang="en-US" sz="3000" b="1" baseline="30000" dirty="0">
                <a:latin typeface="Arial"/>
                <a:cs typeface="Arial"/>
              </a:rPr>
              <a:t>15 </a:t>
            </a:r>
            <a:r>
              <a:rPr lang="en-US" sz="3000" dirty="0">
                <a:latin typeface="Arial"/>
                <a:cs typeface="Arial"/>
              </a:rPr>
              <a:t>You also must beware of him, for he has</a:t>
            </a:r>
            <a:r>
              <a:rPr lang="en-US" sz="2800" dirty="0">
                <a:latin typeface="Arial"/>
                <a:cs typeface="Arial"/>
              </a:rPr>
              <a:t> </a:t>
            </a:r>
            <a:r>
              <a:rPr lang="en-US" sz="3000" dirty="0">
                <a:latin typeface="Arial"/>
                <a:cs typeface="Arial"/>
              </a:rPr>
              <a:t>greatly</a:t>
            </a:r>
            <a:r>
              <a:rPr lang="en-US" sz="2800" dirty="0">
                <a:latin typeface="Arial"/>
                <a:cs typeface="Arial"/>
              </a:rPr>
              <a:t> </a:t>
            </a:r>
            <a:r>
              <a:rPr lang="en-US" sz="3000" dirty="0">
                <a:latin typeface="Arial"/>
                <a:cs typeface="Arial"/>
              </a:rPr>
              <a:t>resisted</a:t>
            </a:r>
            <a:r>
              <a:rPr lang="en-US" sz="2800" dirty="0">
                <a:latin typeface="Arial"/>
                <a:cs typeface="Arial"/>
              </a:rPr>
              <a:t> </a:t>
            </a:r>
            <a:r>
              <a:rPr lang="en-US" sz="3000" dirty="0">
                <a:latin typeface="Arial"/>
                <a:cs typeface="Arial"/>
              </a:rPr>
              <a:t>our</a:t>
            </a:r>
            <a:r>
              <a:rPr lang="en-US" sz="2800" dirty="0">
                <a:latin typeface="Arial"/>
                <a:cs typeface="Arial"/>
              </a:rPr>
              <a:t> </a:t>
            </a:r>
            <a:r>
              <a:rPr lang="en-US" sz="3000" dirty="0">
                <a:latin typeface="Arial"/>
                <a:cs typeface="Arial"/>
              </a:rPr>
              <a:t>words.</a:t>
            </a:r>
            <a:r>
              <a:rPr lang="en-US" sz="2800" dirty="0">
                <a:latin typeface="Arial"/>
                <a:cs typeface="Arial"/>
              </a:rPr>
              <a:t> </a:t>
            </a:r>
            <a:r>
              <a:rPr lang="en-US" sz="3000" b="1" baseline="30000" dirty="0">
                <a:latin typeface="Arial"/>
                <a:cs typeface="Arial"/>
              </a:rPr>
              <a:t>16 </a:t>
            </a:r>
            <a:r>
              <a:rPr lang="en-US" sz="3000" dirty="0">
                <a:latin typeface="Arial"/>
                <a:cs typeface="Arial"/>
              </a:rPr>
              <a:t>At</a:t>
            </a:r>
            <a:r>
              <a:rPr lang="en-US" sz="2800" dirty="0">
                <a:latin typeface="Arial"/>
                <a:cs typeface="Arial"/>
              </a:rPr>
              <a:t> </a:t>
            </a:r>
            <a:r>
              <a:rPr lang="en-US" sz="3000" dirty="0">
                <a:latin typeface="Arial"/>
                <a:cs typeface="Arial"/>
              </a:rPr>
              <a:t>my</a:t>
            </a:r>
            <a:r>
              <a:rPr lang="en-US" sz="2800" dirty="0">
                <a:latin typeface="Arial"/>
                <a:cs typeface="Arial"/>
              </a:rPr>
              <a:t> </a:t>
            </a:r>
            <a:r>
              <a:rPr lang="en-US" sz="3000" dirty="0" smtClean="0">
                <a:latin typeface="Arial"/>
                <a:cs typeface="Arial"/>
              </a:rPr>
              <a:t>first</a:t>
            </a:r>
            <a:r>
              <a:rPr lang="en-US" sz="2800" dirty="0" smtClean="0">
                <a:latin typeface="Arial"/>
                <a:cs typeface="Arial"/>
              </a:rPr>
              <a:t> </a:t>
            </a:r>
            <a:r>
              <a:rPr lang="en-US" sz="3000" dirty="0" smtClean="0">
                <a:latin typeface="Arial"/>
                <a:cs typeface="Arial"/>
              </a:rPr>
              <a:t>defense no </a:t>
            </a:r>
            <a:r>
              <a:rPr lang="en-US" sz="3000" dirty="0">
                <a:latin typeface="Arial"/>
                <a:cs typeface="Arial"/>
              </a:rPr>
              <a:t>one stood with me, but all forsook me. May it not be charged against them. </a:t>
            </a:r>
          </a:p>
        </p:txBody>
      </p:sp>
    </p:spTree>
    <p:extLst>
      <p:ext uri="{BB962C8B-B14F-4D97-AF65-F5344CB8AC3E}">
        <p14:creationId xmlns:p14="http://schemas.microsoft.com/office/powerpoint/2010/main" val="1393068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29594"/>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4</a:t>
            </a:r>
            <a:r>
              <a:rPr lang="en-US" sz="4400" b="1" dirty="0" smtClean="0">
                <a:solidFill>
                  <a:srgbClr val="3A4228"/>
                </a:solidFill>
                <a:latin typeface="Times New Roman"/>
                <a:cs typeface="Times New Roman"/>
              </a:rPr>
              <a:t>:17-18</a:t>
            </a:r>
            <a:endParaRPr lang="en-US" sz="4400" b="1" dirty="0">
              <a:solidFill>
                <a:srgbClr val="3A4228"/>
              </a:solidFill>
              <a:latin typeface="Times New Roman"/>
              <a:cs typeface="Times New Roman"/>
            </a:endParaRPr>
          </a:p>
        </p:txBody>
      </p:sp>
      <p:sp>
        <p:nvSpPr>
          <p:cNvPr id="5" name="Rectangle 4"/>
          <p:cNvSpPr/>
          <p:nvPr/>
        </p:nvSpPr>
        <p:spPr>
          <a:xfrm>
            <a:off x="129880" y="952474"/>
            <a:ext cx="8956395" cy="3723276"/>
          </a:xfrm>
          <a:prstGeom prst="rect">
            <a:avLst/>
          </a:prstGeom>
        </p:spPr>
        <p:txBody>
          <a:bodyPr wrap="square">
            <a:spAutoFit/>
          </a:bodyPr>
          <a:lstStyle/>
          <a:p>
            <a:pPr>
              <a:lnSpc>
                <a:spcPct val="92000"/>
              </a:lnSpc>
            </a:pPr>
            <a:r>
              <a:rPr lang="en-US" sz="3200" b="1" baseline="30000" dirty="0">
                <a:latin typeface="Arial"/>
                <a:cs typeface="Arial"/>
              </a:rPr>
              <a:t>17 </a:t>
            </a:r>
            <a:r>
              <a:rPr lang="en-US" sz="3200" dirty="0">
                <a:latin typeface="Arial"/>
                <a:cs typeface="Arial"/>
              </a:rPr>
              <a:t>But the Lord stood with me and strengthened me, so that the message might be preached fully through me, and </a:t>
            </a:r>
            <a:r>
              <a:rPr lang="en-US" sz="3200" i="1" dirty="0">
                <a:latin typeface="Arial"/>
                <a:cs typeface="Arial"/>
              </a:rPr>
              <a:t>that</a:t>
            </a:r>
            <a:r>
              <a:rPr lang="en-US" sz="3200" dirty="0">
                <a:latin typeface="Arial"/>
                <a:cs typeface="Arial"/>
              </a:rPr>
              <a:t> all the Gentiles might hear. Also I was delivered out of the mouth of the lion. </a:t>
            </a:r>
            <a:r>
              <a:rPr lang="en-US" sz="3200" b="1" baseline="30000" dirty="0">
                <a:latin typeface="Arial"/>
                <a:cs typeface="Arial"/>
              </a:rPr>
              <a:t>18 </a:t>
            </a:r>
            <a:r>
              <a:rPr lang="en-US" sz="3200" dirty="0">
                <a:latin typeface="Arial"/>
                <a:cs typeface="Arial"/>
              </a:rPr>
              <a:t>And the Lord will deliver me from every evil work and preserve </a:t>
            </a:r>
            <a:r>
              <a:rPr lang="en-US" sz="3200" i="1" dirty="0">
                <a:latin typeface="Arial"/>
                <a:cs typeface="Arial"/>
              </a:rPr>
              <a:t>me</a:t>
            </a:r>
            <a:r>
              <a:rPr lang="en-US" sz="3200" dirty="0">
                <a:latin typeface="Arial"/>
                <a:cs typeface="Arial"/>
              </a:rPr>
              <a:t> for His heavenly kingdom. To Him </a:t>
            </a:r>
            <a:r>
              <a:rPr lang="en-US" sz="3200" i="1" dirty="0">
                <a:latin typeface="Arial"/>
                <a:cs typeface="Arial"/>
              </a:rPr>
              <a:t>be</a:t>
            </a:r>
            <a:r>
              <a:rPr lang="en-US" sz="3200" dirty="0">
                <a:latin typeface="Arial"/>
                <a:cs typeface="Arial"/>
              </a:rPr>
              <a:t> glory forever and ever. Amen! </a:t>
            </a:r>
            <a:endParaRPr lang="en-US" sz="3000" dirty="0">
              <a:latin typeface="Arial"/>
              <a:cs typeface="Arial"/>
            </a:endParaRPr>
          </a:p>
        </p:txBody>
      </p:sp>
    </p:spTree>
    <p:extLst>
      <p:ext uri="{BB962C8B-B14F-4D97-AF65-F5344CB8AC3E}">
        <p14:creationId xmlns:p14="http://schemas.microsoft.com/office/powerpoint/2010/main" val="3992843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29594"/>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4</a:t>
            </a:r>
            <a:r>
              <a:rPr lang="en-US" sz="4400" b="1" dirty="0" smtClean="0">
                <a:solidFill>
                  <a:srgbClr val="3A4228"/>
                </a:solidFill>
                <a:latin typeface="Times New Roman"/>
                <a:cs typeface="Times New Roman"/>
              </a:rPr>
              <a:t>:19-22</a:t>
            </a:r>
            <a:endParaRPr lang="en-US" sz="4400" b="1" dirty="0">
              <a:solidFill>
                <a:srgbClr val="3A4228"/>
              </a:solidFill>
              <a:latin typeface="Times New Roman"/>
              <a:cs typeface="Times New Roman"/>
            </a:endParaRPr>
          </a:p>
        </p:txBody>
      </p:sp>
      <p:sp>
        <p:nvSpPr>
          <p:cNvPr id="2" name="Rectangle 1"/>
          <p:cNvSpPr/>
          <p:nvPr/>
        </p:nvSpPr>
        <p:spPr>
          <a:xfrm>
            <a:off x="360781" y="1033858"/>
            <a:ext cx="8471143" cy="3539430"/>
          </a:xfrm>
          <a:prstGeom prst="rect">
            <a:avLst/>
          </a:prstGeom>
        </p:spPr>
        <p:txBody>
          <a:bodyPr wrap="square">
            <a:spAutoFit/>
          </a:bodyPr>
          <a:lstStyle/>
          <a:p>
            <a:r>
              <a:rPr lang="en-US" sz="3200" b="1" baseline="30000" dirty="0">
                <a:latin typeface="Arial"/>
                <a:cs typeface="Arial"/>
              </a:rPr>
              <a:t>19 </a:t>
            </a:r>
            <a:r>
              <a:rPr lang="en-US" sz="3200" dirty="0">
                <a:latin typeface="Arial"/>
                <a:cs typeface="Arial"/>
              </a:rPr>
              <a:t>Greet </a:t>
            </a:r>
            <a:r>
              <a:rPr lang="en-US" sz="3200" dirty="0" err="1">
                <a:latin typeface="Arial"/>
                <a:cs typeface="Arial"/>
              </a:rPr>
              <a:t>Prisca</a:t>
            </a:r>
            <a:r>
              <a:rPr lang="en-US" sz="3200" dirty="0">
                <a:latin typeface="Arial"/>
                <a:cs typeface="Arial"/>
              </a:rPr>
              <a:t> and Aquila, and the household of </a:t>
            </a:r>
            <a:r>
              <a:rPr lang="en-US" sz="3200" dirty="0" err="1">
                <a:latin typeface="Arial"/>
                <a:cs typeface="Arial"/>
              </a:rPr>
              <a:t>Onesiphorus</a:t>
            </a:r>
            <a:r>
              <a:rPr lang="en-US" sz="3200" dirty="0">
                <a:latin typeface="Arial"/>
                <a:cs typeface="Arial"/>
              </a:rPr>
              <a:t>. </a:t>
            </a:r>
            <a:r>
              <a:rPr lang="en-US" sz="3200" b="1" baseline="30000" dirty="0">
                <a:latin typeface="Arial"/>
                <a:cs typeface="Arial"/>
              </a:rPr>
              <a:t>20 </a:t>
            </a:r>
            <a:r>
              <a:rPr lang="en-US" sz="3200" dirty="0">
                <a:latin typeface="Arial"/>
                <a:cs typeface="Arial"/>
              </a:rPr>
              <a:t>Erastus stayed in Corinth, but </a:t>
            </a:r>
            <a:r>
              <a:rPr lang="en-US" sz="3200" dirty="0" err="1">
                <a:latin typeface="Arial"/>
                <a:cs typeface="Arial"/>
              </a:rPr>
              <a:t>Trophimus</a:t>
            </a:r>
            <a:r>
              <a:rPr lang="en-US" sz="3200" dirty="0">
                <a:latin typeface="Arial"/>
                <a:cs typeface="Arial"/>
              </a:rPr>
              <a:t> I have left in Miletus sick. </a:t>
            </a:r>
            <a:r>
              <a:rPr lang="en-US" sz="3200" b="1" baseline="30000" dirty="0">
                <a:latin typeface="Arial"/>
                <a:cs typeface="Arial"/>
              </a:rPr>
              <a:t>21 </a:t>
            </a:r>
            <a:r>
              <a:rPr lang="en-US" sz="3200" dirty="0">
                <a:latin typeface="Arial"/>
                <a:cs typeface="Arial"/>
              </a:rPr>
              <a:t>Do your utmost to come before winter. </a:t>
            </a:r>
            <a:r>
              <a:rPr lang="en-US" sz="3200" dirty="0" err="1">
                <a:latin typeface="Arial"/>
                <a:cs typeface="Arial"/>
              </a:rPr>
              <a:t>Eubulus</a:t>
            </a:r>
            <a:r>
              <a:rPr lang="en-US" sz="3200" dirty="0">
                <a:latin typeface="Arial"/>
                <a:cs typeface="Arial"/>
              </a:rPr>
              <a:t> greets</a:t>
            </a:r>
            <a:r>
              <a:rPr lang="en-US" sz="2800" dirty="0">
                <a:latin typeface="Arial"/>
                <a:cs typeface="Arial"/>
              </a:rPr>
              <a:t> </a:t>
            </a:r>
            <a:r>
              <a:rPr lang="en-US" sz="3200" dirty="0">
                <a:latin typeface="Arial"/>
                <a:cs typeface="Arial"/>
              </a:rPr>
              <a:t>you,</a:t>
            </a:r>
            <a:r>
              <a:rPr lang="en-US" sz="2800" dirty="0">
                <a:latin typeface="Arial"/>
                <a:cs typeface="Arial"/>
              </a:rPr>
              <a:t> </a:t>
            </a:r>
            <a:r>
              <a:rPr lang="en-US" sz="3200" dirty="0">
                <a:latin typeface="Arial"/>
                <a:cs typeface="Arial"/>
              </a:rPr>
              <a:t>as</a:t>
            </a:r>
            <a:r>
              <a:rPr lang="en-US" sz="2800" dirty="0">
                <a:latin typeface="Arial"/>
                <a:cs typeface="Arial"/>
              </a:rPr>
              <a:t> </a:t>
            </a:r>
            <a:r>
              <a:rPr lang="en-US" sz="3200" dirty="0">
                <a:latin typeface="Arial"/>
                <a:cs typeface="Arial"/>
              </a:rPr>
              <a:t>well</a:t>
            </a:r>
            <a:r>
              <a:rPr lang="en-US" sz="2800" dirty="0">
                <a:latin typeface="Arial"/>
                <a:cs typeface="Arial"/>
              </a:rPr>
              <a:t> </a:t>
            </a:r>
            <a:r>
              <a:rPr lang="en-US" sz="3200" dirty="0">
                <a:latin typeface="Arial"/>
                <a:cs typeface="Arial"/>
              </a:rPr>
              <a:t>as</a:t>
            </a:r>
            <a:r>
              <a:rPr lang="en-US" sz="2800" dirty="0">
                <a:latin typeface="Arial"/>
                <a:cs typeface="Arial"/>
              </a:rPr>
              <a:t> </a:t>
            </a:r>
            <a:r>
              <a:rPr lang="en-US" sz="3200" dirty="0" err="1">
                <a:latin typeface="Arial"/>
                <a:cs typeface="Arial"/>
              </a:rPr>
              <a:t>Pudens</a:t>
            </a:r>
            <a:r>
              <a:rPr lang="en-US" sz="3200" dirty="0">
                <a:latin typeface="Arial"/>
                <a:cs typeface="Arial"/>
              </a:rPr>
              <a:t>, Linus</a:t>
            </a:r>
            <a:r>
              <a:rPr lang="en-US" sz="3200" dirty="0" smtClean="0">
                <a:latin typeface="Arial"/>
                <a:cs typeface="Arial"/>
              </a:rPr>
              <a:t>, Claudia, and </a:t>
            </a:r>
            <a:r>
              <a:rPr lang="en-US" sz="3200" dirty="0">
                <a:latin typeface="Arial"/>
                <a:cs typeface="Arial"/>
              </a:rPr>
              <a:t>all the brethren. </a:t>
            </a:r>
            <a:r>
              <a:rPr lang="en-US" sz="3200" b="1" baseline="30000" dirty="0">
                <a:latin typeface="Arial"/>
                <a:cs typeface="Arial"/>
              </a:rPr>
              <a:t>22 </a:t>
            </a:r>
            <a:r>
              <a:rPr lang="en-US" sz="3200" dirty="0">
                <a:latin typeface="Arial"/>
                <a:cs typeface="Arial"/>
              </a:rPr>
              <a:t>The Lord Jesus Christ be with your spirit. Grace be with you. Amen. </a:t>
            </a:r>
          </a:p>
        </p:txBody>
      </p:sp>
    </p:spTree>
    <p:extLst>
      <p:ext uri="{BB962C8B-B14F-4D97-AF65-F5344CB8AC3E}">
        <p14:creationId xmlns:p14="http://schemas.microsoft.com/office/powerpoint/2010/main" val="34118100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uls Missionary Journe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 y="493059"/>
            <a:ext cx="9151556" cy="5862477"/>
          </a:xfrm>
          <a:prstGeom prst="rect">
            <a:avLst/>
          </a:prstGeom>
        </p:spPr>
      </p:pic>
    </p:spTree>
    <p:extLst>
      <p:ext uri="{BB962C8B-B14F-4D97-AF65-F5344CB8AC3E}">
        <p14:creationId xmlns:p14="http://schemas.microsoft.com/office/powerpoint/2010/main" val="1302370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22880"/>
            <a:ext cx="7691719" cy="929594"/>
          </a:xfrm>
        </p:spPr>
        <p:txBody>
          <a:bodyPr/>
          <a:lstStyle/>
          <a:p>
            <a:r>
              <a:rPr lang="en-US" sz="4400" b="1" dirty="0" smtClean="0">
                <a:solidFill>
                  <a:srgbClr val="3A4228"/>
                </a:solidFill>
                <a:latin typeface="Times New Roman"/>
                <a:cs typeface="Times New Roman"/>
              </a:rPr>
              <a:t>2</a:t>
            </a:r>
            <a:r>
              <a:rPr lang="en-US" sz="4400" b="1" baseline="30000" dirty="0" smtClean="0">
                <a:solidFill>
                  <a:srgbClr val="3A4228"/>
                </a:solidFill>
                <a:latin typeface="Times New Roman"/>
                <a:cs typeface="Times New Roman"/>
              </a:rPr>
              <a:t>nd</a:t>
            </a:r>
            <a:r>
              <a:rPr lang="en-US" sz="4400" b="1" dirty="0" smtClean="0">
                <a:solidFill>
                  <a:srgbClr val="3A4228"/>
                </a:solidFill>
                <a:latin typeface="Times New Roman"/>
                <a:cs typeface="Times New Roman"/>
              </a:rPr>
              <a:t> Timothy </a:t>
            </a:r>
            <a:r>
              <a:rPr lang="en-US" sz="4400" b="1" dirty="0">
                <a:solidFill>
                  <a:srgbClr val="3A4228"/>
                </a:solidFill>
                <a:latin typeface="Times New Roman"/>
                <a:cs typeface="Times New Roman"/>
              </a:rPr>
              <a:t>4</a:t>
            </a:r>
            <a:r>
              <a:rPr lang="en-US" sz="4400" b="1" dirty="0" smtClean="0">
                <a:solidFill>
                  <a:srgbClr val="3A4228"/>
                </a:solidFill>
                <a:latin typeface="Times New Roman"/>
                <a:cs typeface="Times New Roman"/>
              </a:rPr>
              <a:t>:19-22</a:t>
            </a:r>
            <a:endParaRPr lang="en-US" sz="4400" b="1" dirty="0">
              <a:solidFill>
                <a:srgbClr val="3A4228"/>
              </a:solidFill>
              <a:latin typeface="Times New Roman"/>
              <a:cs typeface="Times New Roman"/>
            </a:endParaRPr>
          </a:p>
        </p:txBody>
      </p:sp>
      <p:sp>
        <p:nvSpPr>
          <p:cNvPr id="2" name="Rectangle 1"/>
          <p:cNvSpPr/>
          <p:nvPr/>
        </p:nvSpPr>
        <p:spPr>
          <a:xfrm>
            <a:off x="360781" y="1033858"/>
            <a:ext cx="8471143" cy="3539430"/>
          </a:xfrm>
          <a:prstGeom prst="rect">
            <a:avLst/>
          </a:prstGeom>
        </p:spPr>
        <p:txBody>
          <a:bodyPr wrap="square">
            <a:spAutoFit/>
          </a:bodyPr>
          <a:lstStyle/>
          <a:p>
            <a:r>
              <a:rPr lang="en-US" sz="3200" b="1" baseline="30000" dirty="0">
                <a:latin typeface="Arial"/>
                <a:cs typeface="Arial"/>
              </a:rPr>
              <a:t>19 </a:t>
            </a:r>
            <a:r>
              <a:rPr lang="en-US" sz="3200" dirty="0">
                <a:latin typeface="Arial"/>
                <a:cs typeface="Arial"/>
              </a:rPr>
              <a:t>Greet </a:t>
            </a:r>
            <a:r>
              <a:rPr lang="en-US" sz="3200" dirty="0" err="1">
                <a:latin typeface="Arial"/>
                <a:cs typeface="Arial"/>
              </a:rPr>
              <a:t>Prisca</a:t>
            </a:r>
            <a:r>
              <a:rPr lang="en-US" sz="3200" dirty="0">
                <a:latin typeface="Arial"/>
                <a:cs typeface="Arial"/>
              </a:rPr>
              <a:t> and Aquila, and the household of </a:t>
            </a:r>
            <a:r>
              <a:rPr lang="en-US" sz="3200" dirty="0" err="1">
                <a:latin typeface="Arial"/>
                <a:cs typeface="Arial"/>
              </a:rPr>
              <a:t>Onesiphorus</a:t>
            </a:r>
            <a:r>
              <a:rPr lang="en-US" sz="3200" dirty="0">
                <a:latin typeface="Arial"/>
                <a:cs typeface="Arial"/>
              </a:rPr>
              <a:t>. </a:t>
            </a:r>
            <a:r>
              <a:rPr lang="en-US" sz="3200" b="1" baseline="30000" dirty="0">
                <a:latin typeface="Arial"/>
                <a:cs typeface="Arial"/>
              </a:rPr>
              <a:t>20 </a:t>
            </a:r>
            <a:r>
              <a:rPr lang="en-US" sz="3200" dirty="0">
                <a:latin typeface="Arial"/>
                <a:cs typeface="Arial"/>
              </a:rPr>
              <a:t>Erastus stayed in Corinth, but </a:t>
            </a:r>
            <a:r>
              <a:rPr lang="en-US" sz="3200" dirty="0" err="1">
                <a:latin typeface="Arial"/>
                <a:cs typeface="Arial"/>
              </a:rPr>
              <a:t>Trophimus</a:t>
            </a:r>
            <a:r>
              <a:rPr lang="en-US" sz="3200" dirty="0">
                <a:latin typeface="Arial"/>
                <a:cs typeface="Arial"/>
              </a:rPr>
              <a:t> I have left in Miletus sick. </a:t>
            </a:r>
            <a:r>
              <a:rPr lang="en-US" sz="3200" b="1" baseline="30000" dirty="0">
                <a:latin typeface="Arial"/>
                <a:cs typeface="Arial"/>
              </a:rPr>
              <a:t>21 </a:t>
            </a:r>
            <a:r>
              <a:rPr lang="en-US" sz="3200" dirty="0">
                <a:latin typeface="Arial"/>
                <a:cs typeface="Arial"/>
              </a:rPr>
              <a:t>Do your utmost to come before winter. </a:t>
            </a:r>
            <a:r>
              <a:rPr lang="en-US" sz="3200" dirty="0" err="1">
                <a:latin typeface="Arial"/>
                <a:cs typeface="Arial"/>
              </a:rPr>
              <a:t>Eubulus</a:t>
            </a:r>
            <a:r>
              <a:rPr lang="en-US" sz="3200" dirty="0">
                <a:latin typeface="Arial"/>
                <a:cs typeface="Arial"/>
              </a:rPr>
              <a:t> greets</a:t>
            </a:r>
            <a:r>
              <a:rPr lang="en-US" sz="2800" dirty="0">
                <a:latin typeface="Arial"/>
                <a:cs typeface="Arial"/>
              </a:rPr>
              <a:t> </a:t>
            </a:r>
            <a:r>
              <a:rPr lang="en-US" sz="3200" dirty="0">
                <a:latin typeface="Arial"/>
                <a:cs typeface="Arial"/>
              </a:rPr>
              <a:t>you,</a:t>
            </a:r>
            <a:r>
              <a:rPr lang="en-US" sz="2800" dirty="0">
                <a:latin typeface="Arial"/>
                <a:cs typeface="Arial"/>
              </a:rPr>
              <a:t> </a:t>
            </a:r>
            <a:r>
              <a:rPr lang="en-US" sz="3200" dirty="0">
                <a:latin typeface="Arial"/>
                <a:cs typeface="Arial"/>
              </a:rPr>
              <a:t>as</a:t>
            </a:r>
            <a:r>
              <a:rPr lang="en-US" sz="2800" dirty="0">
                <a:latin typeface="Arial"/>
                <a:cs typeface="Arial"/>
              </a:rPr>
              <a:t> </a:t>
            </a:r>
            <a:r>
              <a:rPr lang="en-US" sz="3200" dirty="0">
                <a:latin typeface="Arial"/>
                <a:cs typeface="Arial"/>
              </a:rPr>
              <a:t>well</a:t>
            </a:r>
            <a:r>
              <a:rPr lang="en-US" sz="2800" dirty="0">
                <a:latin typeface="Arial"/>
                <a:cs typeface="Arial"/>
              </a:rPr>
              <a:t> </a:t>
            </a:r>
            <a:r>
              <a:rPr lang="en-US" sz="3200" dirty="0">
                <a:latin typeface="Arial"/>
                <a:cs typeface="Arial"/>
              </a:rPr>
              <a:t>as</a:t>
            </a:r>
            <a:r>
              <a:rPr lang="en-US" sz="2800" dirty="0">
                <a:latin typeface="Arial"/>
                <a:cs typeface="Arial"/>
              </a:rPr>
              <a:t> </a:t>
            </a:r>
            <a:r>
              <a:rPr lang="en-US" sz="3200" dirty="0" err="1">
                <a:latin typeface="Arial"/>
                <a:cs typeface="Arial"/>
              </a:rPr>
              <a:t>Pudens</a:t>
            </a:r>
            <a:r>
              <a:rPr lang="en-US" sz="3200" dirty="0">
                <a:latin typeface="Arial"/>
                <a:cs typeface="Arial"/>
              </a:rPr>
              <a:t>, Linus</a:t>
            </a:r>
            <a:r>
              <a:rPr lang="en-US" sz="3200" dirty="0" smtClean="0">
                <a:latin typeface="Arial"/>
                <a:cs typeface="Arial"/>
              </a:rPr>
              <a:t>, Claudia, and </a:t>
            </a:r>
            <a:r>
              <a:rPr lang="en-US" sz="3200" dirty="0">
                <a:latin typeface="Arial"/>
                <a:cs typeface="Arial"/>
              </a:rPr>
              <a:t>all the brethren. </a:t>
            </a:r>
            <a:r>
              <a:rPr lang="en-US" sz="3200" b="1" baseline="30000" dirty="0">
                <a:latin typeface="Arial"/>
                <a:cs typeface="Arial"/>
              </a:rPr>
              <a:t>22 </a:t>
            </a:r>
            <a:r>
              <a:rPr lang="en-US" sz="3200" dirty="0">
                <a:latin typeface="Arial"/>
                <a:cs typeface="Arial"/>
              </a:rPr>
              <a:t>The Lord Jesus Christ be with your spirit. Grace be with you. Amen. </a:t>
            </a:r>
          </a:p>
        </p:txBody>
      </p:sp>
    </p:spTree>
    <p:extLst>
      <p:ext uri="{BB962C8B-B14F-4D97-AF65-F5344CB8AC3E}">
        <p14:creationId xmlns:p14="http://schemas.microsoft.com/office/powerpoint/2010/main" val="1477758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39459</TotalTime>
  <Words>1346</Words>
  <Application>Microsoft Macintosh PowerPoint</Application>
  <PresentationFormat>On-screen Show (4:3)</PresentationFormat>
  <Paragraphs>339</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Venture</vt:lpstr>
      <vt:lpstr>1st Timothy Titus 2nd Timothy</vt:lpstr>
      <vt:lpstr>1st Timothy 2:8-14</vt:lpstr>
      <vt:lpstr>Questions for 1 Timothy 2</vt:lpstr>
      <vt:lpstr>PowerPoint Presentation</vt:lpstr>
      <vt:lpstr>1st Timothy 3:1-7</vt:lpstr>
      <vt:lpstr>Titus 1:5-9</vt:lpstr>
      <vt:lpstr>Qualifications of Elders</vt:lpstr>
      <vt:lpstr>Viewing Qualifications by Category</vt:lpstr>
      <vt:lpstr>Introductory Points to Remember</vt:lpstr>
      <vt:lpstr>Regarding General Character</vt:lpstr>
      <vt:lpstr>“Blameless”</vt:lpstr>
      <vt:lpstr>“Not Self-Willed”</vt:lpstr>
      <vt:lpstr>“Of Good Behavior”</vt:lpstr>
      <vt:lpstr>“Hospitable”</vt:lpstr>
      <vt:lpstr>“Lovers of What Is Good”</vt:lpstr>
      <vt:lpstr>“Just”</vt:lpstr>
      <vt:lpstr>“Holy”</vt:lpstr>
      <vt:lpstr>“Good Testimony among Those Who Are Outside”</vt:lpstr>
      <vt:lpstr>Regarding Self-Disciplined Life</vt:lpstr>
      <vt:lpstr>“Temperate”</vt:lpstr>
      <vt:lpstr>“Sober-Minded”</vt:lpstr>
      <vt:lpstr>“Self-Controlled”</vt:lpstr>
      <vt:lpstr>“Not Given to Wine”</vt:lpstr>
      <vt:lpstr>“Not Violent”</vt:lpstr>
      <vt:lpstr>“Gentle”</vt:lpstr>
      <vt:lpstr>“Not Quarrelsome”</vt:lpstr>
      <vt:lpstr>“Not Quick-Tempered”</vt:lpstr>
      <vt:lpstr>“Not Covetous”</vt:lpstr>
      <vt:lpstr>“Not Greedy for Money”</vt:lpstr>
      <vt:lpstr>Regarding Preparation As Teacher</vt:lpstr>
      <vt:lpstr>“Not A Novice”</vt:lpstr>
      <vt:lpstr>“Able To Teach”</vt:lpstr>
      <vt:lpstr>“Holding Fast the Faithful Word...”</vt:lpstr>
      <vt:lpstr>“Able, By Sound Doctrine, Both To Exhort &amp; Convict…”</vt:lpstr>
      <vt:lpstr>Regarding Leadership In Family</vt:lpstr>
      <vt:lpstr>“Husband of One Wife”</vt:lpstr>
      <vt:lpstr>“One Who Rules His Own House Well”</vt:lpstr>
      <vt:lpstr>“Having His Children In Submission With All Reverence”</vt:lpstr>
      <vt:lpstr>“Having Faithful Children”</vt:lpstr>
      <vt:lpstr>Areas of Controversy</vt:lpstr>
      <vt:lpstr>1st Timothy 3:1-7</vt:lpstr>
      <vt:lpstr>1st Timothy 3:8-13</vt:lpstr>
      <vt:lpstr>1st Timothy 3:14-16</vt:lpstr>
      <vt:lpstr>1st Timothy 4:1-5</vt:lpstr>
      <vt:lpstr>1st Timothy 4:6-11</vt:lpstr>
      <vt:lpstr>1st Timothy 4:12-16</vt:lpstr>
      <vt:lpstr>1st Timothy 5:1-2</vt:lpstr>
      <vt:lpstr>1st Timothy 5:3-8</vt:lpstr>
      <vt:lpstr>1st Timothy 5:9-10</vt:lpstr>
      <vt:lpstr>1st Timothy 5:11-16</vt:lpstr>
      <vt:lpstr>1st Timothy 5:17-20</vt:lpstr>
      <vt:lpstr>1st Timothy 5:21-23</vt:lpstr>
      <vt:lpstr>1st Timothy 5:24-25</vt:lpstr>
      <vt:lpstr>1st Timothy 6:1-2</vt:lpstr>
      <vt:lpstr>1st Timothy 6:3-5</vt:lpstr>
      <vt:lpstr>1st Timothy 6:6-10</vt:lpstr>
      <vt:lpstr>1st Timothy 6:11-16</vt:lpstr>
      <vt:lpstr>1st Timothy 6:17-19</vt:lpstr>
      <vt:lpstr>1st Timothy 6:20-21</vt:lpstr>
      <vt:lpstr>PowerPoint Presentation</vt:lpstr>
      <vt:lpstr>Titus 1:1-4</vt:lpstr>
      <vt:lpstr>Titus 1:5-9</vt:lpstr>
      <vt:lpstr>Titus 1:5-9</vt:lpstr>
      <vt:lpstr>Titus 1:10-16</vt:lpstr>
      <vt:lpstr>Titus 2:1-5</vt:lpstr>
      <vt:lpstr>Titus 2:6-8</vt:lpstr>
      <vt:lpstr>Titus 2:9-10</vt:lpstr>
      <vt:lpstr>Titus 2:11-15</vt:lpstr>
      <vt:lpstr>Titus 3:1-7</vt:lpstr>
      <vt:lpstr>Titus 3:8-11</vt:lpstr>
      <vt:lpstr>Titus 3:12-15</vt:lpstr>
      <vt:lpstr>PowerPoint Presentation</vt:lpstr>
      <vt:lpstr>Titus 3:12-15</vt:lpstr>
      <vt:lpstr>PowerPoint Presentation</vt:lpstr>
      <vt:lpstr>2nd Timothy 1:1-2</vt:lpstr>
      <vt:lpstr>2nd Timothy 1:3-7</vt:lpstr>
      <vt:lpstr>2nd Timothy 1:8-12</vt:lpstr>
      <vt:lpstr>2nd Timothy 1:13-14</vt:lpstr>
      <vt:lpstr>2nd Timothy 1:15-18</vt:lpstr>
      <vt:lpstr>2nd Timothy 2:1-7</vt:lpstr>
      <vt:lpstr>2nd Timothy 2:8-10</vt:lpstr>
      <vt:lpstr>2nd Timothy 2:11-13</vt:lpstr>
      <vt:lpstr>2nd Timothy 2:14-19</vt:lpstr>
      <vt:lpstr>2nd Timothy 2:20-26</vt:lpstr>
      <vt:lpstr>2nd Timothy 3:1-9</vt:lpstr>
      <vt:lpstr>2nd Timothy 3:10-15</vt:lpstr>
      <vt:lpstr>2nd Timothy 3:16-17</vt:lpstr>
      <vt:lpstr>2nd Timothy 4:1-5</vt:lpstr>
      <vt:lpstr>2nd Timothy 4:6-8</vt:lpstr>
      <vt:lpstr>2nd Timothy 4:9-16</vt:lpstr>
      <vt:lpstr>2nd Timothy 4:9-16</vt:lpstr>
      <vt:lpstr>2nd Timothy 4:17-18</vt:lpstr>
      <vt:lpstr>2nd Timothy 4:19-22</vt:lpstr>
      <vt:lpstr>PowerPoint Presentation</vt:lpstr>
      <vt:lpstr>2nd Timothy 4:19-22</vt:lpstr>
    </vt:vector>
  </TitlesOfParts>
  <Company>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Timothy 2nd Timothy Titus</dc:title>
  <dc:creator>Harry Osborne</dc:creator>
  <cp:lastModifiedBy>Harry Osborne</cp:lastModifiedBy>
  <cp:revision>79</cp:revision>
  <dcterms:created xsi:type="dcterms:W3CDTF">2018-11-10T03:10:49Z</dcterms:created>
  <dcterms:modified xsi:type="dcterms:W3CDTF">2021-06-30T17:40:23Z</dcterms:modified>
</cp:coreProperties>
</file>