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5" r:id="rId9"/>
    <p:sldId id="263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3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5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3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0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8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8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1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9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7/23/21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6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92B061-C68A-1346-B9D7-12A89F9AD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4" y="871758"/>
            <a:ext cx="3920378" cy="387114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/>
              <a:t>This Matter Is Your Responsibility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83E42-A769-C748-AFC4-DF37BE909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93" y="4785543"/>
            <a:ext cx="3643393" cy="1005657"/>
          </a:xfrm>
        </p:spPr>
        <p:txBody>
          <a:bodyPr>
            <a:normAutofit/>
          </a:bodyPr>
          <a:lstStyle/>
          <a:p>
            <a:r>
              <a:rPr lang="en-US" sz="3600" dirty="0"/>
              <a:t>Ezra 10:4</a:t>
            </a:r>
          </a:p>
        </p:txBody>
      </p:sp>
      <p:cxnSp>
        <p:nvCxnSpPr>
          <p:cNvPr id="22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3686175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34100"/>
            <a:ext cx="3686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>
            <a:extLst>
              <a:ext uri="{FF2B5EF4-FFF2-40B4-BE49-F238E27FC236}">
                <a16:creationId xmlns:a16="http://schemas.microsoft.com/office/drawing/2014/main" id="{28E8BF7C-4261-4FCD-8303-409010379C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35" r="31637" b="-1"/>
          <a:stretch/>
        </p:blipFill>
        <p:spPr>
          <a:xfrm>
            <a:off x="4886325" y="10"/>
            <a:ext cx="425767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4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3CA38D-7BB0-4D35-BE00-0F4876602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F3813-27A2-894D-ABD5-86E78A2D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6" y="922096"/>
            <a:ext cx="8018449" cy="1371030"/>
          </a:xfrm>
        </p:spPr>
        <p:txBody>
          <a:bodyPr>
            <a:normAutofit/>
          </a:bodyPr>
          <a:lstStyle/>
          <a:p>
            <a:r>
              <a:rPr lang="en-US" dirty="0"/>
              <a:t>Areas of Responsibility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14FD1B-A0BF-4C73-A68E-4B1F7299F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85B1-24EF-A84C-AE4E-8238B65E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6" y="2293126"/>
            <a:ext cx="8018449" cy="3636088"/>
          </a:xfrm>
        </p:spPr>
        <p:txBody>
          <a:bodyPr>
            <a:normAutofit/>
          </a:bodyPr>
          <a:lstStyle/>
          <a:p>
            <a:r>
              <a:rPr lang="en-US" sz="2800" u="sng" dirty="0"/>
              <a:t>Individual Christians</a:t>
            </a:r>
          </a:p>
          <a:p>
            <a:pPr lvl="1"/>
            <a:r>
              <a:rPr lang="en-US" sz="2800" b="1" dirty="0"/>
              <a:t>Acts 8:4</a:t>
            </a:r>
            <a:r>
              <a:rPr lang="en-US" sz="2800" dirty="0"/>
              <a:t> – Spread the gospel</a:t>
            </a:r>
          </a:p>
          <a:p>
            <a:pPr lvl="2"/>
            <a:r>
              <a:rPr lang="en-US" sz="2600" dirty="0"/>
              <a:t>Through our conduct (</a:t>
            </a:r>
            <a:r>
              <a:rPr lang="en-US" sz="2600" b="1" dirty="0"/>
              <a:t>1 Peter 2:11-12</a:t>
            </a:r>
            <a:r>
              <a:rPr lang="en-US" sz="2600" dirty="0"/>
              <a:t>)</a:t>
            </a:r>
          </a:p>
          <a:p>
            <a:pPr lvl="2"/>
            <a:r>
              <a:rPr lang="en-US" sz="2600" dirty="0"/>
              <a:t>Through verbal teaching (</a:t>
            </a:r>
            <a:r>
              <a:rPr lang="en-US" sz="2600" b="1" dirty="0"/>
              <a:t>Matthew 28:18-20</a:t>
            </a:r>
            <a:r>
              <a:rPr lang="en-US" sz="2600" dirty="0"/>
              <a:t>)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B100A6-1EBC-40AB-BB7E-26807F3CF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3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92B061-C68A-1346-B9D7-12A89F9AD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4" y="871758"/>
            <a:ext cx="3920378" cy="387114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/>
              <a:t>This Matter Is Your Responsibility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83E42-A769-C748-AFC4-DF37BE909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93" y="4785543"/>
            <a:ext cx="3643393" cy="1005657"/>
          </a:xfrm>
        </p:spPr>
        <p:txBody>
          <a:bodyPr>
            <a:normAutofit/>
          </a:bodyPr>
          <a:lstStyle/>
          <a:p>
            <a:r>
              <a:rPr lang="en-US" sz="3600" dirty="0"/>
              <a:t>Ezra 10:4</a:t>
            </a:r>
          </a:p>
        </p:txBody>
      </p:sp>
      <p:cxnSp>
        <p:nvCxnSpPr>
          <p:cNvPr id="22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3686175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34100"/>
            <a:ext cx="3686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>
            <a:extLst>
              <a:ext uri="{FF2B5EF4-FFF2-40B4-BE49-F238E27FC236}">
                <a16:creationId xmlns:a16="http://schemas.microsoft.com/office/drawing/2014/main" id="{28E8BF7C-4261-4FCD-8303-409010379C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35" r="31637" b="-1"/>
          <a:stretch/>
        </p:blipFill>
        <p:spPr>
          <a:xfrm>
            <a:off x="4886325" y="10"/>
            <a:ext cx="425767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1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3CA38D-7BB0-4D35-BE00-0F4876602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F3813-27A2-894D-ABD5-86E78A2D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6" y="922096"/>
            <a:ext cx="8018449" cy="1371030"/>
          </a:xfrm>
        </p:spPr>
        <p:txBody>
          <a:bodyPr>
            <a:normAutofit/>
          </a:bodyPr>
          <a:lstStyle/>
          <a:p>
            <a:r>
              <a:rPr lang="en-US" dirty="0"/>
              <a:t>The Issue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14FD1B-A0BF-4C73-A68E-4B1F7299F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85B1-24EF-A84C-AE4E-8238B65E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6" y="2293126"/>
            <a:ext cx="8018449" cy="3636088"/>
          </a:xfrm>
        </p:spPr>
        <p:txBody>
          <a:bodyPr>
            <a:normAutofit/>
          </a:bodyPr>
          <a:lstStyle/>
          <a:p>
            <a:r>
              <a:rPr lang="en-US" sz="2800" dirty="0"/>
              <a:t>Captivity came to an end and Israel was allowed to return to Jerusalem</a:t>
            </a:r>
          </a:p>
          <a:p>
            <a:r>
              <a:rPr lang="en-US" sz="2800" dirty="0"/>
              <a:t>Ezra finds out the people of Israel had not separated themselves from the peoples of the lands, as commanded by God, but had intermarried with them 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B100A6-1EBC-40AB-BB7E-26807F3CF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58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3CA38D-7BB0-4D35-BE00-0F4876602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F3813-27A2-894D-ABD5-86E78A2D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6" y="922096"/>
            <a:ext cx="8018449" cy="1371030"/>
          </a:xfrm>
        </p:spPr>
        <p:txBody>
          <a:bodyPr>
            <a:normAutofit/>
          </a:bodyPr>
          <a:lstStyle/>
          <a:p>
            <a:r>
              <a:rPr lang="en-US" dirty="0"/>
              <a:t>The response of </a:t>
            </a:r>
            <a:r>
              <a:rPr lang="en-US" dirty="0" err="1"/>
              <a:t>Shechaniah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14FD1B-A0BF-4C73-A68E-4B1F7299F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85B1-24EF-A84C-AE4E-8238B65E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6" y="2293126"/>
            <a:ext cx="8018449" cy="3636088"/>
          </a:xfrm>
        </p:spPr>
        <p:txBody>
          <a:bodyPr>
            <a:normAutofit/>
          </a:bodyPr>
          <a:lstStyle/>
          <a:p>
            <a:r>
              <a:rPr lang="en-US" sz="2800" dirty="0"/>
              <a:t>We have sinned, let us do what we need to do to be right with God</a:t>
            </a:r>
          </a:p>
          <a:p>
            <a:r>
              <a:rPr lang="en-US" sz="2800" dirty="0"/>
              <a:t>“Arise, for this matter is your </a:t>
            </a:r>
            <a:r>
              <a:rPr lang="en-US" sz="2800" i="1" dirty="0"/>
              <a:t>responsibility</a:t>
            </a:r>
            <a:r>
              <a:rPr lang="en-US" sz="2800" dirty="0"/>
              <a:t>… Be of good courage, and do it”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B100A6-1EBC-40AB-BB7E-26807F3CF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47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3CA38D-7BB0-4D35-BE00-0F4876602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F3813-27A2-894D-ABD5-86E78A2D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6" y="922096"/>
            <a:ext cx="8018449" cy="1371030"/>
          </a:xfrm>
        </p:spPr>
        <p:txBody>
          <a:bodyPr>
            <a:normAutofit/>
          </a:bodyPr>
          <a:lstStyle/>
          <a:p>
            <a:r>
              <a:rPr lang="en-US" dirty="0"/>
              <a:t>The response of </a:t>
            </a:r>
            <a:r>
              <a:rPr lang="en-US" dirty="0" err="1"/>
              <a:t>Shechaniah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14FD1B-A0BF-4C73-A68E-4B1F7299F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85B1-24EF-A84C-AE4E-8238B65E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6" y="2293126"/>
            <a:ext cx="8018449" cy="3636088"/>
          </a:xfrm>
        </p:spPr>
        <p:txBody>
          <a:bodyPr>
            <a:normAutofit/>
          </a:bodyPr>
          <a:lstStyle/>
          <a:p>
            <a:r>
              <a:rPr lang="en-US" sz="2800" b="1" dirty="0"/>
              <a:t>Ezra 7:6,10</a:t>
            </a:r>
          </a:p>
          <a:p>
            <a:pPr lvl="1"/>
            <a:r>
              <a:rPr lang="en-US" sz="2800" dirty="0"/>
              <a:t>Ezra was a skilled scribe in the Law of Moses and a descendent of Aaron (priest)</a:t>
            </a:r>
          </a:p>
          <a:p>
            <a:pPr lvl="1"/>
            <a:r>
              <a:rPr lang="en-US" sz="2800" dirty="0"/>
              <a:t>Ezra had prepared his heart to seek the Law of the Lord, to do it, and to teach it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B100A6-1EBC-40AB-BB7E-26807F3CF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96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3CA38D-7BB0-4D35-BE00-0F4876602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F3813-27A2-894D-ABD5-86E78A2D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6" y="922096"/>
            <a:ext cx="8018449" cy="1371030"/>
          </a:xfrm>
        </p:spPr>
        <p:txBody>
          <a:bodyPr>
            <a:normAutofit/>
          </a:bodyPr>
          <a:lstStyle/>
          <a:p>
            <a:r>
              <a:rPr lang="en-US" dirty="0"/>
              <a:t>Areas of Responsibility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14FD1B-A0BF-4C73-A68E-4B1F7299F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85B1-24EF-A84C-AE4E-8238B65E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6" y="2293126"/>
            <a:ext cx="8018449" cy="3636088"/>
          </a:xfrm>
        </p:spPr>
        <p:txBody>
          <a:bodyPr>
            <a:normAutofit/>
          </a:bodyPr>
          <a:lstStyle/>
          <a:p>
            <a:r>
              <a:rPr lang="en-US" sz="2800" u="sng" dirty="0"/>
              <a:t>Parents</a:t>
            </a:r>
          </a:p>
          <a:p>
            <a:pPr lvl="1"/>
            <a:r>
              <a:rPr lang="en-US" sz="2800" b="1" dirty="0"/>
              <a:t>Ephesians 6:4</a:t>
            </a:r>
            <a:r>
              <a:rPr lang="en-US" sz="2800" dirty="0"/>
              <a:t> – Bring your children up in the training of the Lord</a:t>
            </a:r>
          </a:p>
          <a:p>
            <a:pPr lvl="2"/>
            <a:r>
              <a:rPr lang="en-US" sz="2600" dirty="0"/>
              <a:t>Each generation has the responsibility to teach the next (</a:t>
            </a:r>
            <a:r>
              <a:rPr lang="en-US" sz="2600" b="1" dirty="0"/>
              <a:t>Psalm 78:1-8</a:t>
            </a:r>
            <a:r>
              <a:rPr lang="en-US" sz="2600" dirty="0"/>
              <a:t>)</a:t>
            </a:r>
          </a:p>
          <a:p>
            <a:endParaRPr lang="en-US" sz="3000" dirty="0"/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B100A6-1EBC-40AB-BB7E-26807F3CF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89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3CA38D-7BB0-4D35-BE00-0F4876602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F3813-27A2-894D-ABD5-86E78A2D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6" y="922096"/>
            <a:ext cx="8018449" cy="1371030"/>
          </a:xfrm>
        </p:spPr>
        <p:txBody>
          <a:bodyPr>
            <a:normAutofit/>
          </a:bodyPr>
          <a:lstStyle/>
          <a:p>
            <a:r>
              <a:rPr lang="en-US" dirty="0"/>
              <a:t>Areas of Responsibility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14FD1B-A0BF-4C73-A68E-4B1F7299F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85B1-24EF-A84C-AE4E-8238B65E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6" y="2293126"/>
            <a:ext cx="8018449" cy="3636088"/>
          </a:xfrm>
        </p:spPr>
        <p:txBody>
          <a:bodyPr>
            <a:normAutofit/>
          </a:bodyPr>
          <a:lstStyle/>
          <a:p>
            <a:r>
              <a:rPr lang="en-US" sz="2800" u="sng" dirty="0"/>
              <a:t>Older Women</a:t>
            </a:r>
          </a:p>
          <a:p>
            <a:pPr lvl="1"/>
            <a:r>
              <a:rPr lang="en-US" sz="2800" b="1" dirty="0"/>
              <a:t>Titus 2:3-5 </a:t>
            </a:r>
            <a:r>
              <a:rPr lang="en-US" sz="2800" dirty="0"/>
              <a:t>– Older women are to train the younger women</a:t>
            </a:r>
          </a:p>
          <a:p>
            <a:pPr lvl="2"/>
            <a:r>
              <a:rPr lang="en-US" sz="2400" dirty="0"/>
              <a:t>Love their husbands and children, discreet (self-controlled), homemakers (workers at home), good, obedient to their own husbands – “that the word of God may not be blasphemed”</a:t>
            </a:r>
          </a:p>
          <a:p>
            <a:pPr lvl="2"/>
            <a:endParaRPr lang="en-US" sz="2600" dirty="0"/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B100A6-1EBC-40AB-BB7E-26807F3CF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3CA38D-7BB0-4D35-BE00-0F4876602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F3813-27A2-894D-ABD5-86E78A2D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6" y="922096"/>
            <a:ext cx="8018449" cy="1371030"/>
          </a:xfrm>
        </p:spPr>
        <p:txBody>
          <a:bodyPr>
            <a:normAutofit/>
          </a:bodyPr>
          <a:lstStyle/>
          <a:p>
            <a:r>
              <a:rPr lang="en-US" dirty="0"/>
              <a:t>Areas of Responsibility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14FD1B-A0BF-4C73-A68E-4B1F7299F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85B1-24EF-A84C-AE4E-8238B65E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6" y="2293126"/>
            <a:ext cx="8018449" cy="3636088"/>
          </a:xfrm>
        </p:spPr>
        <p:txBody>
          <a:bodyPr>
            <a:normAutofit/>
          </a:bodyPr>
          <a:lstStyle/>
          <a:p>
            <a:r>
              <a:rPr lang="en-US" sz="2800" u="sng" dirty="0"/>
              <a:t>Older Women</a:t>
            </a:r>
          </a:p>
          <a:p>
            <a:pPr lvl="1"/>
            <a:r>
              <a:rPr lang="en-US" sz="2800" b="1" dirty="0"/>
              <a:t>Titus 2:3-5 </a:t>
            </a:r>
            <a:r>
              <a:rPr lang="en-US" sz="2800" dirty="0"/>
              <a:t>– Older women are to train the younger women</a:t>
            </a:r>
          </a:p>
          <a:p>
            <a:pPr lvl="2"/>
            <a:r>
              <a:rPr lang="en-US" sz="2400" dirty="0"/>
              <a:t>Love their husbands and children, discreet (self-controlled), homemakers (workers at home), good, obedient to their own husbands – </a:t>
            </a:r>
            <a:r>
              <a:rPr lang="en-US" sz="2400" dirty="0">
                <a:solidFill>
                  <a:srgbClr val="C00000"/>
                </a:solidFill>
              </a:rPr>
              <a:t>“that the word of God may not be blasphemed”</a:t>
            </a:r>
          </a:p>
          <a:p>
            <a:pPr lvl="2"/>
            <a:endParaRPr lang="en-US" sz="2600" dirty="0"/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B100A6-1EBC-40AB-BB7E-26807F3CF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02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3CA38D-7BB0-4D35-BE00-0F4876602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F3813-27A2-894D-ABD5-86E78A2D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6" y="922096"/>
            <a:ext cx="8018449" cy="1371030"/>
          </a:xfrm>
        </p:spPr>
        <p:txBody>
          <a:bodyPr>
            <a:normAutofit/>
          </a:bodyPr>
          <a:lstStyle/>
          <a:p>
            <a:r>
              <a:rPr lang="en-US" dirty="0"/>
              <a:t>Areas of Responsibility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14FD1B-A0BF-4C73-A68E-4B1F7299F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85B1-24EF-A84C-AE4E-8238B65E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6" y="2293126"/>
            <a:ext cx="8018449" cy="3636088"/>
          </a:xfrm>
        </p:spPr>
        <p:txBody>
          <a:bodyPr>
            <a:normAutofit/>
          </a:bodyPr>
          <a:lstStyle/>
          <a:p>
            <a:r>
              <a:rPr lang="en-US" sz="2800" u="sng" dirty="0"/>
              <a:t>Elders</a:t>
            </a:r>
          </a:p>
          <a:p>
            <a:pPr lvl="1"/>
            <a:r>
              <a:rPr lang="en-US" sz="2800" b="1" dirty="0"/>
              <a:t>1 Peter 5:1-4 </a:t>
            </a:r>
            <a:r>
              <a:rPr lang="en-US" sz="2800" dirty="0"/>
              <a:t>– Shepherd the flock	</a:t>
            </a:r>
          </a:p>
          <a:p>
            <a:pPr lvl="2"/>
            <a:r>
              <a:rPr lang="en-US" sz="2800" dirty="0"/>
              <a:t>The flock elders are shepherding is the “church of God which He purchased with His own blood” (</a:t>
            </a:r>
            <a:r>
              <a:rPr lang="en-US" sz="2800" b="1" dirty="0"/>
              <a:t>Acts 20:28</a:t>
            </a:r>
            <a:r>
              <a:rPr lang="en-US" sz="2800" dirty="0"/>
              <a:t>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B100A6-1EBC-40AB-BB7E-26807F3CF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98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3CA38D-7BB0-4D35-BE00-0F4876602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F3813-27A2-894D-ABD5-86E78A2D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6" y="922096"/>
            <a:ext cx="8018449" cy="1371030"/>
          </a:xfrm>
        </p:spPr>
        <p:txBody>
          <a:bodyPr>
            <a:normAutofit/>
          </a:bodyPr>
          <a:lstStyle/>
          <a:p>
            <a:r>
              <a:rPr lang="en-US" dirty="0"/>
              <a:t>Areas of Responsibility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14FD1B-A0BF-4C73-A68E-4B1F7299F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85B1-24EF-A84C-AE4E-8238B65E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6" y="2293126"/>
            <a:ext cx="8018449" cy="3636088"/>
          </a:xfrm>
        </p:spPr>
        <p:txBody>
          <a:bodyPr>
            <a:normAutofit/>
          </a:bodyPr>
          <a:lstStyle/>
          <a:p>
            <a:r>
              <a:rPr lang="en-US" sz="2800" u="sng" dirty="0"/>
              <a:t>Evangelists</a:t>
            </a:r>
          </a:p>
          <a:p>
            <a:pPr lvl="1"/>
            <a:r>
              <a:rPr lang="en-US" sz="2800" b="1" dirty="0"/>
              <a:t>2 Timothy 4:1-5</a:t>
            </a:r>
            <a:r>
              <a:rPr lang="en-US" sz="2800" dirty="0"/>
              <a:t> – Preach the word </a:t>
            </a:r>
          </a:p>
          <a:p>
            <a:pPr lvl="2"/>
            <a:r>
              <a:rPr lang="en-US" sz="2800" dirty="0"/>
              <a:t>Declaring the entire council of God (</a:t>
            </a:r>
            <a:r>
              <a:rPr lang="en-US" sz="2800" b="1" dirty="0"/>
              <a:t>Acts 20:27</a:t>
            </a:r>
            <a:r>
              <a:rPr lang="en-US" sz="2800" dirty="0"/>
              <a:t>) </a:t>
            </a:r>
          </a:p>
          <a:p>
            <a:pPr lvl="2"/>
            <a:r>
              <a:rPr lang="en-US" sz="2600" dirty="0"/>
              <a:t>They are to do this regardless of the response (</a:t>
            </a:r>
            <a:r>
              <a:rPr lang="en-US" sz="2600" b="1" dirty="0"/>
              <a:t>Ezekiel 3:17-21</a:t>
            </a:r>
            <a:r>
              <a:rPr lang="en-US" sz="2600" dirty="0"/>
              <a:t>) 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B100A6-1EBC-40AB-BB7E-26807F3CF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2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333820"/>
      </a:dk2>
      <a:lt2>
        <a:srgbClr val="E8E2E3"/>
      </a:lt2>
      <a:accent1>
        <a:srgbClr val="20B4A2"/>
      </a:accent1>
      <a:accent2>
        <a:srgbClr val="14B760"/>
      </a:accent2>
      <a:accent3>
        <a:srgbClr val="21B928"/>
      </a:accent3>
      <a:accent4>
        <a:srgbClr val="51B814"/>
      </a:accent4>
      <a:accent5>
        <a:srgbClr val="8EAC1E"/>
      </a:accent5>
      <a:accent6>
        <a:srgbClr val="C19D15"/>
      </a:accent6>
      <a:hlink>
        <a:srgbClr val="678B2E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2830</TotalTime>
  <Words>378</Words>
  <Application>Microsoft Macintosh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Calisto MT</vt:lpstr>
      <vt:lpstr>Univers Condensed</vt:lpstr>
      <vt:lpstr>ChronicleVTI</vt:lpstr>
      <vt:lpstr>This Matter Is Your Responsibility </vt:lpstr>
      <vt:lpstr>The Issue </vt:lpstr>
      <vt:lpstr>The response of Shechaniah  </vt:lpstr>
      <vt:lpstr>The response of Shechaniah  </vt:lpstr>
      <vt:lpstr>Areas of Responsibility </vt:lpstr>
      <vt:lpstr>Areas of Responsibility </vt:lpstr>
      <vt:lpstr>Areas of Responsibility </vt:lpstr>
      <vt:lpstr>Areas of Responsibility </vt:lpstr>
      <vt:lpstr>Areas of Responsibility </vt:lpstr>
      <vt:lpstr>Areas of Responsibility </vt:lpstr>
      <vt:lpstr>This Matter Is Your Responsibility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Matter Is Your Responsibility </dc:title>
  <dc:creator>Jay Carlson</dc:creator>
  <cp:lastModifiedBy>Jay Carlson</cp:lastModifiedBy>
  <cp:revision>10</cp:revision>
  <dcterms:created xsi:type="dcterms:W3CDTF">2021-07-22T18:15:22Z</dcterms:created>
  <dcterms:modified xsi:type="dcterms:W3CDTF">2021-07-25T11:59:30Z</dcterms:modified>
</cp:coreProperties>
</file>