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9" r:id="rId4"/>
    <p:sldId id="260" r:id="rId5"/>
    <p:sldId id="258" r:id="rId6"/>
    <p:sldId id="261" r:id="rId7"/>
    <p:sldId id="26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73FEFF"/>
    <a:srgbClr val="5C3D1E"/>
    <a:srgbClr val="996633"/>
    <a:srgbClr val="004442"/>
    <a:srgbClr val="006666"/>
    <a:srgbClr val="740000"/>
    <a:srgbClr val="460000"/>
    <a:srgbClr val="800000"/>
    <a:srgbClr val="1F3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405" autoAdjust="0"/>
  </p:normalViewPr>
  <p:slideViewPr>
    <p:cSldViewPr>
      <p:cViewPr varScale="1">
        <p:scale>
          <a:sx n="127" d="100"/>
          <a:sy n="127" d="100"/>
        </p:scale>
        <p:origin x="632"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F364A9-FDC3-2B4E-90CF-E406077C0D17}" type="datetimeFigureOut">
              <a:rPr lang="en-US" smtClean="0"/>
              <a:t>8/7/21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428A1D-BF4C-644C-AF78-A526C7DE7188}" type="slidenum">
              <a:rPr lang="en-US" smtClean="0"/>
              <a:t>‹#›</a:t>
            </a:fld>
            <a:endParaRPr lang="en-US"/>
          </a:p>
        </p:txBody>
      </p:sp>
    </p:spTree>
    <p:extLst>
      <p:ext uri="{BB962C8B-B14F-4D97-AF65-F5344CB8AC3E}">
        <p14:creationId xmlns:p14="http://schemas.microsoft.com/office/powerpoint/2010/main" val="2579528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5428A1D-BF4C-644C-AF78-A526C7DE7188}" type="slidenum">
              <a:rPr lang="en-US" smtClean="0"/>
              <a:t>1</a:t>
            </a:fld>
            <a:endParaRPr lang="en-US"/>
          </a:p>
        </p:txBody>
      </p:sp>
    </p:spTree>
    <p:extLst>
      <p:ext uri="{BB962C8B-B14F-4D97-AF65-F5344CB8AC3E}">
        <p14:creationId xmlns:p14="http://schemas.microsoft.com/office/powerpoint/2010/main" val="3008737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5428A1D-BF4C-644C-AF78-A526C7DE7188}" type="slidenum">
              <a:rPr lang="en-US" smtClean="0"/>
              <a:t>2</a:t>
            </a:fld>
            <a:endParaRPr lang="en-US"/>
          </a:p>
        </p:txBody>
      </p:sp>
    </p:spTree>
    <p:extLst>
      <p:ext uri="{BB962C8B-B14F-4D97-AF65-F5344CB8AC3E}">
        <p14:creationId xmlns:p14="http://schemas.microsoft.com/office/powerpoint/2010/main" val="2411513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5428A1D-BF4C-644C-AF78-A526C7DE7188}" type="slidenum">
              <a:rPr lang="en-US" smtClean="0"/>
              <a:t>3</a:t>
            </a:fld>
            <a:endParaRPr lang="en-US"/>
          </a:p>
        </p:txBody>
      </p:sp>
    </p:spTree>
    <p:extLst>
      <p:ext uri="{BB962C8B-B14F-4D97-AF65-F5344CB8AC3E}">
        <p14:creationId xmlns:p14="http://schemas.microsoft.com/office/powerpoint/2010/main" val="3571829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5428A1D-BF4C-644C-AF78-A526C7DE7188}" type="slidenum">
              <a:rPr lang="en-US" smtClean="0"/>
              <a:t>4</a:t>
            </a:fld>
            <a:endParaRPr lang="en-US"/>
          </a:p>
        </p:txBody>
      </p:sp>
    </p:spTree>
    <p:extLst>
      <p:ext uri="{BB962C8B-B14F-4D97-AF65-F5344CB8AC3E}">
        <p14:creationId xmlns:p14="http://schemas.microsoft.com/office/powerpoint/2010/main" val="1146948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5428A1D-BF4C-644C-AF78-A526C7DE7188}" type="slidenum">
              <a:rPr lang="en-US" smtClean="0"/>
              <a:t>5</a:t>
            </a:fld>
            <a:endParaRPr lang="en-US"/>
          </a:p>
        </p:txBody>
      </p:sp>
    </p:spTree>
    <p:extLst>
      <p:ext uri="{BB962C8B-B14F-4D97-AF65-F5344CB8AC3E}">
        <p14:creationId xmlns:p14="http://schemas.microsoft.com/office/powerpoint/2010/main" val="2700921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5428A1D-BF4C-644C-AF78-A526C7DE7188}" type="slidenum">
              <a:rPr lang="en-US" smtClean="0"/>
              <a:t>6</a:t>
            </a:fld>
            <a:endParaRPr lang="en-US"/>
          </a:p>
        </p:txBody>
      </p:sp>
    </p:spTree>
    <p:extLst>
      <p:ext uri="{BB962C8B-B14F-4D97-AF65-F5344CB8AC3E}">
        <p14:creationId xmlns:p14="http://schemas.microsoft.com/office/powerpoint/2010/main" val="480412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5428A1D-BF4C-644C-AF78-A526C7DE7188}" type="slidenum">
              <a:rPr lang="en-US" smtClean="0"/>
              <a:t>7</a:t>
            </a:fld>
            <a:endParaRPr lang="en-US"/>
          </a:p>
        </p:txBody>
      </p:sp>
    </p:spTree>
    <p:extLst>
      <p:ext uri="{BB962C8B-B14F-4D97-AF65-F5344CB8AC3E}">
        <p14:creationId xmlns:p14="http://schemas.microsoft.com/office/powerpoint/2010/main" val="4161478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8DA55B8-B31E-4464-931A-579783C51DA1}" type="datetimeFigureOut">
              <a:rPr lang="en-US" smtClean="0"/>
              <a:t>8/7/21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8/7/21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8/7/21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8/7/21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8/7/21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DA55B8-B31E-4464-931A-579783C51DA1}" type="datetimeFigureOut">
              <a:rPr lang="en-US" smtClean="0"/>
              <a:t>8/7/21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DA55B8-B31E-4464-931A-579783C51DA1}" type="datetimeFigureOut">
              <a:rPr lang="en-US" smtClean="0"/>
              <a:t>8/7/21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DA55B8-B31E-4464-931A-579783C51DA1}" type="datetimeFigureOut">
              <a:rPr lang="en-US" smtClean="0"/>
              <a:t>8/7/21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8/7/21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8/7/21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8/7/21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8/7/21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69BFAD0-8420-7C43-8FC9-63C57313D4AC}"/>
              </a:ext>
            </a:extLst>
          </p:cNvPr>
          <p:cNvPicPr>
            <a:picLocks noChangeAspect="1"/>
          </p:cNvPicPr>
          <p:nvPr/>
        </p:nvPicPr>
        <p:blipFill rotWithShape="1">
          <a:blip r:embed="rId3">
            <a:alphaModFix amt="41000"/>
            <a:extLst>
              <a:ext uri="{28A0092B-C50C-407E-A947-70E740481C1C}">
                <a14:useLocalDpi xmlns:a14="http://schemas.microsoft.com/office/drawing/2010/main" val="0"/>
              </a:ext>
            </a:extLst>
          </a:blip>
          <a:srcRect l="17984" r="14603"/>
          <a:stretch/>
        </p:blipFill>
        <p:spPr>
          <a:xfrm>
            <a:off x="0" y="1447800"/>
            <a:ext cx="9144000" cy="5410200"/>
          </a:xfrm>
          <a:prstGeom prst="rect">
            <a:avLst/>
          </a:prstGeom>
        </p:spPr>
      </p:pic>
      <p:sp>
        <p:nvSpPr>
          <p:cNvPr id="3" name="Subtitle 2"/>
          <p:cNvSpPr>
            <a:spLocks noGrp="1"/>
          </p:cNvSpPr>
          <p:nvPr>
            <p:ph type="subTitle" idx="1"/>
          </p:nvPr>
        </p:nvSpPr>
        <p:spPr>
          <a:xfrm>
            <a:off x="0" y="5791199"/>
            <a:ext cx="9144000" cy="1066800"/>
          </a:xfrm>
        </p:spPr>
        <p:txBody>
          <a:bodyPr>
            <a:noAutofit/>
          </a:bodyPr>
          <a:lstStyle/>
          <a:p>
            <a:r>
              <a:rPr lang="en-US" sz="6600" b="1" i="1" dirty="0">
                <a:solidFill>
                  <a:schemeClr val="bg1"/>
                </a:solidFill>
                <a:effectLst>
                  <a:outerShdw blurRad="50800" dist="38100" dir="2700000" algn="tl" rotWithShape="0">
                    <a:schemeClr val="tx1">
                      <a:lumMod val="95000"/>
                      <a:lumOff val="5000"/>
                      <a:alpha val="43000"/>
                    </a:schemeClr>
                  </a:outerShdw>
                </a:effectLst>
              </a:rPr>
              <a:t>Mark 10:42-45</a:t>
            </a:r>
          </a:p>
        </p:txBody>
      </p:sp>
      <p:sp useBgFill="1">
        <p:nvSpPr>
          <p:cNvPr id="2" name="Title 1"/>
          <p:cNvSpPr>
            <a:spLocks noGrp="1"/>
          </p:cNvSpPr>
          <p:nvPr>
            <p:ph type="ctrTitle"/>
          </p:nvPr>
        </p:nvSpPr>
        <p:spPr>
          <a:xfrm>
            <a:off x="0" y="1"/>
            <a:ext cx="9144000" cy="2057399"/>
          </a:xfrm>
        </p:spPr>
        <p:txBody>
          <a:bodyPr anchor="ctr">
            <a:noAutofit/>
          </a:bodyPr>
          <a:lstStyle/>
          <a:p>
            <a:pPr>
              <a:lnSpc>
                <a:spcPct val="90000"/>
              </a:lnSpc>
            </a:pPr>
            <a:r>
              <a:rPr lang="en-US" sz="7000" b="1" dirty="0">
                <a:solidFill>
                  <a:srgbClr val="FFFF00"/>
                </a:solidFill>
                <a:effectLst>
                  <a:outerShdw blurRad="50800" dist="38100" dir="2700000" algn="tl" rotWithShape="0">
                    <a:schemeClr val="tx1">
                      <a:lumMod val="95000"/>
                      <a:lumOff val="5000"/>
                      <a:alpha val="43000"/>
                    </a:schemeClr>
                  </a:outerShdw>
                </a:effectLst>
              </a:rPr>
              <a:t>Learning Submission &amp; Service</a:t>
            </a:r>
          </a:p>
        </p:txBody>
      </p:sp>
    </p:spTree>
    <p:extLst>
      <p:ext uri="{BB962C8B-B14F-4D97-AF65-F5344CB8AC3E}">
        <p14:creationId xmlns:p14="http://schemas.microsoft.com/office/powerpoint/2010/main" val="1898293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D638987-AF7E-E741-BE28-789A5C79FBE1}"/>
              </a:ext>
            </a:extLst>
          </p:cNvPr>
          <p:cNvPicPr>
            <a:picLocks noChangeAspect="1"/>
          </p:cNvPicPr>
          <p:nvPr/>
        </p:nvPicPr>
        <p:blipFill rotWithShape="1">
          <a:blip r:embed="rId3">
            <a:alphaModFix amt="50000"/>
            <a:extLst>
              <a:ext uri="{28A0092B-C50C-407E-A947-70E740481C1C}">
                <a14:useLocalDpi xmlns:a14="http://schemas.microsoft.com/office/drawing/2010/main" val="0"/>
              </a:ext>
            </a:extLst>
          </a:blip>
          <a:srcRect b="34166"/>
          <a:stretch/>
        </p:blipFill>
        <p:spPr>
          <a:xfrm>
            <a:off x="0" y="914400"/>
            <a:ext cx="9144000" cy="6019800"/>
          </a:xfrm>
          <a:prstGeom prst="rect">
            <a:avLst/>
          </a:prstGeom>
          <a:effectLst>
            <a:outerShdw blurRad="50800" dist="50800" dir="5400000" algn="ctr" rotWithShape="0">
              <a:srgbClr val="000000">
                <a:alpha val="54000"/>
              </a:srgbClr>
            </a:outerShdw>
          </a:effectLst>
        </p:spPr>
      </p:pic>
      <p:sp>
        <p:nvSpPr>
          <p:cNvPr id="2" name="Title 1"/>
          <p:cNvSpPr>
            <a:spLocks noGrp="1"/>
          </p:cNvSpPr>
          <p:nvPr>
            <p:ph type="title"/>
          </p:nvPr>
        </p:nvSpPr>
        <p:spPr>
          <a:xfrm>
            <a:off x="0" y="76200"/>
            <a:ext cx="9144000" cy="838200"/>
          </a:xfrm>
        </p:spPr>
        <p:txBody>
          <a:bodyPr>
            <a:normAutofit/>
          </a:bodyPr>
          <a:lstStyle/>
          <a:p>
            <a:r>
              <a:rPr lang="en-US" sz="4000" b="1" dirty="0">
                <a:solidFill>
                  <a:srgbClr val="FFFF00"/>
                </a:solidFill>
                <a:effectLst>
                  <a:outerShdw blurRad="50800" dist="38100" dir="2700000" algn="tl" rotWithShape="0">
                    <a:schemeClr val="tx1">
                      <a:alpha val="43000"/>
                    </a:schemeClr>
                  </a:outerShdw>
                </a:effectLst>
              </a:rPr>
              <a:t>Background to Text (Mark 10:35-41)</a:t>
            </a:r>
          </a:p>
        </p:txBody>
      </p:sp>
      <p:sp>
        <p:nvSpPr>
          <p:cNvPr id="4" name="TextBox 3"/>
          <p:cNvSpPr txBox="1"/>
          <p:nvPr/>
        </p:nvSpPr>
        <p:spPr>
          <a:xfrm>
            <a:off x="152400" y="914400"/>
            <a:ext cx="8991600" cy="5943422"/>
          </a:xfrm>
          <a:prstGeom prst="rect">
            <a:avLst/>
          </a:prstGeom>
          <a:noFill/>
        </p:spPr>
        <p:txBody>
          <a:bodyPr wrap="square" rtlCol="0">
            <a:spAutoFit/>
          </a:bodyPr>
          <a:lstStyle/>
          <a:p>
            <a:pPr>
              <a:lnSpc>
                <a:spcPct val="97000"/>
              </a:lnSpc>
            </a:pPr>
            <a:r>
              <a:rPr lang="en-US" sz="28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35 </a:t>
            </a:r>
            <a:r>
              <a:rPr lang="en-US" sz="28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Then James and John, the sons of Zebedee, came to Him, saying, “Teacher, we want You to do for us whatever we ask.” </a:t>
            </a:r>
            <a:r>
              <a:rPr lang="en-US" sz="28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36 </a:t>
            </a:r>
            <a:r>
              <a:rPr lang="en-US" sz="28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And He said to them, “What do you want Me to do for you?” </a:t>
            </a:r>
            <a:r>
              <a:rPr lang="en-US" sz="28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37 </a:t>
            </a:r>
            <a:r>
              <a:rPr lang="en-US" sz="28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They said to Him, “Grant us that we may sit, one on Your right hand and the other on Your left, in Your glory.” </a:t>
            </a:r>
            <a:r>
              <a:rPr lang="en-US" sz="28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38 </a:t>
            </a:r>
            <a:r>
              <a:rPr lang="en-US" sz="28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But Jesus said to them, “You do not know what you ask. Are you able to drink the cup that I drink, and be baptized with the baptism that I am baptized with?” </a:t>
            </a:r>
            <a:r>
              <a:rPr lang="en-US" sz="28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39 </a:t>
            </a:r>
            <a:r>
              <a:rPr lang="en-US" sz="28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They said to Him, “We are able.” So Jesus said to them, “You will indeed drink the cup that I drink, and with the baptism I am baptized with you will be baptized; </a:t>
            </a:r>
            <a:r>
              <a:rPr lang="en-US" sz="28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40 </a:t>
            </a:r>
            <a:r>
              <a:rPr lang="en-US" sz="28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but to sit on My right hand and on My left is not Mine to give, but it is for those for whom it is prepared.” </a:t>
            </a:r>
            <a:r>
              <a:rPr lang="en-US" sz="28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41 </a:t>
            </a:r>
            <a:r>
              <a:rPr lang="en-US" sz="28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And when the ten heard it, they began to be greatly displeased with James and John. </a:t>
            </a:r>
          </a:p>
        </p:txBody>
      </p:sp>
    </p:spTree>
    <p:extLst>
      <p:ext uri="{BB962C8B-B14F-4D97-AF65-F5344CB8AC3E}">
        <p14:creationId xmlns:p14="http://schemas.microsoft.com/office/powerpoint/2010/main" val="285779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ppt_w/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ppt_w</p:attrName>
                                        </p:attrNameLst>
                                      </p:cBhvr>
                                      <p:tavLst>
                                        <p:tav tm="0">
                                          <p:val>
                                            <p:fltVal val="0"/>
                                          </p:val>
                                        </p:tav>
                                        <p:tav tm="100000">
                                          <p:val>
                                            <p:strVal val="#ppt_w"/>
                                          </p:val>
                                        </p:tav>
                                      </p:tavLst>
                                    </p:anim>
                                    <p:anim calcmode="lin" valueType="num">
                                      <p:cBhvr>
                                        <p:cTn id="10"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75969-5A60-BE43-863F-E1370FB5863F}"/>
              </a:ext>
            </a:extLst>
          </p:cNvPr>
          <p:cNvSpPr>
            <a:spLocks noGrp="1"/>
          </p:cNvSpPr>
          <p:nvPr>
            <p:ph type="title"/>
          </p:nvPr>
        </p:nvSpPr>
        <p:spPr/>
        <p:txBody>
          <a:bodyPr>
            <a:normAutofit/>
          </a:bodyPr>
          <a:lstStyle/>
          <a:p>
            <a:r>
              <a:rPr lang="en-US" sz="5400" b="1" dirty="0">
                <a:solidFill>
                  <a:srgbClr val="FFFF00"/>
                </a:solidFill>
                <a:effectLst>
                  <a:outerShdw blurRad="50800" dist="50800" dir="5400000" algn="ctr" rotWithShape="0">
                    <a:schemeClr val="tx1"/>
                  </a:outerShdw>
                </a:effectLst>
              </a:rPr>
              <a:t>Mark 10:42-46</a:t>
            </a:r>
          </a:p>
        </p:txBody>
      </p:sp>
      <p:sp>
        <p:nvSpPr>
          <p:cNvPr id="3" name="TextBox 2">
            <a:extLst>
              <a:ext uri="{FF2B5EF4-FFF2-40B4-BE49-F238E27FC236}">
                <a16:creationId xmlns:a16="http://schemas.microsoft.com/office/drawing/2014/main" id="{DBEDCE80-C68E-A647-942A-692A21E903F3}"/>
              </a:ext>
            </a:extLst>
          </p:cNvPr>
          <p:cNvSpPr txBox="1"/>
          <p:nvPr/>
        </p:nvSpPr>
        <p:spPr>
          <a:xfrm>
            <a:off x="304800" y="1371600"/>
            <a:ext cx="8763000" cy="5293757"/>
          </a:xfrm>
          <a:prstGeom prst="rect">
            <a:avLst/>
          </a:prstGeom>
          <a:noFill/>
        </p:spPr>
        <p:txBody>
          <a:bodyPr wrap="square" rtlCol="0">
            <a:spAutoFit/>
          </a:bodyPr>
          <a:lstStyle/>
          <a:p>
            <a:r>
              <a:rPr lang="en-US" sz="3200" b="1" baseline="30000" dirty="0">
                <a:solidFill>
                  <a:schemeClr val="bg1"/>
                </a:solidFill>
                <a:latin typeface="Times New Roman" panose="02020603050405020304" pitchFamily="18" charset="0"/>
                <a:cs typeface="Times New Roman" panose="02020603050405020304" pitchFamily="18" charset="0"/>
              </a:rPr>
              <a:t>42 </a:t>
            </a:r>
            <a:r>
              <a:rPr lang="en-US" sz="3200" dirty="0">
                <a:solidFill>
                  <a:schemeClr val="bg1"/>
                </a:solidFill>
                <a:latin typeface="Times New Roman" panose="02020603050405020304" pitchFamily="18" charset="0"/>
                <a:cs typeface="Times New Roman" panose="02020603050405020304" pitchFamily="18" charset="0"/>
              </a:rPr>
              <a:t>But Jesus called them to Himself and said to them, “You know that those who are considered rulers over the Gentiles lord it over them, and their great ones exercise authority over them. </a:t>
            </a:r>
            <a:r>
              <a:rPr lang="en-US" sz="3200" b="1" baseline="30000" dirty="0">
                <a:solidFill>
                  <a:schemeClr val="bg1"/>
                </a:solidFill>
                <a:latin typeface="Times New Roman" panose="02020603050405020304" pitchFamily="18" charset="0"/>
                <a:cs typeface="Times New Roman" panose="02020603050405020304" pitchFamily="18" charset="0"/>
              </a:rPr>
              <a:t>43 </a:t>
            </a:r>
            <a:r>
              <a:rPr lang="en-US" sz="3200" dirty="0">
                <a:solidFill>
                  <a:schemeClr val="bg1"/>
                </a:solidFill>
                <a:latin typeface="Times New Roman" panose="02020603050405020304" pitchFamily="18" charset="0"/>
                <a:cs typeface="Times New Roman" panose="02020603050405020304" pitchFamily="18" charset="0"/>
              </a:rPr>
              <a:t>Yet it shall not be so among you; but whoever desires to become great among you shall be your servant. </a:t>
            </a:r>
            <a:r>
              <a:rPr lang="en-US" sz="3200" b="1" baseline="30000" dirty="0">
                <a:solidFill>
                  <a:schemeClr val="bg1"/>
                </a:solidFill>
                <a:latin typeface="Times New Roman" panose="02020603050405020304" pitchFamily="18" charset="0"/>
                <a:cs typeface="Times New Roman" panose="02020603050405020304" pitchFamily="18" charset="0"/>
              </a:rPr>
              <a:t>44 </a:t>
            </a:r>
            <a:r>
              <a:rPr lang="en-US" sz="3200" dirty="0">
                <a:solidFill>
                  <a:schemeClr val="bg1"/>
                </a:solidFill>
                <a:latin typeface="Times New Roman" panose="02020603050405020304" pitchFamily="18" charset="0"/>
                <a:cs typeface="Times New Roman" panose="02020603050405020304" pitchFamily="18" charset="0"/>
              </a:rPr>
              <a:t>And whoever of you desires to be first shall be slave of all. </a:t>
            </a:r>
            <a:r>
              <a:rPr lang="en-US" sz="3200" b="1" baseline="30000" dirty="0">
                <a:solidFill>
                  <a:schemeClr val="bg1"/>
                </a:solidFill>
                <a:latin typeface="Times New Roman" panose="02020603050405020304" pitchFamily="18" charset="0"/>
                <a:cs typeface="Times New Roman" panose="02020603050405020304" pitchFamily="18" charset="0"/>
              </a:rPr>
              <a:t>45 </a:t>
            </a:r>
            <a:r>
              <a:rPr lang="en-US" sz="3200" dirty="0">
                <a:solidFill>
                  <a:schemeClr val="bg1"/>
                </a:solidFill>
                <a:latin typeface="Times New Roman" panose="02020603050405020304" pitchFamily="18" charset="0"/>
                <a:cs typeface="Times New Roman" panose="02020603050405020304" pitchFamily="18" charset="0"/>
              </a:rPr>
              <a:t>For even the Son of Man did not come to be served, but to serve, and to give His life a ransom for many.”</a:t>
            </a:r>
          </a:p>
          <a:p>
            <a:endParaRPr lang="en-US" dirty="0"/>
          </a:p>
        </p:txBody>
      </p:sp>
    </p:spTree>
    <p:extLst>
      <p:ext uri="{BB962C8B-B14F-4D97-AF65-F5344CB8AC3E}">
        <p14:creationId xmlns:p14="http://schemas.microsoft.com/office/powerpoint/2010/main" val="2935490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538C4E8-3981-0E4C-98EF-56BC7E1ACE83}"/>
              </a:ext>
            </a:extLst>
          </p:cNvPr>
          <p:cNvPicPr>
            <a:picLocks noChangeAspect="1"/>
          </p:cNvPicPr>
          <p:nvPr/>
        </p:nvPicPr>
        <p:blipFill rotWithShape="1">
          <a:blip r:embed="rId3">
            <a:alphaModFix amt="41000"/>
            <a:extLst>
              <a:ext uri="{28A0092B-C50C-407E-A947-70E740481C1C}">
                <a14:useLocalDpi xmlns:a14="http://schemas.microsoft.com/office/drawing/2010/main" val="0"/>
              </a:ext>
            </a:extLst>
          </a:blip>
          <a:srcRect l="17984" r="14603"/>
          <a:stretch/>
        </p:blipFill>
        <p:spPr>
          <a:xfrm>
            <a:off x="0" y="1143000"/>
            <a:ext cx="9144000" cy="5715000"/>
          </a:xfrm>
          <a:prstGeom prst="rect">
            <a:avLst/>
          </a:prstGeom>
        </p:spPr>
      </p:pic>
      <p:sp>
        <p:nvSpPr>
          <p:cNvPr id="3" name="Title 2"/>
          <p:cNvSpPr>
            <a:spLocks noGrp="1"/>
          </p:cNvSpPr>
          <p:nvPr>
            <p:ph type="title"/>
          </p:nvPr>
        </p:nvSpPr>
        <p:spPr>
          <a:xfrm>
            <a:off x="0" y="0"/>
            <a:ext cx="9144000" cy="1219200"/>
          </a:xfrm>
        </p:spPr>
        <p:txBody>
          <a:bodyPr>
            <a:noAutofit/>
          </a:bodyPr>
          <a:lstStyle/>
          <a:p>
            <a:r>
              <a:rPr lang="en-US" sz="4600" b="1" spc="-150" dirty="0">
                <a:solidFill>
                  <a:srgbClr val="FFFF00"/>
                </a:solidFill>
                <a:effectLst>
                  <a:outerShdw blurRad="50800" dist="38100" dir="2700000" algn="tl" rotWithShape="0">
                    <a:schemeClr val="tx1">
                      <a:lumMod val="95000"/>
                      <a:lumOff val="5000"/>
                      <a:alpha val="43000"/>
                    </a:schemeClr>
                  </a:outerShdw>
                </a:effectLst>
              </a:rPr>
              <a:t>Submission Often Devalued by World</a:t>
            </a:r>
          </a:p>
        </p:txBody>
      </p:sp>
      <p:sp>
        <p:nvSpPr>
          <p:cNvPr id="4" name="Content Placeholder 3"/>
          <p:cNvSpPr>
            <a:spLocks noGrp="1"/>
          </p:cNvSpPr>
          <p:nvPr>
            <p:ph idx="1"/>
          </p:nvPr>
        </p:nvSpPr>
        <p:spPr>
          <a:xfrm>
            <a:off x="152400" y="1066800"/>
            <a:ext cx="8991600" cy="5715000"/>
          </a:xfrm>
        </p:spPr>
        <p:txBody>
          <a:bodyPr>
            <a:normAutofit/>
          </a:bodyPr>
          <a:lstStyle/>
          <a:p>
            <a:pPr>
              <a:spcBef>
                <a:spcPts val="0"/>
              </a:spcBef>
              <a:spcAft>
                <a:spcPts val="600"/>
              </a:spcAft>
              <a:buClr>
                <a:srgbClr val="FFFF00"/>
              </a:buClr>
            </a:pPr>
            <a:r>
              <a:rPr lang="en-US" sz="3400" dirty="0">
                <a:solidFill>
                  <a:schemeClr val="bg1"/>
                </a:solidFill>
                <a:effectLst>
                  <a:outerShdw blurRad="38100" dist="38100" dir="2700000" algn="tl">
                    <a:srgbClr val="000000">
                      <a:alpha val="43137"/>
                    </a:srgbClr>
                  </a:outerShdw>
                </a:effectLst>
              </a:rPr>
              <a:t>Women’s Liberation movement</a:t>
            </a:r>
            <a:endParaRPr lang="en-US" sz="3400" dirty="0">
              <a:solidFill>
                <a:schemeClr val="bg1"/>
              </a:solidFill>
              <a:effectLst>
                <a:outerShdw blurRad="50800" dist="38100" dir="2700000" algn="tl" rotWithShape="0">
                  <a:schemeClr val="tx1">
                    <a:lumMod val="95000"/>
                    <a:lumOff val="5000"/>
                    <a:alpha val="43000"/>
                  </a:schemeClr>
                </a:outerShdw>
              </a:effectLst>
            </a:endParaRPr>
          </a:p>
          <a:p>
            <a:pPr lvl="1">
              <a:spcBef>
                <a:spcPts val="0"/>
              </a:spcBef>
              <a:spcAft>
                <a:spcPts val="600"/>
              </a:spcAft>
              <a:buClr>
                <a:schemeClr val="bg1"/>
              </a:buClr>
            </a:pPr>
            <a:r>
              <a:rPr lang="en-US" sz="3000" dirty="0">
                <a:solidFill>
                  <a:srgbClr val="73FEFF"/>
                </a:solidFill>
                <a:effectLst>
                  <a:outerShdw blurRad="38100" dist="38100" dir="2700000" algn="tl">
                    <a:srgbClr val="000000">
                      <a:alpha val="43137"/>
                    </a:srgbClr>
                  </a:outerShdw>
                </a:effectLst>
              </a:rPr>
              <a:t>Tell wives that submission = Inferiority</a:t>
            </a:r>
            <a:endParaRPr lang="en-US" sz="3000" b="1" i="1" dirty="0">
              <a:solidFill>
                <a:srgbClr val="73FEFF"/>
              </a:solidFill>
              <a:effectLst>
                <a:outerShdw blurRad="50800" dist="38100" dir="2700000" algn="tl" rotWithShape="0">
                  <a:schemeClr val="tx1">
                    <a:lumMod val="95000"/>
                    <a:lumOff val="5000"/>
                    <a:alpha val="43000"/>
                  </a:schemeClr>
                </a:outerShdw>
              </a:effectLst>
            </a:endParaRPr>
          </a:p>
          <a:p>
            <a:pPr lvl="1">
              <a:spcBef>
                <a:spcPts val="0"/>
              </a:spcBef>
              <a:spcAft>
                <a:spcPts val="600"/>
              </a:spcAft>
              <a:buClr>
                <a:schemeClr val="bg1"/>
              </a:buClr>
            </a:pPr>
            <a:r>
              <a:rPr lang="en-US" sz="3000" dirty="0">
                <a:solidFill>
                  <a:srgbClr val="73FEFF"/>
                </a:solidFill>
                <a:effectLst>
                  <a:outerShdw blurRad="38100" dist="38100" dir="2700000" algn="tl">
                    <a:srgbClr val="000000">
                      <a:alpha val="43137"/>
                    </a:srgbClr>
                  </a:outerShdw>
                </a:effectLst>
              </a:rPr>
              <a:t>Judge value based on advanced job status</a:t>
            </a:r>
            <a:endParaRPr lang="en-US" sz="3000" b="1" i="1" dirty="0">
              <a:solidFill>
                <a:srgbClr val="FFFF66"/>
              </a:solidFill>
              <a:effectLst>
                <a:outerShdw blurRad="50800" dist="38100" dir="2700000" algn="tl" rotWithShape="0">
                  <a:schemeClr val="tx1">
                    <a:lumMod val="95000"/>
                    <a:lumOff val="5000"/>
                    <a:alpha val="43000"/>
                  </a:schemeClr>
                </a:outerShdw>
              </a:effectLst>
            </a:endParaRPr>
          </a:p>
          <a:p>
            <a:pPr>
              <a:spcBef>
                <a:spcPts val="0"/>
              </a:spcBef>
              <a:spcAft>
                <a:spcPts val="600"/>
              </a:spcAft>
              <a:buClr>
                <a:srgbClr val="FFFF00"/>
              </a:buClr>
            </a:pPr>
            <a:r>
              <a:rPr lang="en-US" sz="3400" dirty="0">
                <a:solidFill>
                  <a:schemeClr val="bg1"/>
                </a:solidFill>
                <a:effectLst>
                  <a:outerShdw blurRad="38100" dist="38100" dir="2700000" algn="tl">
                    <a:srgbClr val="000000">
                      <a:alpha val="43137"/>
                    </a:srgbClr>
                  </a:outerShdw>
                </a:effectLst>
              </a:rPr>
              <a:t>Materialism &amp; greed conflict with submission</a:t>
            </a:r>
            <a:endParaRPr lang="en-US" sz="3400" dirty="0">
              <a:solidFill>
                <a:schemeClr val="bg1"/>
              </a:solidFill>
              <a:effectLst>
                <a:outerShdw blurRad="50800" dist="38100" dir="2700000" algn="tl" rotWithShape="0">
                  <a:schemeClr val="tx1">
                    <a:lumMod val="95000"/>
                    <a:lumOff val="5000"/>
                    <a:alpha val="43000"/>
                  </a:schemeClr>
                </a:outerShdw>
              </a:effectLst>
            </a:endParaRPr>
          </a:p>
          <a:p>
            <a:pPr lvl="1">
              <a:spcBef>
                <a:spcPts val="0"/>
              </a:spcBef>
              <a:spcAft>
                <a:spcPts val="600"/>
              </a:spcAft>
              <a:buClr>
                <a:schemeClr val="bg1"/>
              </a:buClr>
            </a:pPr>
            <a:r>
              <a:rPr lang="en-US" sz="3000" dirty="0">
                <a:solidFill>
                  <a:srgbClr val="73FEFF"/>
                </a:solidFill>
                <a:effectLst>
                  <a:outerShdw blurRad="38100" dist="38100" dir="2700000" algn="tl">
                    <a:srgbClr val="000000">
                      <a:alpha val="43137"/>
                    </a:srgbClr>
                  </a:outerShdw>
                </a:effectLst>
              </a:rPr>
              <a:t>Attitude of seeking self-interest over all others</a:t>
            </a:r>
            <a:endParaRPr lang="en-US" sz="3000" dirty="0">
              <a:solidFill>
                <a:schemeClr val="bg1"/>
              </a:solidFill>
              <a:effectLst>
                <a:outerShdw blurRad="50800" dist="38100" dir="2700000" algn="tl" rotWithShape="0">
                  <a:schemeClr val="tx1">
                    <a:lumMod val="95000"/>
                    <a:lumOff val="5000"/>
                    <a:alpha val="43000"/>
                  </a:schemeClr>
                </a:outerShdw>
              </a:effectLst>
            </a:endParaRPr>
          </a:p>
          <a:p>
            <a:pPr>
              <a:spcBef>
                <a:spcPts val="0"/>
              </a:spcBef>
              <a:spcAft>
                <a:spcPts val="600"/>
              </a:spcAft>
              <a:buClr>
                <a:srgbClr val="FFFF00"/>
              </a:buClr>
            </a:pPr>
            <a:r>
              <a:rPr lang="en-US" sz="3400" dirty="0">
                <a:solidFill>
                  <a:schemeClr val="bg1"/>
                </a:solidFill>
                <a:effectLst>
                  <a:outerShdw blurRad="38100" dist="38100" dir="2700000" algn="tl">
                    <a:srgbClr val="000000">
                      <a:alpha val="43137"/>
                    </a:srgbClr>
                  </a:outerShdw>
                </a:effectLst>
              </a:rPr>
              <a:t>“Nobody has the right to tell me what to do!”</a:t>
            </a:r>
            <a:endParaRPr lang="en-US" sz="3400" dirty="0">
              <a:solidFill>
                <a:schemeClr val="bg1"/>
              </a:solidFill>
              <a:effectLst>
                <a:outerShdw blurRad="50800" dist="38100" dir="2700000" algn="tl" rotWithShape="0">
                  <a:schemeClr val="tx1">
                    <a:lumMod val="95000"/>
                    <a:lumOff val="5000"/>
                    <a:alpha val="43000"/>
                  </a:schemeClr>
                </a:outerShdw>
              </a:effectLst>
            </a:endParaRPr>
          </a:p>
          <a:p>
            <a:pPr lvl="1">
              <a:spcBef>
                <a:spcPts val="0"/>
              </a:spcBef>
              <a:spcAft>
                <a:spcPts val="600"/>
              </a:spcAft>
              <a:buClr>
                <a:schemeClr val="bg1"/>
              </a:buClr>
            </a:pPr>
            <a:r>
              <a:rPr lang="en-US" sz="3000" dirty="0">
                <a:solidFill>
                  <a:srgbClr val="73FEFF"/>
                </a:solidFill>
                <a:effectLst>
                  <a:outerShdw blurRad="38100" dist="38100" dir="2700000" algn="tl">
                    <a:srgbClr val="000000">
                      <a:alpha val="43137"/>
                    </a:srgbClr>
                  </a:outerShdw>
                </a:effectLst>
              </a:rPr>
              <a:t>Basic attitude of anarchy in civil realm</a:t>
            </a:r>
            <a:endParaRPr lang="en-US" sz="3000" b="1" i="1" dirty="0">
              <a:solidFill>
                <a:srgbClr val="73FEFF"/>
              </a:solidFill>
              <a:effectLst>
                <a:outerShdw blurRad="50800" dist="38100" dir="2700000" algn="tl" rotWithShape="0">
                  <a:schemeClr val="tx1">
                    <a:lumMod val="95000"/>
                    <a:lumOff val="5000"/>
                    <a:alpha val="43000"/>
                  </a:schemeClr>
                </a:outerShdw>
              </a:effectLst>
            </a:endParaRPr>
          </a:p>
          <a:p>
            <a:pPr lvl="1">
              <a:spcBef>
                <a:spcPts val="0"/>
              </a:spcBef>
              <a:spcAft>
                <a:spcPts val="600"/>
              </a:spcAft>
              <a:buClr>
                <a:schemeClr val="bg1"/>
              </a:buClr>
            </a:pPr>
            <a:r>
              <a:rPr lang="en-US" sz="3000" dirty="0">
                <a:solidFill>
                  <a:srgbClr val="73FEFF"/>
                </a:solidFill>
                <a:effectLst>
                  <a:outerShdw blurRad="38100" dist="38100" dir="2700000" algn="tl">
                    <a:srgbClr val="000000">
                      <a:alpha val="43137"/>
                    </a:srgbClr>
                  </a:outerShdw>
                </a:effectLst>
              </a:rPr>
              <a:t>Gets one in trouble in the business world</a:t>
            </a:r>
            <a:endParaRPr lang="en-US" sz="3000" b="1" i="1" dirty="0">
              <a:solidFill>
                <a:srgbClr val="73FEFF"/>
              </a:solidFill>
              <a:effectLst>
                <a:outerShdw blurRad="50800" dist="38100" dir="2700000" algn="tl" rotWithShape="0">
                  <a:schemeClr val="tx1">
                    <a:lumMod val="95000"/>
                    <a:lumOff val="5000"/>
                    <a:alpha val="43000"/>
                  </a:schemeClr>
                </a:outerShdw>
              </a:effectLst>
            </a:endParaRPr>
          </a:p>
          <a:p>
            <a:pPr lvl="1">
              <a:spcBef>
                <a:spcPts val="0"/>
              </a:spcBef>
              <a:spcAft>
                <a:spcPts val="600"/>
              </a:spcAft>
              <a:buClr>
                <a:schemeClr val="bg1"/>
              </a:buClr>
            </a:pPr>
            <a:r>
              <a:rPr lang="en-US" sz="3000" dirty="0">
                <a:solidFill>
                  <a:srgbClr val="73FEFF"/>
                </a:solidFill>
                <a:effectLst>
                  <a:outerShdw blurRad="38100" dist="38100" dir="2700000" algn="tl">
                    <a:srgbClr val="000000">
                      <a:alpha val="43137"/>
                    </a:srgbClr>
                  </a:outerShdw>
                </a:effectLst>
              </a:rPr>
              <a:t>Brings rebellion in family relations</a:t>
            </a:r>
            <a:endParaRPr lang="en-US" sz="3000" b="1" i="1" dirty="0">
              <a:solidFill>
                <a:srgbClr val="73FEFF"/>
              </a:solidFill>
              <a:effectLst>
                <a:outerShdw blurRad="50800" dist="38100" dir="2700000" algn="tl" rotWithShape="0">
                  <a:schemeClr val="tx1">
                    <a:lumMod val="95000"/>
                    <a:lumOff val="5000"/>
                    <a:alpha val="43000"/>
                  </a:schemeClr>
                </a:outerShdw>
              </a:effectLst>
            </a:endParaRPr>
          </a:p>
          <a:p>
            <a:pPr lvl="1">
              <a:spcBef>
                <a:spcPts val="0"/>
              </a:spcBef>
              <a:spcAft>
                <a:spcPts val="600"/>
              </a:spcAft>
              <a:buClr>
                <a:schemeClr val="bg1"/>
              </a:buClr>
            </a:pPr>
            <a:r>
              <a:rPr lang="en-US" sz="3000" dirty="0">
                <a:solidFill>
                  <a:srgbClr val="73FEFF"/>
                </a:solidFill>
                <a:effectLst>
                  <a:outerShdw blurRad="38100" dist="38100" dir="2700000" algn="tl">
                    <a:srgbClr val="000000">
                      <a:alpha val="43137"/>
                    </a:srgbClr>
                  </a:outerShdw>
                </a:effectLst>
              </a:rPr>
              <a:t>Causes problems when present in a local church</a:t>
            </a:r>
            <a:endParaRPr lang="en-US" sz="3000" dirty="0">
              <a:solidFill>
                <a:srgbClr val="73FEFF"/>
              </a:solidFill>
              <a:effectLst>
                <a:outerShdw blurRad="50800" dist="38100" dir="2700000" algn="tl" rotWithShape="0">
                  <a:schemeClr val="tx1">
                    <a:lumMod val="95000"/>
                    <a:lumOff val="5000"/>
                    <a:alpha val="43000"/>
                  </a:schemeClr>
                </a:outerShdw>
              </a:effectLst>
            </a:endParaRPr>
          </a:p>
        </p:txBody>
      </p:sp>
    </p:spTree>
    <p:extLst>
      <p:ext uri="{BB962C8B-B14F-4D97-AF65-F5344CB8AC3E}">
        <p14:creationId xmlns:p14="http://schemas.microsoft.com/office/powerpoint/2010/main" val="3809001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left)">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left)">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wipe(left)">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wipe(left)">
                                      <p:cBhvr>
                                        <p:cTn id="5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538C4E8-3981-0E4C-98EF-56BC7E1ACE83}"/>
              </a:ext>
            </a:extLst>
          </p:cNvPr>
          <p:cNvPicPr>
            <a:picLocks noChangeAspect="1"/>
          </p:cNvPicPr>
          <p:nvPr/>
        </p:nvPicPr>
        <p:blipFill rotWithShape="1">
          <a:blip r:embed="rId3">
            <a:alphaModFix amt="41000"/>
            <a:extLst>
              <a:ext uri="{28A0092B-C50C-407E-A947-70E740481C1C}">
                <a14:useLocalDpi xmlns:a14="http://schemas.microsoft.com/office/drawing/2010/main" val="0"/>
              </a:ext>
            </a:extLst>
          </a:blip>
          <a:srcRect l="17984" r="14603"/>
          <a:stretch/>
        </p:blipFill>
        <p:spPr>
          <a:xfrm>
            <a:off x="0" y="1143000"/>
            <a:ext cx="9144000" cy="5715000"/>
          </a:xfrm>
          <a:prstGeom prst="rect">
            <a:avLst/>
          </a:prstGeom>
        </p:spPr>
      </p:pic>
      <p:sp>
        <p:nvSpPr>
          <p:cNvPr id="3" name="Title 2"/>
          <p:cNvSpPr>
            <a:spLocks noGrp="1"/>
          </p:cNvSpPr>
          <p:nvPr>
            <p:ph type="title"/>
          </p:nvPr>
        </p:nvSpPr>
        <p:spPr>
          <a:xfrm>
            <a:off x="0" y="152400"/>
            <a:ext cx="9144000" cy="1371600"/>
          </a:xfrm>
        </p:spPr>
        <p:txBody>
          <a:bodyPr>
            <a:normAutofit/>
          </a:bodyPr>
          <a:lstStyle/>
          <a:p>
            <a:r>
              <a:rPr lang="en-US" sz="4600" b="1" dirty="0">
                <a:solidFill>
                  <a:srgbClr val="FFFF00"/>
                </a:solidFill>
                <a:effectLst>
                  <a:outerShdw blurRad="50800" dist="38100" dir="2700000" algn="tl" rotWithShape="0">
                    <a:schemeClr val="tx1">
                      <a:lumMod val="95000"/>
                      <a:lumOff val="5000"/>
                      <a:alpha val="43000"/>
                    </a:schemeClr>
                  </a:outerShdw>
                </a:effectLst>
              </a:rPr>
              <a:t>Principles of Submission &amp; Service</a:t>
            </a:r>
          </a:p>
        </p:txBody>
      </p:sp>
      <p:sp>
        <p:nvSpPr>
          <p:cNvPr id="4" name="Content Placeholder 3"/>
          <p:cNvSpPr>
            <a:spLocks noGrp="1"/>
          </p:cNvSpPr>
          <p:nvPr>
            <p:ph idx="1"/>
          </p:nvPr>
        </p:nvSpPr>
        <p:spPr>
          <a:xfrm>
            <a:off x="152400" y="1447800"/>
            <a:ext cx="8991600" cy="5410200"/>
          </a:xfrm>
        </p:spPr>
        <p:txBody>
          <a:bodyPr>
            <a:normAutofit/>
          </a:bodyPr>
          <a:lstStyle/>
          <a:p>
            <a:pPr>
              <a:lnSpc>
                <a:spcPct val="110000"/>
              </a:lnSpc>
              <a:spcBef>
                <a:spcPts val="0"/>
              </a:spcBef>
              <a:spcAft>
                <a:spcPts val="600"/>
              </a:spcAft>
              <a:buClr>
                <a:srgbClr val="FFFF00"/>
              </a:buClr>
              <a:buSzPct val="100000"/>
            </a:pPr>
            <a:r>
              <a:rPr lang="en-US" sz="3600" dirty="0">
                <a:solidFill>
                  <a:schemeClr val="bg1"/>
                </a:solidFill>
                <a:effectLst>
                  <a:outerShdw blurRad="50800" dist="38100" dir="2700000" algn="tl" rotWithShape="0">
                    <a:schemeClr val="tx1">
                      <a:lumMod val="95000"/>
                      <a:lumOff val="5000"/>
                      <a:alpha val="43000"/>
                    </a:schemeClr>
                  </a:outerShdw>
                </a:effectLst>
              </a:rPr>
              <a:t>Often Missing in Lives of Believers</a:t>
            </a:r>
            <a:endParaRPr lang="en-US" altLang="en-US" sz="3600" dirty="0">
              <a:solidFill>
                <a:srgbClr val="66FFFF"/>
              </a:solidFill>
            </a:endParaRPr>
          </a:p>
          <a:p>
            <a:pPr lvl="1">
              <a:spcBef>
                <a:spcPts val="0"/>
              </a:spcBef>
              <a:spcAft>
                <a:spcPts val="600"/>
              </a:spcAft>
              <a:buClr>
                <a:schemeClr val="bg1"/>
              </a:buClr>
            </a:pPr>
            <a:r>
              <a:rPr lang="en-US" altLang="en-US" sz="3200" b="1" i="1" dirty="0">
                <a:solidFill>
                  <a:srgbClr val="FFFF66"/>
                </a:solidFill>
              </a:rPr>
              <a:t>2 Kings 5:13</a:t>
            </a:r>
            <a:r>
              <a:rPr lang="en-US" altLang="en-US" sz="3200" b="1" i="1" dirty="0">
                <a:solidFill>
                  <a:schemeClr val="tx2"/>
                </a:solidFill>
              </a:rPr>
              <a:t>  </a:t>
            </a:r>
            <a:r>
              <a:rPr lang="en-US" altLang="en-US" sz="3200" dirty="0">
                <a:solidFill>
                  <a:schemeClr val="bg1"/>
                </a:solidFill>
              </a:rPr>
              <a:t>Naaman too proud</a:t>
            </a:r>
            <a:endParaRPr lang="en-US" sz="3200" b="1" i="1" dirty="0">
              <a:solidFill>
                <a:schemeClr val="bg1"/>
              </a:solidFill>
              <a:effectLst>
                <a:outerShdw blurRad="50800" dist="38100" dir="2700000" algn="tl" rotWithShape="0">
                  <a:schemeClr val="tx1">
                    <a:lumMod val="95000"/>
                    <a:lumOff val="5000"/>
                    <a:alpha val="43000"/>
                  </a:schemeClr>
                </a:outerShdw>
              </a:effectLst>
            </a:endParaRPr>
          </a:p>
          <a:p>
            <a:pPr lvl="1">
              <a:spcBef>
                <a:spcPts val="0"/>
              </a:spcBef>
              <a:spcAft>
                <a:spcPts val="600"/>
              </a:spcAft>
              <a:buClr>
                <a:schemeClr val="bg1"/>
              </a:buClr>
            </a:pPr>
            <a:r>
              <a:rPr lang="en-US" sz="3200" b="1" i="1" dirty="0">
                <a:solidFill>
                  <a:srgbClr val="FFFF66"/>
                </a:solidFill>
                <a:effectLst>
                  <a:outerShdw blurRad="38100" dist="38100" dir="2700000" algn="tl">
                    <a:srgbClr val="000000">
                      <a:alpha val="43137"/>
                    </a:srgbClr>
                  </a:outerShdw>
                </a:effectLst>
              </a:rPr>
              <a:t>Luke 22:24-26  </a:t>
            </a:r>
            <a:r>
              <a:rPr lang="en-US" sz="3200" dirty="0">
                <a:solidFill>
                  <a:schemeClr val="bg1"/>
                </a:solidFill>
                <a:effectLst>
                  <a:outerShdw blurRad="38100" dist="38100" dir="2700000" algn="tl">
                    <a:srgbClr val="000000">
                      <a:alpha val="43137"/>
                    </a:srgbClr>
                  </a:outerShdw>
                </a:effectLst>
              </a:rPr>
              <a:t>Apostles sought glor</a:t>
            </a:r>
            <a:r>
              <a:rPr lang="en-US" sz="3200" b="1" i="1" dirty="0">
                <a:solidFill>
                  <a:schemeClr val="bg1"/>
                </a:solidFill>
                <a:effectLst>
                  <a:outerShdw blurRad="50800" dist="38100" dir="2700000" algn="tl" rotWithShape="0">
                    <a:schemeClr val="tx1">
                      <a:lumMod val="95000"/>
                      <a:lumOff val="5000"/>
                      <a:alpha val="43000"/>
                    </a:schemeClr>
                  </a:outerShdw>
                </a:effectLst>
              </a:rPr>
              <a:t>y</a:t>
            </a:r>
            <a:endParaRPr lang="en-US" sz="3200" b="1" i="1" dirty="0">
              <a:solidFill>
                <a:srgbClr val="FFFF66"/>
              </a:solidFill>
              <a:effectLst>
                <a:outerShdw blurRad="50800" dist="38100" dir="2700000" algn="tl" rotWithShape="0">
                  <a:schemeClr val="tx1">
                    <a:lumMod val="95000"/>
                    <a:lumOff val="5000"/>
                    <a:alpha val="43000"/>
                  </a:schemeClr>
                </a:outerShdw>
              </a:effectLst>
            </a:endParaRPr>
          </a:p>
          <a:p>
            <a:pPr>
              <a:spcBef>
                <a:spcPts val="0"/>
              </a:spcBef>
              <a:spcAft>
                <a:spcPts val="600"/>
              </a:spcAft>
              <a:buClr>
                <a:srgbClr val="FFFF00"/>
              </a:buClr>
            </a:pPr>
            <a:r>
              <a:rPr lang="en-US" sz="3600" dirty="0">
                <a:solidFill>
                  <a:schemeClr val="bg1"/>
                </a:solidFill>
                <a:effectLst>
                  <a:outerShdw blurRad="50800" dist="38100" dir="2700000" algn="tl" rotWithShape="0">
                    <a:schemeClr val="tx1">
                      <a:lumMod val="95000"/>
                      <a:lumOff val="5000"/>
                      <a:alpha val="43000"/>
                    </a:schemeClr>
                  </a:outerShdw>
                </a:effectLst>
              </a:rPr>
              <a:t>But Clearly Required in Scripture</a:t>
            </a:r>
          </a:p>
          <a:p>
            <a:pPr lvl="1">
              <a:spcBef>
                <a:spcPts val="0"/>
              </a:spcBef>
              <a:spcAft>
                <a:spcPts val="600"/>
              </a:spcAft>
              <a:buClr>
                <a:schemeClr val="bg1"/>
              </a:buClr>
            </a:pPr>
            <a:r>
              <a:rPr lang="en-US" sz="3200" b="1" i="1" dirty="0">
                <a:solidFill>
                  <a:srgbClr val="FFFF66"/>
                </a:solidFill>
                <a:effectLst>
                  <a:outerShdw blurRad="38100" dist="38100" dir="2700000" algn="tl">
                    <a:srgbClr val="000000">
                      <a:alpha val="43137"/>
                    </a:srgbClr>
                  </a:outerShdw>
                </a:effectLst>
              </a:rPr>
              <a:t>James 4:7</a:t>
            </a:r>
            <a:r>
              <a:rPr lang="en-US" sz="3200" b="1" i="1" dirty="0">
                <a:solidFill>
                  <a:schemeClr val="bg1"/>
                </a:solidFill>
                <a:effectLst>
                  <a:outerShdw blurRad="38100" dist="38100" dir="2700000" algn="tl">
                    <a:srgbClr val="000000">
                      <a:alpha val="43137"/>
                    </a:srgbClr>
                  </a:outerShdw>
                </a:effectLst>
              </a:rPr>
              <a:t>  </a:t>
            </a:r>
            <a:r>
              <a:rPr lang="en-US" sz="3200" dirty="0">
                <a:solidFill>
                  <a:schemeClr val="bg1"/>
                </a:solidFill>
                <a:effectLst>
                  <a:outerShdw blurRad="38100" dist="38100" dir="2700000" algn="tl">
                    <a:srgbClr val="000000">
                      <a:alpha val="43137"/>
                    </a:srgbClr>
                  </a:outerShdw>
                </a:effectLst>
              </a:rPr>
              <a:t>We must submit to God</a:t>
            </a:r>
            <a:endParaRPr lang="en-US" sz="3200" b="1" i="1" dirty="0">
              <a:solidFill>
                <a:schemeClr val="bg1"/>
              </a:solidFill>
              <a:effectLst>
                <a:outerShdw blurRad="50800" dist="38100" dir="2700000" algn="tl" rotWithShape="0">
                  <a:schemeClr val="tx1">
                    <a:lumMod val="95000"/>
                    <a:lumOff val="5000"/>
                    <a:alpha val="43000"/>
                  </a:schemeClr>
                </a:outerShdw>
              </a:effectLst>
            </a:endParaRPr>
          </a:p>
          <a:p>
            <a:pPr lvl="1">
              <a:spcBef>
                <a:spcPts val="0"/>
              </a:spcBef>
              <a:spcAft>
                <a:spcPts val="600"/>
              </a:spcAft>
              <a:buClr>
                <a:schemeClr val="bg1"/>
              </a:buClr>
            </a:pPr>
            <a:r>
              <a:rPr lang="en-US" sz="3200" b="1" i="1" dirty="0">
                <a:solidFill>
                  <a:srgbClr val="FFFF66"/>
                </a:solidFill>
                <a:effectLst>
                  <a:outerShdw blurRad="38100" dist="38100" dir="2700000" algn="tl">
                    <a:srgbClr val="000000">
                      <a:alpha val="43137"/>
                    </a:srgbClr>
                  </a:outerShdw>
                </a:effectLst>
              </a:rPr>
              <a:t>Eph. 5:21  </a:t>
            </a:r>
            <a:r>
              <a:rPr lang="en-US" sz="3200" dirty="0">
                <a:solidFill>
                  <a:schemeClr val="bg1"/>
                </a:solidFill>
                <a:effectLst>
                  <a:outerShdw blurRad="38100" dist="38100" dir="2700000" algn="tl">
                    <a:srgbClr val="000000">
                      <a:alpha val="43137"/>
                    </a:srgbClr>
                  </a:outerShdw>
                </a:effectLst>
              </a:rPr>
              <a:t>We must submit to one another</a:t>
            </a:r>
            <a:endParaRPr lang="en-US" sz="3200" b="1" i="1" dirty="0">
              <a:solidFill>
                <a:schemeClr val="bg1"/>
              </a:solidFill>
              <a:effectLst>
                <a:outerShdw blurRad="50800" dist="38100" dir="2700000" algn="tl" rotWithShape="0">
                  <a:schemeClr val="tx1">
                    <a:lumMod val="95000"/>
                    <a:lumOff val="5000"/>
                    <a:alpha val="43000"/>
                  </a:schemeClr>
                </a:outerShdw>
              </a:effectLst>
            </a:endParaRPr>
          </a:p>
          <a:p>
            <a:pPr lvl="1">
              <a:spcBef>
                <a:spcPts val="0"/>
              </a:spcBef>
              <a:spcAft>
                <a:spcPts val="600"/>
              </a:spcAft>
              <a:buClr>
                <a:schemeClr val="bg1"/>
              </a:buClr>
            </a:pPr>
            <a:r>
              <a:rPr lang="en-US" sz="3200" b="1" i="1" dirty="0">
                <a:solidFill>
                  <a:srgbClr val="FFFF66"/>
                </a:solidFill>
                <a:effectLst>
                  <a:outerShdw blurRad="38100" dist="38100" dir="2700000" algn="tl">
                    <a:srgbClr val="000000">
                      <a:alpha val="43137"/>
                    </a:srgbClr>
                  </a:outerShdw>
                </a:effectLst>
              </a:rPr>
              <a:t>Heb. 13:17  </a:t>
            </a:r>
            <a:r>
              <a:rPr lang="en-US" sz="3200" dirty="0">
                <a:solidFill>
                  <a:schemeClr val="bg1"/>
                </a:solidFill>
                <a:effectLst>
                  <a:outerShdw blurRad="38100" dist="38100" dir="2700000" algn="tl">
                    <a:srgbClr val="000000">
                      <a:alpha val="43137"/>
                    </a:srgbClr>
                  </a:outerShdw>
                </a:effectLst>
              </a:rPr>
              <a:t>We must submit to elder</a:t>
            </a:r>
            <a:endParaRPr lang="en-US" sz="3200" dirty="0">
              <a:solidFill>
                <a:schemeClr val="bg1"/>
              </a:solidFill>
              <a:effectLst>
                <a:outerShdw blurRad="50800" dist="38100" dir="2700000" algn="tl" rotWithShape="0">
                  <a:schemeClr val="tx1">
                    <a:lumMod val="95000"/>
                    <a:lumOff val="5000"/>
                    <a:alpha val="43000"/>
                  </a:schemeClr>
                </a:outerShdw>
              </a:effectLst>
            </a:endParaRPr>
          </a:p>
        </p:txBody>
      </p:sp>
    </p:spTree>
    <p:extLst>
      <p:ext uri="{BB962C8B-B14F-4D97-AF65-F5344CB8AC3E}">
        <p14:creationId xmlns:p14="http://schemas.microsoft.com/office/powerpoint/2010/main" val="2075464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left)">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538C4E8-3981-0E4C-98EF-56BC7E1ACE83}"/>
              </a:ext>
            </a:extLst>
          </p:cNvPr>
          <p:cNvPicPr>
            <a:picLocks noChangeAspect="1"/>
          </p:cNvPicPr>
          <p:nvPr/>
        </p:nvPicPr>
        <p:blipFill rotWithShape="1">
          <a:blip r:embed="rId3">
            <a:alphaModFix amt="41000"/>
            <a:extLst>
              <a:ext uri="{28A0092B-C50C-407E-A947-70E740481C1C}">
                <a14:useLocalDpi xmlns:a14="http://schemas.microsoft.com/office/drawing/2010/main" val="0"/>
              </a:ext>
            </a:extLst>
          </a:blip>
          <a:srcRect l="17984" r="14603"/>
          <a:stretch/>
        </p:blipFill>
        <p:spPr>
          <a:xfrm>
            <a:off x="0" y="1143000"/>
            <a:ext cx="9144000" cy="5715000"/>
          </a:xfrm>
          <a:prstGeom prst="rect">
            <a:avLst/>
          </a:prstGeom>
        </p:spPr>
      </p:pic>
      <p:sp>
        <p:nvSpPr>
          <p:cNvPr id="3" name="Title 2"/>
          <p:cNvSpPr>
            <a:spLocks noGrp="1"/>
          </p:cNvSpPr>
          <p:nvPr>
            <p:ph type="title"/>
          </p:nvPr>
        </p:nvSpPr>
        <p:spPr>
          <a:xfrm>
            <a:off x="0" y="0"/>
            <a:ext cx="9144000" cy="1371600"/>
          </a:xfrm>
        </p:spPr>
        <p:txBody>
          <a:bodyPr>
            <a:normAutofit/>
          </a:bodyPr>
          <a:lstStyle/>
          <a:p>
            <a:r>
              <a:rPr lang="en-US" b="1" dirty="0">
                <a:solidFill>
                  <a:srgbClr val="FFFF00"/>
                </a:solidFill>
                <a:effectLst>
                  <a:outerShdw blurRad="50800" dist="38100" dir="2700000" algn="tl" rotWithShape="0">
                    <a:schemeClr val="tx1">
                      <a:lumMod val="95000"/>
                      <a:lumOff val="5000"/>
                      <a:alpha val="43000"/>
                    </a:schemeClr>
                  </a:outerShdw>
                </a:effectLst>
              </a:rPr>
              <a:t>Pride Hinders Submission &amp; Service</a:t>
            </a:r>
          </a:p>
        </p:txBody>
      </p:sp>
      <p:sp>
        <p:nvSpPr>
          <p:cNvPr id="4" name="Content Placeholder 3"/>
          <p:cNvSpPr>
            <a:spLocks noGrp="1"/>
          </p:cNvSpPr>
          <p:nvPr>
            <p:ph idx="1"/>
          </p:nvPr>
        </p:nvSpPr>
        <p:spPr>
          <a:xfrm>
            <a:off x="152400" y="1219200"/>
            <a:ext cx="8991600" cy="5562600"/>
          </a:xfrm>
        </p:spPr>
        <p:txBody>
          <a:bodyPr>
            <a:normAutofit/>
          </a:bodyPr>
          <a:lstStyle/>
          <a:p>
            <a:pPr marL="458788" lvl="1" indent="-339725">
              <a:spcBef>
                <a:spcPts val="0"/>
              </a:spcBef>
              <a:spcAft>
                <a:spcPts val="1200"/>
              </a:spcAft>
              <a:buClr>
                <a:srgbClr val="FFFF00"/>
              </a:buClr>
              <a:buSzPct val="100000"/>
              <a:buFont typeface="Arial" pitchFamily="34" charset="0"/>
              <a:buChar char="•"/>
            </a:pPr>
            <a:r>
              <a:rPr lang="en-US" sz="3600" dirty="0">
                <a:solidFill>
                  <a:schemeClr val="bg1"/>
                </a:solidFill>
                <a:effectLst>
                  <a:outerShdw blurRad="38100" dist="38100" dir="2700000" algn="tl">
                    <a:srgbClr val="000000">
                      <a:alpha val="43137"/>
                    </a:srgbClr>
                  </a:outerShdw>
                </a:effectLst>
              </a:rPr>
              <a:t>Pride fosters oppression of others (</a:t>
            </a:r>
            <a:r>
              <a:rPr lang="en-US" sz="3600" b="1" i="1" dirty="0">
                <a:solidFill>
                  <a:srgbClr val="FFFF66"/>
                </a:solidFill>
                <a:effectLst>
                  <a:outerShdw blurRad="38100" dist="38100" dir="2700000" algn="tl">
                    <a:srgbClr val="000000">
                      <a:alpha val="43137"/>
                    </a:srgbClr>
                  </a:outerShdw>
                </a:effectLst>
              </a:rPr>
              <a:t>Psa. 10:2</a:t>
            </a:r>
            <a:r>
              <a:rPr lang="en-US" sz="3600" dirty="0">
                <a:solidFill>
                  <a:schemeClr val="bg1"/>
                </a:solidFill>
                <a:effectLst>
                  <a:outerShdw blurRad="38100" dist="38100" dir="2700000" algn="tl">
                    <a:srgbClr val="000000">
                      <a:alpha val="43137"/>
                    </a:srgbClr>
                  </a:outerShdw>
                </a:effectLst>
              </a:rPr>
              <a:t>)</a:t>
            </a:r>
          </a:p>
          <a:p>
            <a:pPr marL="458788" lvl="1" indent="-339725">
              <a:spcBef>
                <a:spcPts val="0"/>
              </a:spcBef>
              <a:spcAft>
                <a:spcPts val="1200"/>
              </a:spcAft>
              <a:buClr>
                <a:srgbClr val="FFFF00"/>
              </a:buClr>
              <a:buSzPct val="100000"/>
              <a:buFont typeface="Arial" pitchFamily="34" charset="0"/>
              <a:buChar char="•"/>
            </a:pPr>
            <a:r>
              <a:rPr lang="en-US" sz="3600" dirty="0">
                <a:solidFill>
                  <a:schemeClr val="bg1"/>
                </a:solidFill>
                <a:effectLst>
                  <a:outerShdw blurRad="38100" dist="38100" dir="2700000" algn="tl">
                    <a:srgbClr val="000000">
                      <a:alpha val="43137"/>
                    </a:srgbClr>
                  </a:outerShdw>
                </a:effectLst>
              </a:rPr>
              <a:t>Pride goes with violent actions (</a:t>
            </a:r>
            <a:r>
              <a:rPr lang="en-US" sz="3600" b="1" i="1" dirty="0">
                <a:solidFill>
                  <a:srgbClr val="FFFF66"/>
                </a:solidFill>
                <a:effectLst>
                  <a:outerShdw blurRad="38100" dist="38100" dir="2700000" algn="tl">
                    <a:srgbClr val="000000">
                      <a:alpha val="43137"/>
                    </a:srgbClr>
                  </a:outerShdw>
                </a:effectLst>
              </a:rPr>
              <a:t>Psa. 73:6</a:t>
            </a:r>
            <a:r>
              <a:rPr lang="en-US" sz="3600" dirty="0">
                <a:solidFill>
                  <a:schemeClr val="bg1"/>
                </a:solidFill>
                <a:effectLst>
                  <a:outerShdw blurRad="38100" dist="38100" dir="2700000" algn="tl">
                    <a:srgbClr val="000000">
                      <a:alpha val="43137"/>
                    </a:srgbClr>
                  </a:outerShdw>
                </a:effectLst>
              </a:rPr>
              <a:t>)</a:t>
            </a:r>
          </a:p>
          <a:p>
            <a:pPr marL="458788" lvl="1" indent="-339725">
              <a:spcBef>
                <a:spcPts val="0"/>
              </a:spcBef>
              <a:spcAft>
                <a:spcPts val="1200"/>
              </a:spcAft>
              <a:buClr>
                <a:srgbClr val="FFFF00"/>
              </a:buClr>
              <a:buSzPct val="100000"/>
              <a:buFont typeface="Arial" pitchFamily="34" charset="0"/>
              <a:buChar char="•"/>
            </a:pPr>
            <a:r>
              <a:rPr lang="en-US" sz="3600" dirty="0">
                <a:solidFill>
                  <a:schemeClr val="bg1"/>
                </a:solidFill>
                <a:effectLst>
                  <a:outerShdw blurRad="38100" dist="38100" dir="2700000" algn="tl">
                    <a:srgbClr val="000000">
                      <a:alpha val="43137"/>
                    </a:srgbClr>
                  </a:outerShdw>
                </a:effectLst>
              </a:rPr>
              <a:t>Israel’s self-seeking prevented concern for condition &amp; plight of others (</a:t>
            </a:r>
            <a:r>
              <a:rPr lang="en-US" sz="3600" b="1" i="1" dirty="0">
                <a:solidFill>
                  <a:srgbClr val="FFFF66"/>
                </a:solidFill>
                <a:effectLst>
                  <a:outerShdw blurRad="38100" dist="38100" dir="2700000" algn="tl">
                    <a:srgbClr val="000000">
                      <a:alpha val="43137"/>
                    </a:srgbClr>
                  </a:outerShdw>
                </a:effectLst>
              </a:rPr>
              <a:t>Amos 6:1-6</a:t>
            </a:r>
            <a:r>
              <a:rPr lang="en-US" sz="3600" dirty="0">
                <a:solidFill>
                  <a:schemeClr val="bg1"/>
                </a:solidFill>
                <a:effectLst>
                  <a:outerShdw blurRad="38100" dist="38100" dir="2700000" algn="tl">
                    <a:srgbClr val="000000">
                      <a:alpha val="43137"/>
                    </a:srgbClr>
                  </a:outerShdw>
                </a:effectLst>
              </a:rPr>
              <a:t>)</a:t>
            </a:r>
          </a:p>
          <a:p>
            <a:pPr marL="458788" lvl="1" indent="-339725">
              <a:spcBef>
                <a:spcPts val="0"/>
              </a:spcBef>
              <a:spcAft>
                <a:spcPts val="1200"/>
              </a:spcAft>
              <a:buClr>
                <a:srgbClr val="FFFF00"/>
              </a:buClr>
              <a:buSzPct val="100000"/>
              <a:buFont typeface="Arial" pitchFamily="34" charset="0"/>
              <a:buChar char="•"/>
            </a:pPr>
            <a:r>
              <a:rPr lang="en-US" sz="3600" dirty="0">
                <a:solidFill>
                  <a:schemeClr val="bg1"/>
                </a:solidFill>
                <a:effectLst>
                  <a:outerShdw blurRad="38100" dist="38100" dir="2700000" algn="tl">
                    <a:srgbClr val="000000">
                      <a:alpha val="43137"/>
                    </a:srgbClr>
                  </a:outerShdw>
                </a:effectLst>
              </a:rPr>
              <a:t>Haughty </a:t>
            </a:r>
            <a:r>
              <a:rPr lang="en-US" sz="3600" dirty="0">
                <a:solidFill>
                  <a:srgbClr val="73FEFF"/>
                </a:solidFill>
                <a:effectLst>
                  <a:outerShdw blurRad="38100" dist="38100" dir="2700000" algn="tl">
                    <a:srgbClr val="000000">
                      <a:alpha val="43137"/>
                    </a:srgbClr>
                  </a:outerShdw>
                </a:effectLst>
                <a:sym typeface="Wingdings" pitchFamily="2" charset="2"/>
              </a:rPr>
              <a:t></a:t>
            </a:r>
            <a:r>
              <a:rPr lang="en-US" sz="3600" dirty="0">
                <a:solidFill>
                  <a:schemeClr val="bg1"/>
                </a:solidFill>
                <a:effectLst>
                  <a:outerShdw blurRad="38100" dist="38100" dir="2700000" algn="tl">
                    <a:srgbClr val="000000">
                      <a:alpha val="43137"/>
                    </a:srgbClr>
                  </a:outerShdw>
                </a:effectLst>
                <a:sym typeface="Wingdings" pitchFamily="2" charset="2"/>
              </a:rPr>
              <a:t> Self-righteous</a:t>
            </a:r>
            <a:r>
              <a:rPr lang="en-US" sz="3600" dirty="0">
                <a:solidFill>
                  <a:schemeClr val="bg1"/>
                </a:solidFill>
                <a:effectLst>
                  <a:outerShdw blurRad="38100" dist="38100" dir="2700000" algn="tl">
                    <a:srgbClr val="000000">
                      <a:alpha val="43137"/>
                    </a:srgbClr>
                  </a:outerShdw>
                </a:effectLst>
              </a:rPr>
              <a:t> (</a:t>
            </a:r>
            <a:r>
              <a:rPr lang="en-US" sz="3600" b="1" i="1" dirty="0">
                <a:solidFill>
                  <a:srgbClr val="FFFF66"/>
                </a:solidFill>
                <a:effectLst>
                  <a:outerShdw blurRad="38100" dist="38100" dir="2700000" algn="tl">
                    <a:srgbClr val="000000">
                      <a:alpha val="43137"/>
                    </a:srgbClr>
                  </a:outerShdw>
                </a:effectLst>
              </a:rPr>
              <a:t>Luke 18:9-14</a:t>
            </a:r>
            <a:r>
              <a:rPr lang="en-US" sz="3600" dirty="0">
                <a:solidFill>
                  <a:schemeClr val="bg1"/>
                </a:solidFill>
                <a:effectLst>
                  <a:outerShdw blurRad="38100" dist="38100" dir="2700000" algn="tl">
                    <a:srgbClr val="000000">
                      <a:alpha val="43137"/>
                    </a:srgbClr>
                  </a:outerShdw>
                </a:effectLst>
              </a:rPr>
              <a:t>)</a:t>
            </a:r>
          </a:p>
          <a:p>
            <a:pPr marL="458788" lvl="1" indent="-339725">
              <a:spcBef>
                <a:spcPts val="0"/>
              </a:spcBef>
              <a:spcAft>
                <a:spcPts val="1200"/>
              </a:spcAft>
              <a:buClr>
                <a:srgbClr val="FFFF00"/>
              </a:buClr>
              <a:buSzPct val="100000"/>
              <a:buFont typeface="Arial" pitchFamily="34" charset="0"/>
              <a:buChar char="•"/>
            </a:pPr>
            <a:r>
              <a:rPr lang="en-US" sz="3600" dirty="0">
                <a:solidFill>
                  <a:schemeClr val="bg1"/>
                </a:solidFill>
                <a:effectLst>
                  <a:outerShdw blurRad="38100" dist="38100" dir="2700000" algn="tl">
                    <a:srgbClr val="000000">
                      <a:alpha val="43137"/>
                    </a:srgbClr>
                  </a:outerShdw>
                </a:effectLst>
              </a:rPr>
              <a:t>Inflated view of self vs. spirit of gentleness (</a:t>
            </a:r>
            <a:r>
              <a:rPr lang="en-US" sz="3600" b="1" i="1" dirty="0">
                <a:solidFill>
                  <a:srgbClr val="FFFF66"/>
                </a:solidFill>
                <a:effectLst>
                  <a:outerShdw blurRad="38100" dist="38100" dir="2700000" algn="tl">
                    <a:srgbClr val="000000">
                      <a:alpha val="43137"/>
                    </a:srgbClr>
                  </a:outerShdw>
                </a:effectLst>
              </a:rPr>
              <a:t>Gal. 6:1-5</a:t>
            </a:r>
            <a:r>
              <a:rPr lang="en-US" sz="3600" dirty="0">
                <a:solidFill>
                  <a:schemeClr val="bg1"/>
                </a:solidFill>
                <a:effectLst>
                  <a:outerShdw blurRad="38100" dist="38100" dir="2700000" algn="tl">
                    <a:srgbClr val="000000">
                      <a:alpha val="43137"/>
                    </a:srgbClr>
                  </a:outerShdw>
                </a:effectLst>
              </a:rPr>
              <a:t>)</a:t>
            </a:r>
          </a:p>
          <a:p>
            <a:pPr marL="458788" lvl="1" indent="-339725">
              <a:spcBef>
                <a:spcPts val="0"/>
              </a:spcBef>
              <a:spcAft>
                <a:spcPts val="1200"/>
              </a:spcAft>
              <a:buClr>
                <a:srgbClr val="FFFF00"/>
              </a:buClr>
              <a:buSzPct val="100000"/>
              <a:buFont typeface="Arial" pitchFamily="34" charset="0"/>
              <a:buChar char="•"/>
            </a:pPr>
            <a:r>
              <a:rPr lang="en-US" sz="3600" b="1" i="1" dirty="0">
                <a:solidFill>
                  <a:srgbClr val="73FEFF"/>
                </a:solidFill>
                <a:effectLst>
                  <a:outerShdw blurRad="38100" dist="38100" dir="2700000" algn="tl">
                    <a:srgbClr val="000000">
                      <a:alpha val="43137"/>
                    </a:srgbClr>
                  </a:outerShdw>
                </a:effectLst>
              </a:rPr>
              <a:t>Pride prevents service; humility furthers it</a:t>
            </a:r>
            <a:endParaRPr lang="en-US" dirty="0">
              <a:solidFill>
                <a:srgbClr val="73FEFF"/>
              </a:solidFill>
              <a:effectLst>
                <a:outerShdw blurRad="50800" dist="38100" dir="2700000" algn="tl" rotWithShape="0">
                  <a:schemeClr val="tx1">
                    <a:lumMod val="95000"/>
                    <a:lumOff val="5000"/>
                    <a:alpha val="43000"/>
                  </a:schemeClr>
                </a:outerShdw>
              </a:effectLst>
            </a:endParaRPr>
          </a:p>
        </p:txBody>
      </p:sp>
    </p:spTree>
    <p:extLst>
      <p:ext uri="{BB962C8B-B14F-4D97-AF65-F5344CB8AC3E}">
        <p14:creationId xmlns:p14="http://schemas.microsoft.com/office/powerpoint/2010/main" val="1787879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538C4E8-3981-0E4C-98EF-56BC7E1ACE83}"/>
              </a:ext>
            </a:extLst>
          </p:cNvPr>
          <p:cNvPicPr>
            <a:picLocks noChangeAspect="1"/>
          </p:cNvPicPr>
          <p:nvPr/>
        </p:nvPicPr>
        <p:blipFill rotWithShape="1">
          <a:blip r:embed="rId3">
            <a:alphaModFix amt="41000"/>
            <a:extLst>
              <a:ext uri="{28A0092B-C50C-407E-A947-70E740481C1C}">
                <a14:useLocalDpi xmlns:a14="http://schemas.microsoft.com/office/drawing/2010/main" val="0"/>
              </a:ext>
            </a:extLst>
          </a:blip>
          <a:srcRect l="17984" r="14603"/>
          <a:stretch/>
        </p:blipFill>
        <p:spPr>
          <a:xfrm>
            <a:off x="0" y="1143000"/>
            <a:ext cx="9144000" cy="5715000"/>
          </a:xfrm>
          <a:prstGeom prst="rect">
            <a:avLst/>
          </a:prstGeom>
        </p:spPr>
      </p:pic>
      <p:sp>
        <p:nvSpPr>
          <p:cNvPr id="3" name="Title 2"/>
          <p:cNvSpPr>
            <a:spLocks noGrp="1"/>
          </p:cNvSpPr>
          <p:nvPr>
            <p:ph type="title"/>
          </p:nvPr>
        </p:nvSpPr>
        <p:spPr>
          <a:xfrm>
            <a:off x="0" y="0"/>
            <a:ext cx="9144000" cy="1143000"/>
          </a:xfrm>
        </p:spPr>
        <p:txBody>
          <a:bodyPr>
            <a:normAutofit/>
          </a:bodyPr>
          <a:lstStyle/>
          <a:p>
            <a:r>
              <a:rPr lang="en-US" sz="4600" b="1" dirty="0">
                <a:solidFill>
                  <a:srgbClr val="FFFF00"/>
                </a:solidFill>
                <a:effectLst>
                  <a:outerShdw blurRad="50800" dist="38100" dir="2700000" algn="tl" rotWithShape="0">
                    <a:schemeClr val="tx1">
                      <a:lumMod val="95000"/>
                      <a:lumOff val="5000"/>
                      <a:alpha val="43000"/>
                    </a:schemeClr>
                  </a:outerShdw>
                </a:effectLst>
              </a:rPr>
              <a:t>Submissive Service Must Be Taught</a:t>
            </a:r>
          </a:p>
        </p:txBody>
      </p:sp>
      <p:sp>
        <p:nvSpPr>
          <p:cNvPr id="4" name="Content Placeholder 3"/>
          <p:cNvSpPr>
            <a:spLocks noGrp="1"/>
          </p:cNvSpPr>
          <p:nvPr>
            <p:ph idx="1"/>
          </p:nvPr>
        </p:nvSpPr>
        <p:spPr>
          <a:xfrm>
            <a:off x="152400" y="1143000"/>
            <a:ext cx="8991600" cy="5715000"/>
          </a:xfrm>
        </p:spPr>
        <p:txBody>
          <a:bodyPr>
            <a:normAutofit/>
          </a:bodyPr>
          <a:lstStyle/>
          <a:p>
            <a:pPr>
              <a:spcBef>
                <a:spcPts val="0"/>
              </a:spcBef>
              <a:spcAft>
                <a:spcPts val="600"/>
              </a:spcAft>
              <a:buClr>
                <a:srgbClr val="FFFF00"/>
              </a:buClr>
            </a:pPr>
            <a:r>
              <a:rPr lang="en-US" sz="3400" dirty="0">
                <a:solidFill>
                  <a:schemeClr val="bg1"/>
                </a:solidFill>
                <a:effectLst>
                  <a:outerShdw blurRad="38100" dist="38100" dir="2700000" algn="tl">
                    <a:srgbClr val="000000">
                      <a:alpha val="43137"/>
                    </a:srgbClr>
                  </a:outerShdw>
                </a:effectLst>
              </a:rPr>
              <a:t>Note Jesus choosing apostles (</a:t>
            </a:r>
            <a:r>
              <a:rPr lang="en-US" sz="3400" b="1" i="1" dirty="0">
                <a:solidFill>
                  <a:srgbClr val="FFFF66"/>
                </a:solidFill>
                <a:effectLst>
                  <a:outerShdw blurRad="38100" dist="38100" dir="2700000" algn="tl">
                    <a:srgbClr val="000000">
                      <a:alpha val="43137"/>
                    </a:srgbClr>
                  </a:outerShdw>
                </a:effectLst>
              </a:rPr>
              <a:t>Luke 6:12-16</a:t>
            </a:r>
            <a:r>
              <a:rPr lang="en-US" sz="3400" b="1" i="1" dirty="0">
                <a:solidFill>
                  <a:schemeClr val="bg1"/>
                </a:solidFill>
                <a:effectLst>
                  <a:outerShdw blurRad="38100" dist="38100" dir="2700000" algn="tl">
                    <a:srgbClr val="000000">
                      <a:alpha val="43137"/>
                    </a:srgbClr>
                  </a:outerShdw>
                </a:effectLst>
              </a:rPr>
              <a:t>)</a:t>
            </a:r>
            <a:endParaRPr lang="en-US" sz="3400" b="1" i="1" dirty="0">
              <a:solidFill>
                <a:srgbClr val="FFFF66"/>
              </a:solidFill>
              <a:effectLst>
                <a:outerShdw blurRad="50800" dist="38100" dir="2700000" algn="tl" rotWithShape="0">
                  <a:schemeClr val="tx1">
                    <a:lumMod val="95000"/>
                    <a:lumOff val="5000"/>
                    <a:alpha val="43000"/>
                  </a:schemeClr>
                </a:outerShdw>
              </a:effectLst>
            </a:endParaRPr>
          </a:p>
          <a:p>
            <a:pPr>
              <a:spcBef>
                <a:spcPts val="0"/>
              </a:spcBef>
              <a:spcAft>
                <a:spcPts val="600"/>
              </a:spcAft>
              <a:buClr>
                <a:srgbClr val="FFFF00"/>
              </a:buClr>
            </a:pPr>
            <a:r>
              <a:rPr lang="en-US" sz="3400" dirty="0">
                <a:solidFill>
                  <a:schemeClr val="bg1"/>
                </a:solidFill>
                <a:effectLst>
                  <a:outerShdw blurRad="38100" dist="38100" dir="2700000" algn="tl">
                    <a:srgbClr val="000000">
                      <a:alpha val="43137"/>
                    </a:srgbClr>
                  </a:outerShdw>
                </a:effectLst>
              </a:rPr>
              <a:t>Apostles needed much work</a:t>
            </a:r>
            <a:endParaRPr lang="en-US" sz="3400" dirty="0">
              <a:solidFill>
                <a:schemeClr val="bg1"/>
              </a:solidFill>
              <a:effectLst>
                <a:outerShdw blurRad="50800" dist="38100" dir="2700000" algn="tl" rotWithShape="0">
                  <a:schemeClr val="tx1">
                    <a:lumMod val="95000"/>
                    <a:lumOff val="5000"/>
                    <a:alpha val="43000"/>
                  </a:schemeClr>
                </a:outerShdw>
              </a:effectLst>
            </a:endParaRPr>
          </a:p>
          <a:p>
            <a:pPr lvl="1">
              <a:spcBef>
                <a:spcPts val="0"/>
              </a:spcBef>
              <a:spcAft>
                <a:spcPts val="600"/>
              </a:spcAft>
              <a:buClr>
                <a:srgbClr val="73FEFF"/>
              </a:buClr>
            </a:pPr>
            <a:r>
              <a:rPr lang="en-US" sz="3000" dirty="0">
                <a:solidFill>
                  <a:schemeClr val="bg1">
                    <a:lumMod val="85000"/>
                  </a:schemeClr>
                </a:solidFill>
                <a:effectLst>
                  <a:outerShdw blurRad="38100" dist="38100" dir="2700000" algn="tl">
                    <a:srgbClr val="000000">
                      <a:alpha val="43137"/>
                    </a:srgbClr>
                  </a:outerShdw>
                </a:effectLst>
              </a:rPr>
              <a:t>Showed undeserved respect of rich (</a:t>
            </a:r>
            <a:r>
              <a:rPr lang="en-US" sz="3000" b="1" i="1" dirty="0">
                <a:solidFill>
                  <a:srgbClr val="FFFF66"/>
                </a:solidFill>
                <a:effectLst>
                  <a:outerShdw blurRad="38100" dist="38100" dir="2700000" algn="tl">
                    <a:srgbClr val="000000">
                      <a:alpha val="43137"/>
                    </a:srgbClr>
                  </a:outerShdw>
                </a:effectLst>
              </a:rPr>
              <a:t>Matt. 19:23-25</a:t>
            </a:r>
            <a:r>
              <a:rPr lang="en-US" sz="3000" dirty="0">
                <a:solidFill>
                  <a:schemeClr val="bg1">
                    <a:lumMod val="85000"/>
                  </a:schemeClr>
                </a:solidFill>
                <a:effectLst>
                  <a:outerShdw blurRad="38100" dist="38100" dir="2700000" algn="tl">
                    <a:srgbClr val="000000">
                      <a:alpha val="43137"/>
                    </a:srgbClr>
                  </a:outerShdw>
                </a:effectLst>
              </a:rPr>
              <a:t>)</a:t>
            </a:r>
            <a:endParaRPr lang="en-US" sz="3000" b="1" i="1" dirty="0">
              <a:solidFill>
                <a:schemeClr val="bg1">
                  <a:lumMod val="85000"/>
                </a:schemeClr>
              </a:solidFill>
              <a:effectLst>
                <a:outerShdw blurRad="50800" dist="38100" dir="2700000" algn="tl" rotWithShape="0">
                  <a:schemeClr val="tx1">
                    <a:lumMod val="95000"/>
                    <a:lumOff val="5000"/>
                    <a:alpha val="43000"/>
                  </a:schemeClr>
                </a:outerShdw>
              </a:effectLst>
            </a:endParaRPr>
          </a:p>
          <a:p>
            <a:pPr lvl="1">
              <a:spcBef>
                <a:spcPts val="0"/>
              </a:spcBef>
              <a:spcAft>
                <a:spcPts val="600"/>
              </a:spcAft>
              <a:buClr>
                <a:srgbClr val="73FEFF"/>
              </a:buClr>
            </a:pPr>
            <a:r>
              <a:rPr lang="en-US" sz="3000" dirty="0">
                <a:solidFill>
                  <a:schemeClr val="bg1">
                    <a:lumMod val="85000"/>
                  </a:schemeClr>
                </a:solidFill>
                <a:effectLst>
                  <a:outerShdw blurRad="38100" dist="38100" dir="2700000" algn="tl">
                    <a:srgbClr val="000000">
                      <a:alpha val="43137"/>
                    </a:srgbClr>
                  </a:outerShdw>
                </a:effectLst>
              </a:rPr>
              <a:t>Wanted glory (</a:t>
            </a:r>
            <a:r>
              <a:rPr lang="en-US" sz="3000" b="1" i="1" dirty="0">
                <a:solidFill>
                  <a:srgbClr val="FFFF66"/>
                </a:solidFill>
                <a:effectLst>
                  <a:outerShdw blurRad="38100" dist="38100" dir="2700000" algn="tl">
                    <a:srgbClr val="000000">
                      <a:alpha val="43137"/>
                    </a:srgbClr>
                  </a:outerShdw>
                </a:effectLst>
              </a:rPr>
              <a:t>Matt. 18:1</a:t>
            </a:r>
            <a:r>
              <a:rPr lang="en-US" sz="3000" dirty="0">
                <a:solidFill>
                  <a:schemeClr val="bg1">
                    <a:lumMod val="85000"/>
                  </a:schemeClr>
                </a:solidFill>
                <a:effectLst>
                  <a:outerShdw blurRad="38100" dist="38100" dir="2700000" algn="tl">
                    <a:srgbClr val="000000">
                      <a:alpha val="43137"/>
                    </a:srgbClr>
                  </a:outerShdw>
                </a:effectLst>
              </a:rPr>
              <a:t>)</a:t>
            </a:r>
            <a:endParaRPr lang="en-US" sz="3000" b="1" i="1" dirty="0">
              <a:solidFill>
                <a:schemeClr val="bg1">
                  <a:lumMod val="85000"/>
                </a:schemeClr>
              </a:solidFill>
              <a:effectLst>
                <a:outerShdw blurRad="50800" dist="38100" dir="2700000" algn="tl" rotWithShape="0">
                  <a:schemeClr val="tx1">
                    <a:lumMod val="95000"/>
                    <a:lumOff val="5000"/>
                    <a:alpha val="43000"/>
                  </a:schemeClr>
                </a:outerShdw>
              </a:effectLst>
            </a:endParaRPr>
          </a:p>
          <a:p>
            <a:pPr lvl="1">
              <a:spcBef>
                <a:spcPts val="0"/>
              </a:spcBef>
              <a:spcAft>
                <a:spcPts val="600"/>
              </a:spcAft>
              <a:buClr>
                <a:srgbClr val="73FEFF"/>
              </a:buClr>
            </a:pPr>
            <a:r>
              <a:rPr lang="en-US" sz="3000" dirty="0">
                <a:solidFill>
                  <a:schemeClr val="bg1">
                    <a:lumMod val="85000"/>
                  </a:schemeClr>
                </a:solidFill>
                <a:effectLst>
                  <a:outerShdw blurRad="38100" dist="38100" dir="2700000" algn="tl">
                    <a:srgbClr val="000000">
                      <a:alpha val="43137"/>
                    </a:srgbClr>
                  </a:outerShdw>
                </a:effectLst>
              </a:rPr>
              <a:t>Disputed with one another (</a:t>
            </a:r>
            <a:r>
              <a:rPr lang="en-US" sz="3000" b="1" i="1" dirty="0">
                <a:solidFill>
                  <a:srgbClr val="FFFF66"/>
                </a:solidFill>
                <a:effectLst>
                  <a:outerShdw blurRad="38100" dist="38100" dir="2700000" algn="tl">
                    <a:srgbClr val="000000">
                      <a:alpha val="43137"/>
                    </a:srgbClr>
                  </a:outerShdw>
                </a:effectLst>
              </a:rPr>
              <a:t>Luke 22:24</a:t>
            </a:r>
            <a:r>
              <a:rPr lang="en-US" sz="3000" dirty="0">
                <a:solidFill>
                  <a:schemeClr val="bg1">
                    <a:lumMod val="85000"/>
                  </a:schemeClr>
                </a:solidFill>
                <a:effectLst>
                  <a:outerShdw blurRad="38100" dist="38100" dir="2700000" algn="tl">
                    <a:srgbClr val="000000">
                      <a:alpha val="43137"/>
                    </a:srgbClr>
                  </a:outerShdw>
                </a:effectLst>
              </a:rPr>
              <a:t>)</a:t>
            </a:r>
            <a:endParaRPr lang="en-US" sz="3000" b="1" i="1" dirty="0">
              <a:solidFill>
                <a:schemeClr val="bg1">
                  <a:lumMod val="85000"/>
                </a:schemeClr>
              </a:solidFill>
              <a:effectLst>
                <a:outerShdw blurRad="50800" dist="38100" dir="2700000" algn="tl" rotWithShape="0">
                  <a:schemeClr val="tx1">
                    <a:lumMod val="95000"/>
                    <a:lumOff val="5000"/>
                    <a:alpha val="43000"/>
                  </a:schemeClr>
                </a:outerShdw>
              </a:effectLst>
            </a:endParaRPr>
          </a:p>
          <a:p>
            <a:pPr lvl="1">
              <a:spcBef>
                <a:spcPts val="0"/>
              </a:spcBef>
              <a:spcAft>
                <a:spcPts val="600"/>
              </a:spcAft>
              <a:buClr>
                <a:srgbClr val="73FEFF"/>
              </a:buClr>
            </a:pPr>
            <a:r>
              <a:rPr lang="en-US" sz="3000" dirty="0">
                <a:solidFill>
                  <a:schemeClr val="bg1">
                    <a:lumMod val="85000"/>
                  </a:schemeClr>
                </a:solidFill>
                <a:effectLst>
                  <a:outerShdw blurRad="38100" dist="38100" dir="2700000" algn="tl">
                    <a:srgbClr val="000000">
                      <a:alpha val="43137"/>
                    </a:srgbClr>
                  </a:outerShdw>
                </a:effectLst>
              </a:rPr>
              <a:t>Peter claimed superiority (</a:t>
            </a:r>
            <a:r>
              <a:rPr lang="en-US" sz="3000" b="1" i="1" dirty="0">
                <a:solidFill>
                  <a:srgbClr val="FFFF66"/>
                </a:solidFill>
                <a:effectLst>
                  <a:outerShdw blurRad="38100" dist="38100" dir="2700000" algn="tl">
                    <a:srgbClr val="000000">
                      <a:alpha val="43137"/>
                    </a:srgbClr>
                  </a:outerShdw>
                </a:effectLst>
              </a:rPr>
              <a:t>Matt. 26:33</a:t>
            </a:r>
            <a:r>
              <a:rPr lang="en-US" sz="3000" dirty="0">
                <a:solidFill>
                  <a:schemeClr val="bg1">
                    <a:lumMod val="85000"/>
                  </a:schemeClr>
                </a:solidFill>
                <a:effectLst>
                  <a:outerShdw blurRad="38100" dist="38100" dir="2700000" algn="tl">
                    <a:srgbClr val="000000">
                      <a:alpha val="43137"/>
                    </a:srgbClr>
                  </a:outerShdw>
                </a:effectLst>
              </a:rPr>
              <a:t>)</a:t>
            </a:r>
            <a:endParaRPr lang="en-US" sz="3000" dirty="0">
              <a:solidFill>
                <a:schemeClr val="bg1">
                  <a:lumMod val="85000"/>
                </a:schemeClr>
              </a:solidFill>
              <a:effectLst>
                <a:outerShdw blurRad="50800" dist="38100" dir="2700000" algn="tl" rotWithShape="0">
                  <a:schemeClr val="tx1">
                    <a:lumMod val="95000"/>
                    <a:lumOff val="5000"/>
                    <a:alpha val="43000"/>
                  </a:schemeClr>
                </a:outerShdw>
              </a:effectLst>
            </a:endParaRPr>
          </a:p>
          <a:p>
            <a:pPr>
              <a:spcBef>
                <a:spcPts val="0"/>
              </a:spcBef>
              <a:spcAft>
                <a:spcPts val="600"/>
              </a:spcAft>
              <a:buClr>
                <a:srgbClr val="FFFF00"/>
              </a:buClr>
            </a:pPr>
            <a:r>
              <a:rPr lang="en-US" sz="3400" dirty="0">
                <a:solidFill>
                  <a:schemeClr val="bg1"/>
                </a:solidFill>
                <a:effectLst>
                  <a:outerShdw blurRad="38100" dist="38100" dir="2700000" algn="tl">
                    <a:srgbClr val="000000">
                      <a:alpha val="43137"/>
                    </a:srgbClr>
                  </a:outerShdw>
                </a:effectLst>
              </a:rPr>
              <a:t>Jesus taught them how to serve</a:t>
            </a:r>
            <a:endParaRPr lang="en-US" sz="3400" dirty="0">
              <a:solidFill>
                <a:schemeClr val="bg1"/>
              </a:solidFill>
              <a:effectLst>
                <a:outerShdw blurRad="50800" dist="38100" dir="2700000" algn="tl" rotWithShape="0">
                  <a:schemeClr val="tx1">
                    <a:lumMod val="95000"/>
                    <a:lumOff val="5000"/>
                    <a:alpha val="43000"/>
                  </a:schemeClr>
                </a:outerShdw>
              </a:effectLst>
            </a:endParaRPr>
          </a:p>
          <a:p>
            <a:pPr lvl="1">
              <a:spcBef>
                <a:spcPts val="0"/>
              </a:spcBef>
              <a:spcAft>
                <a:spcPts val="600"/>
              </a:spcAft>
              <a:buClr>
                <a:srgbClr val="73FEFF"/>
              </a:buClr>
            </a:pPr>
            <a:r>
              <a:rPr lang="en-US" sz="3000" dirty="0">
                <a:solidFill>
                  <a:schemeClr val="bg1">
                    <a:lumMod val="85000"/>
                  </a:schemeClr>
                </a:solidFill>
                <a:effectLst>
                  <a:outerShdw blurRad="38100" dist="38100" dir="2700000" algn="tl">
                    <a:srgbClr val="000000">
                      <a:alpha val="43137"/>
                    </a:srgbClr>
                  </a:outerShdw>
                </a:effectLst>
              </a:rPr>
              <a:t>Exemplified service to multitude (</a:t>
            </a:r>
            <a:r>
              <a:rPr lang="en-US" sz="3000" b="1" i="1" dirty="0">
                <a:solidFill>
                  <a:srgbClr val="FFFF66"/>
                </a:solidFill>
                <a:effectLst>
                  <a:outerShdw blurRad="38100" dist="38100" dir="2700000" algn="tl">
                    <a:srgbClr val="000000">
                      <a:alpha val="43137"/>
                    </a:srgbClr>
                  </a:outerShdw>
                </a:effectLst>
              </a:rPr>
              <a:t>Luke 6:17f</a:t>
            </a:r>
            <a:r>
              <a:rPr lang="en-US" sz="3000" dirty="0">
                <a:solidFill>
                  <a:schemeClr val="bg1">
                    <a:lumMod val="85000"/>
                  </a:schemeClr>
                </a:solidFill>
                <a:effectLst>
                  <a:outerShdw blurRad="38100" dist="38100" dir="2700000" algn="tl">
                    <a:srgbClr val="000000">
                      <a:alpha val="43137"/>
                    </a:srgbClr>
                  </a:outerShdw>
                </a:effectLst>
              </a:rPr>
              <a:t>)</a:t>
            </a:r>
            <a:endParaRPr lang="en-US" sz="3000" b="1" i="1" dirty="0">
              <a:solidFill>
                <a:schemeClr val="bg1">
                  <a:lumMod val="85000"/>
                </a:schemeClr>
              </a:solidFill>
              <a:effectLst>
                <a:outerShdw blurRad="50800" dist="38100" dir="2700000" algn="tl" rotWithShape="0">
                  <a:schemeClr val="tx1">
                    <a:lumMod val="95000"/>
                    <a:lumOff val="5000"/>
                    <a:alpha val="43000"/>
                  </a:schemeClr>
                </a:outerShdw>
              </a:effectLst>
            </a:endParaRPr>
          </a:p>
          <a:p>
            <a:pPr lvl="1">
              <a:spcBef>
                <a:spcPts val="0"/>
              </a:spcBef>
              <a:spcAft>
                <a:spcPts val="600"/>
              </a:spcAft>
              <a:buClr>
                <a:srgbClr val="73FEFF"/>
              </a:buClr>
            </a:pPr>
            <a:r>
              <a:rPr lang="en-US" sz="3000" dirty="0">
                <a:solidFill>
                  <a:schemeClr val="bg1">
                    <a:lumMod val="85000"/>
                  </a:schemeClr>
                </a:solidFill>
                <a:effectLst>
                  <a:outerShdw blurRad="38100" dist="38100" dir="2700000" algn="tl">
                    <a:srgbClr val="000000">
                      <a:alpha val="43137"/>
                    </a:srgbClr>
                  </a:outerShdw>
                </a:effectLst>
              </a:rPr>
              <a:t>Taught principles of submission (</a:t>
            </a:r>
            <a:r>
              <a:rPr lang="en-US" sz="3000" b="1" i="1" dirty="0">
                <a:solidFill>
                  <a:srgbClr val="FFFF66"/>
                </a:solidFill>
                <a:effectLst>
                  <a:outerShdw blurRad="38100" dist="38100" dir="2700000" algn="tl">
                    <a:srgbClr val="000000">
                      <a:alpha val="43137"/>
                    </a:srgbClr>
                  </a:outerShdw>
                </a:effectLst>
              </a:rPr>
              <a:t>Luke 6:20f</a:t>
            </a:r>
            <a:r>
              <a:rPr lang="en-US" sz="3000" dirty="0">
                <a:solidFill>
                  <a:schemeClr val="bg1">
                    <a:lumMod val="85000"/>
                  </a:schemeClr>
                </a:solidFill>
                <a:effectLst>
                  <a:outerShdw blurRad="38100" dist="38100" dir="2700000" algn="tl">
                    <a:srgbClr val="000000">
                      <a:alpha val="43137"/>
                    </a:srgbClr>
                  </a:outerShdw>
                </a:effectLst>
              </a:rPr>
              <a:t>)</a:t>
            </a:r>
            <a:endParaRPr lang="en-US" sz="3000" dirty="0">
              <a:solidFill>
                <a:schemeClr val="bg1">
                  <a:lumMod val="85000"/>
                </a:schemeClr>
              </a:solidFill>
              <a:effectLst>
                <a:outerShdw blurRad="50800" dist="38100" dir="2700000" algn="tl" rotWithShape="0">
                  <a:schemeClr val="tx1">
                    <a:lumMod val="95000"/>
                    <a:lumOff val="5000"/>
                    <a:alpha val="43000"/>
                  </a:schemeClr>
                </a:outerShdw>
              </a:effectLst>
            </a:endParaRPr>
          </a:p>
          <a:p>
            <a:pPr>
              <a:spcBef>
                <a:spcPts val="0"/>
              </a:spcBef>
              <a:spcAft>
                <a:spcPts val="600"/>
              </a:spcAft>
              <a:buClr>
                <a:srgbClr val="FFFF00"/>
              </a:buClr>
            </a:pPr>
            <a:r>
              <a:rPr lang="en-US" sz="3400" b="1" dirty="0">
                <a:solidFill>
                  <a:schemeClr val="bg1"/>
                </a:solidFill>
                <a:effectLst>
                  <a:outerShdw blurRad="50800" dist="38100" dir="2700000" algn="tl" rotWithShape="0">
                    <a:schemeClr val="tx1">
                      <a:lumMod val="95000"/>
                      <a:lumOff val="5000"/>
                      <a:alpha val="43000"/>
                    </a:schemeClr>
                  </a:outerShdw>
                </a:effectLst>
              </a:rPr>
              <a:t>Submission &amp; Service Must Be Taught Today</a:t>
            </a:r>
          </a:p>
        </p:txBody>
      </p:sp>
    </p:spTree>
    <p:extLst>
      <p:ext uri="{BB962C8B-B14F-4D97-AF65-F5344CB8AC3E}">
        <p14:creationId xmlns:p14="http://schemas.microsoft.com/office/powerpoint/2010/main" val="657173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left)">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left)">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wipe(left)">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wipe(left)">
                                      <p:cBhvr>
                                        <p:cTn id="5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3734</TotalTime>
  <Words>604</Words>
  <Application>Microsoft Macintosh PowerPoint</Application>
  <PresentationFormat>On-screen Show (4:3)</PresentationFormat>
  <Paragraphs>50</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Learning Submission &amp; Service</vt:lpstr>
      <vt:lpstr>Background to Text (Mark 10:35-41)</vt:lpstr>
      <vt:lpstr>Mark 10:42-46</vt:lpstr>
      <vt:lpstr>Submission Often Devalued by World</vt:lpstr>
      <vt:lpstr>Principles of Submission &amp; Service</vt:lpstr>
      <vt:lpstr>Pride Hinders Submission &amp; Service</vt:lpstr>
      <vt:lpstr>Submissive Service Must Be Taught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Harry Osborne</cp:lastModifiedBy>
  <cp:revision>29</cp:revision>
  <dcterms:created xsi:type="dcterms:W3CDTF">2017-02-11T14:18:26Z</dcterms:created>
  <dcterms:modified xsi:type="dcterms:W3CDTF">2021-08-08T11:58:23Z</dcterms:modified>
</cp:coreProperties>
</file>