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2" r:id="rId5"/>
    <p:sldId id="258" r:id="rId6"/>
    <p:sldId id="263" r:id="rId7"/>
    <p:sldId id="266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2D"/>
    <a:srgbClr val="381850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87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863BB-9A6D-554B-9D19-539C3B121AD5}" type="datetimeFigureOut">
              <a:rPr lang="en-US" smtClean="0"/>
              <a:t>8/28/21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FE608-D322-994B-9514-945C614B2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8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4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2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63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12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23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90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FE608-D322-994B-9514-945C614B24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73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67000">
              <a:schemeClr val="tx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514599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00"/>
                </a:solidFill>
              </a:rPr>
              <a:t>Making Our Calling &amp; Election Sure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94846"/>
            <a:ext cx="6400800" cy="963154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</a:rPr>
              <a:t>2</a:t>
            </a:r>
            <a:r>
              <a:rPr lang="en-US" sz="5400" b="1" i="1" baseline="30000" dirty="0">
                <a:solidFill>
                  <a:schemeClr val="bg1"/>
                </a:solidFill>
              </a:rPr>
              <a:t>nd</a:t>
            </a:r>
            <a:r>
              <a:rPr lang="en-US" sz="5400" b="1" i="1" dirty="0">
                <a:solidFill>
                  <a:schemeClr val="bg1"/>
                </a:solidFill>
              </a:rPr>
              <a:t> Peter 1:5-11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2ED627-BC30-894D-9F49-570D6685F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44000" cy="338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2</a:t>
            </a:r>
            <a:r>
              <a:rPr lang="en-US" sz="4800" b="1" baseline="30000" dirty="0">
                <a:solidFill>
                  <a:srgbClr val="FFFF00"/>
                </a:solidFill>
              </a:rPr>
              <a:t>nd</a:t>
            </a:r>
            <a:r>
              <a:rPr lang="en-US" sz="4800" b="1" dirty="0">
                <a:solidFill>
                  <a:srgbClr val="FFFF00"/>
                </a:solidFill>
              </a:rPr>
              <a:t> Peter 1:5-11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839200" cy="583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3000"/>
              </a:lnSpc>
            </a:pP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also for this very reason, giving all diligence, add to your faith virtue, to virtue knowledge,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knowledge self-control, to self-control perseverance, to perseverance godliness,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godliness brotherly kindness, and to brotherly kindness love.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if these things are yours and abound,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neither barren nor unfruitful in the knowledge of our Lord Jesus Christ.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he who lacks these things is shortsighted, even to blindness, and has forgotten that he was cleansed from his old sins.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Therefore, brethren, be even more diligent to make your calling and election sure, for if you do these things you will never stumble;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so an entrance will be supplied to you abundantly into the everlasting kingdom of our Lord and Savior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2</a:t>
            </a:r>
            <a:r>
              <a:rPr lang="en-US" sz="4800" b="1" baseline="30000" dirty="0">
                <a:solidFill>
                  <a:srgbClr val="FFFF00"/>
                </a:solidFill>
              </a:rPr>
              <a:t>nd</a:t>
            </a:r>
            <a:r>
              <a:rPr lang="en-US" sz="4800" b="1" dirty="0">
                <a:solidFill>
                  <a:srgbClr val="FFFF00"/>
                </a:solidFill>
              </a:rPr>
              <a:t> Peter 1:5-11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14400"/>
            <a:ext cx="8839200" cy="583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3000"/>
              </a:lnSpc>
            </a:pP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also for this very reason, giving all diligence, add to your faith virtue, to virtue knowledge,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knowledge self-control, to self-control perseverance, to perseverance godliness,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godliness brotherly kindness, and to brotherly kindness love.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if these things are yours and abound,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neither barren nor unfruitful in the knowledge of our Lord Jesus Christ.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he who lacks these things is shortsighted, even to blindness, and has forgotten that he was cleansed from his old sins.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Therefore, brethren, be even more diligent to </a:t>
            </a:r>
            <a:r>
              <a:rPr lang="en-US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your calling and election sure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if you do these things you will never stumble; </a:t>
            </a:r>
            <a:r>
              <a:rPr lang="en-US" alt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so an entrance will be supplied to you abundantly into the everlasting kingdom of our Lord and Savior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8378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C98CAA-E821-8349-8120-1391DE41B5C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9345B48-E0BB-6D4A-89FC-1D0C93B8C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68562"/>
          </a:xfrm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How Do Christians Make Our Calling &amp; Election Sure? </a:t>
            </a:r>
          </a:p>
        </p:txBody>
      </p:sp>
    </p:spTree>
    <p:extLst>
      <p:ext uri="{BB962C8B-B14F-4D97-AF65-F5344CB8AC3E}">
        <p14:creationId xmlns:p14="http://schemas.microsoft.com/office/powerpoint/2010/main" val="10770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58C298-AAD8-304F-A7AA-E3E5CF2E4455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705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alt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Must Make Traits Ours &amp; Abound</a:t>
            </a:r>
            <a:endParaRPr lang="en-US" sz="46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56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Acceptance with God has always demanded an abounding presence of proper character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Deut. 6:5</a:t>
            </a:r>
            <a:r>
              <a:rPr lang="en-US" alt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Love God with all heart, soul &amp; might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Deut. 10:12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Walk &amp; serve God in all ways w/ all heart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Gospel demands abounding service of Christians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1 Cor. 15:58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 Always abounding in work of the Lord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2 Cor. 9:8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   Abound unto every good work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If we seek the minimum of service (</a:t>
            </a:r>
            <a:r>
              <a:rPr lang="en-US" altLang="en-US" i="1" dirty="0">
                <a:solidFill>
                  <a:schemeClr val="bg1"/>
                </a:solidFill>
                <a:cs typeface="Times New Roman" panose="02020603050405020304" pitchFamily="18" charset="0"/>
              </a:rPr>
              <a:t>“what do we have to do”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), our attitude will prevent full service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Our spiritual service is opportunity, not “have to”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Clr>
                <a:srgbClr val="FFFF00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BE0548-1B12-404D-9BE3-D868215B02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705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alt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Must Not Be Barren or Unfruitful</a:t>
            </a:r>
            <a:endParaRPr lang="en-US" sz="46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447800"/>
            <a:ext cx="90678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Abounding service will produce obvious results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Lack of fruit is unacceptable to the Lord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Matthew 13:22</a:t>
            </a:r>
            <a:r>
              <a:rPr lang="en-US" alt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Thorny soil became unfruitful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Luke 13:6-9</a:t>
            </a:r>
            <a:r>
              <a:rPr lang="en-US" alt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Time given to bear fruit, but must produce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Fruit is the natural product of Christian’s character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Ephesians 5:7-10</a:t>
            </a:r>
            <a:r>
              <a:rPr lang="en-US" alt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“The fruit of the light is…”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altLang="en-US" b="1" i="1" dirty="0">
                <a:solidFill>
                  <a:srgbClr val="FFFF00"/>
                </a:solidFill>
                <a:cs typeface="Times New Roman" panose="02020603050405020304" pitchFamily="18" charset="0"/>
              </a:rPr>
              <a:t>Galatians 5:22-23</a:t>
            </a:r>
            <a:r>
              <a:rPr lang="en-US" altLang="en-US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“The fruit of the Spirit is…”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altLang="en-US" dirty="0">
                <a:solidFill>
                  <a:schemeClr val="bg1"/>
                </a:solidFill>
                <a:cs typeface="Times New Roman" panose="02020603050405020304" pitchFamily="18" charset="0"/>
              </a:rPr>
              <a:t>Spreading truth &amp; exemplifying godly character is fruit expected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3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B32B34-ED38-E046-A516-D7E96C0F46C4}"/>
              </a:ext>
            </a:extLst>
          </p:cNvPr>
          <p:cNvSpPr/>
          <p:nvPr/>
        </p:nvSpPr>
        <p:spPr>
          <a:xfrm>
            <a:off x="0" y="1143000"/>
            <a:ext cx="4038600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Unfruitfulness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TextBox 5">
            <a:extLst>
              <a:ext uri="{FF2B5EF4-FFF2-40B4-BE49-F238E27FC236}">
                <a16:creationId xmlns:a16="http://schemas.microsoft.com/office/drawing/2014/main" id="{8375B300-2A82-534E-996D-B25D48D02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362200"/>
            <a:ext cx="12192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Due To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E8AC1B-B8E5-E547-85FD-FA95E08169EA}"/>
              </a:ext>
            </a:extLst>
          </p:cNvPr>
          <p:cNvSpPr/>
          <p:nvPr/>
        </p:nvSpPr>
        <p:spPr>
          <a:xfrm>
            <a:off x="5105400" y="1143000"/>
            <a:ext cx="4038600" cy="45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Blindness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(Short-Sighted)</a:t>
            </a:r>
          </a:p>
        </p:txBody>
      </p:sp>
      <p:pic>
        <p:nvPicPr>
          <p:cNvPr id="7173" name="Picture 7" descr="unfruitful-tree.jpg">
            <a:extLst>
              <a:ext uri="{FF2B5EF4-FFF2-40B4-BE49-F238E27FC236}">
                <a16:creationId xmlns:a16="http://schemas.microsoft.com/office/drawing/2014/main" id="{8DE6F97E-882E-9E4C-BC76-B237527C3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2209801"/>
            <a:ext cx="2561087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8" descr="Shortsightedness.gif">
            <a:extLst>
              <a:ext uri="{FF2B5EF4-FFF2-40B4-BE49-F238E27FC236}">
                <a16:creationId xmlns:a16="http://schemas.microsoft.com/office/drawing/2014/main" id="{4BC7086F-B701-9D47-AE2B-0FEBC7116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133600"/>
            <a:ext cx="23622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B838FC6-AC70-5B4A-A212-34ABE680F50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7056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00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“If You Do These Things You Will Never Stumble…”</a:t>
            </a:r>
            <a:endParaRPr lang="en-US" sz="46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600200"/>
            <a:ext cx="9144000" cy="52577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Promise of heavenly home is certain to the faithful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Jn. 14:1-3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“If it were not so, I would have told you”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Heb. 6:19-20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A hope both sure and steadfast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1 Pet. 1:3-5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sz="2700" dirty="0">
                <a:solidFill>
                  <a:schemeClr val="bg1"/>
                </a:solidFill>
                <a:cs typeface="Times New Roman" pitchFamily="18" charset="0"/>
              </a:rPr>
              <a:t>Incorruptible, undefiled, does not fade away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Col. 1:3-5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Hope laid up in the heavens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Heb. 11:16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Better, that is, a heavenly country</a:t>
            </a:r>
          </a:p>
          <a:p>
            <a:pPr lvl="1"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cs typeface="Times New Roman" pitchFamily="18" charset="0"/>
              </a:rPr>
              <a:t>Rev. 22:14</a:t>
            </a:r>
            <a:r>
              <a:rPr lang="en-US" b="1" i="1" dirty="0">
                <a:solidFill>
                  <a:schemeClr val="bg1"/>
                </a:solidFill>
                <a:cs typeface="Times New Roman" pitchFamily="18" charset="0"/>
              </a:rPr>
              <a:t>  </a:t>
            </a: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Right to enter by doing His commands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Heaven is not an eternal destiny by surprise</a:t>
            </a:r>
          </a:p>
          <a:p>
            <a:pPr>
              <a:spcBef>
                <a:spcPts val="0"/>
              </a:spcBef>
              <a:spcAft>
                <a:spcPts val="10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cs typeface="Times New Roman" pitchFamily="18" charset="0"/>
              </a:rPr>
              <a:t>It is a prepared place for a prepared people</a:t>
            </a:r>
          </a:p>
        </p:txBody>
      </p:sp>
    </p:spTree>
    <p:extLst>
      <p:ext uri="{BB962C8B-B14F-4D97-AF65-F5344CB8AC3E}">
        <p14:creationId xmlns:p14="http://schemas.microsoft.com/office/powerpoint/2010/main" val="31581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F94D-97A9-3442-BB8D-FFCC3918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r>
              <a:rPr lang="en-US" sz="5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itchFamily="18" charset="0"/>
              </a:rPr>
              <a:t>Am I Prepared for the Home of God’s Holy People?</a:t>
            </a:r>
            <a:endParaRPr lang="en-US" sz="5600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2DEB95-6E8D-2944-8484-3C4075A31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69" y="1981199"/>
            <a:ext cx="9144000" cy="486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17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632</Words>
  <Application>Microsoft Macintosh PowerPoint</Application>
  <PresentationFormat>On-screen Show (4:3)</PresentationFormat>
  <Paragraphs>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Making Our Calling &amp; Election Sure</vt:lpstr>
      <vt:lpstr>2nd Peter 1:5-11</vt:lpstr>
      <vt:lpstr>2nd Peter 1:5-11</vt:lpstr>
      <vt:lpstr>How Do Christians Make Our Calling &amp; Election Sure? </vt:lpstr>
      <vt:lpstr>Must Make Traits Ours &amp; Abound</vt:lpstr>
      <vt:lpstr>Must Not Be Barren or Unfruitful</vt:lpstr>
      <vt:lpstr>PowerPoint Presentation</vt:lpstr>
      <vt:lpstr>“If You Do These Things You Will Never Stumble…”</vt:lpstr>
      <vt:lpstr>Am I Prepared for the Home of God’s Holy People?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10</cp:revision>
  <dcterms:created xsi:type="dcterms:W3CDTF">2017-02-11T14:18:26Z</dcterms:created>
  <dcterms:modified xsi:type="dcterms:W3CDTF">2021-08-29T11:41:16Z</dcterms:modified>
</cp:coreProperties>
</file>