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D78"/>
    <a:srgbClr val="73FEFF"/>
    <a:srgbClr val="1626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 autoAdjust="0"/>
  </p:normalViewPr>
  <p:slideViewPr>
    <p:cSldViewPr>
      <p:cViewPr>
        <p:scale>
          <a:sx n="127" d="100"/>
          <a:sy n="127" d="100"/>
        </p:scale>
        <p:origin x="632" y="2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16E8B-9E37-3742-B164-75DA7DEEFC61}" type="datetimeFigureOut">
              <a:rPr lang="en-US" smtClean="0"/>
              <a:t>10/16/21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A179C-9279-6D41-8A1F-6B25ECCD6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555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6A179C-9279-6D41-8A1F-6B25ECCD649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997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6A179C-9279-6D41-8A1F-6B25ECCD649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93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6A179C-9279-6D41-8A1F-6B25ECCD649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587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6A179C-9279-6D41-8A1F-6B25ECCD649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845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89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4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5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86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28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10/15/21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62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10/15/21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4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10/15/21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40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692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55B8-B31E-4464-931A-579783C51DA1}" type="datetimeFigureOut">
              <a:rPr lang="en-US" smtClean="0"/>
              <a:t>10/15/21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68E46-7F4B-4EF9-BBB3-76DBA9C2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5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2000">
              <a:srgbClr val="16263A"/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98DA55B8-B31E-4464-931A-579783C51DA1}" type="datetimeFigureOut">
              <a:rPr lang="en-US" smtClean="0"/>
              <a:pPr/>
              <a:t>10/15/21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E6368E46-7F4B-4EF9-BBB3-76DBA9C23C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04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1336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76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The Lesson &amp; the Reaction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9648"/>
            <a:ext cx="6400800" cy="928351"/>
          </a:xfrm>
        </p:spPr>
        <p:txBody>
          <a:bodyPr>
            <a:normAutofit/>
          </a:bodyPr>
          <a:lstStyle/>
          <a:p>
            <a:r>
              <a:rPr lang="en-US" sz="5400" b="1" i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Acts 24:24-25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3F6EA19-3768-9D43-9E95-6728F94760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799" y="2057400"/>
            <a:ext cx="6248401" cy="3872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293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Acts 24:24-25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" y="1960126"/>
            <a:ext cx="88392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24 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And after some days, when Felix came with his wife Drusilla, who was Jewish, he sent for Paul and heard him concerning the faith in Christ. </a:t>
            </a:r>
            <a:r>
              <a:rPr lang="en-US" sz="3400" b="1" baseline="30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25 </a:t>
            </a:r>
            <a:r>
              <a:rPr lang="en-US" sz="34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Now as he reasoned about righteousness, self-control, and the judgment to come, Felix was afraid and answered, “Go away for now; when I have a convenient time I will call for you.” </a:t>
            </a:r>
          </a:p>
        </p:txBody>
      </p:sp>
    </p:spTree>
    <p:extLst>
      <p:ext uri="{BB962C8B-B14F-4D97-AF65-F5344CB8AC3E}">
        <p14:creationId xmlns:p14="http://schemas.microsoft.com/office/powerpoint/2010/main" val="2857796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Content of the Lesson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6200" y="838200"/>
            <a:ext cx="9220200" cy="60960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5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Righteousness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pitchFamily="2" charset="2"/>
              <a:buChar char="Ø"/>
            </a:pPr>
            <a:r>
              <a:rPr lang="en-US" sz="3300" b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Psalm 119:137</a:t>
            </a: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 </a:t>
            </a:r>
            <a:endParaRPr lang="en-US" dirty="0">
              <a:solidFill>
                <a:srgbClr val="FFFD78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pitchFamily="2" charset="2"/>
              <a:buChar char="Ø"/>
            </a:pPr>
            <a:r>
              <a:rPr lang="en-US" sz="3300" b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1 Corinthians 15:34  </a:t>
            </a:r>
            <a:r>
              <a:rPr lang="en-US" sz="30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Know God &amp; act opposite to sin</a:t>
            </a:r>
            <a:endParaRPr lang="en-US" sz="3000" dirty="0">
              <a:solidFill>
                <a:srgbClr val="FFFD78"/>
              </a:solidFill>
              <a:effectLst>
                <a:outerShdw blurRad="50800" dist="50800" dir="5400000" algn="ctr" rotWithShape="0">
                  <a:schemeClr val="tx1"/>
                </a:outerShdw>
              </a:effectLst>
              <a:cs typeface="Times New Roman" panose="02020603050405020304" pitchFamily="18" charset="0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pitchFamily="2" charset="2"/>
              <a:buChar char="Ø"/>
            </a:pPr>
            <a:r>
              <a:rPr lang="en-US" sz="3300" b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1 Cor. 6:9-10  </a:t>
            </a:r>
            <a:r>
              <a:rPr lang="en-US" sz="31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Unrighteous (evil doers) not inherit heaven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5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Self-Control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pitchFamily="2" charset="2"/>
              <a:buChar char="Ø"/>
            </a:pPr>
            <a:r>
              <a:rPr lang="en-US" sz="3300" b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Proverbs 25:28  </a:t>
            </a:r>
            <a:r>
              <a:rPr lang="en-US" sz="31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Must have rule over self (</a:t>
            </a:r>
            <a:r>
              <a:rPr lang="en-US" sz="3100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Rom. 6:12-14</a:t>
            </a:r>
            <a:r>
              <a:rPr lang="en-US" sz="31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)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pitchFamily="2" charset="2"/>
              <a:buChar char="Ø"/>
            </a:pPr>
            <a:r>
              <a:rPr lang="en-US" sz="3300" b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2 Peter 1:5-8  </a:t>
            </a:r>
            <a:r>
              <a:rPr lang="en-US" sz="31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Self-control fundamental to proper character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pitchFamily="2" charset="2"/>
              <a:buChar char="Ø"/>
            </a:pPr>
            <a:r>
              <a:rPr lang="en-US" sz="3300" b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2 Corinthians 10:4-5</a:t>
            </a:r>
            <a:r>
              <a:rPr lang="en-US" sz="3300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  </a:t>
            </a:r>
            <a:r>
              <a:rPr lang="en-US" sz="31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How it is achieved (</a:t>
            </a:r>
            <a:r>
              <a:rPr lang="en-US" sz="3100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1 Cor. 9:25, 27</a:t>
            </a:r>
            <a:r>
              <a:rPr lang="en-US" sz="31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500" b="1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Judgment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pitchFamily="2" charset="2"/>
              <a:buChar char="Ø"/>
            </a:pPr>
            <a:r>
              <a:rPr lang="en-US" sz="3300" b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Acts 17:30-31</a:t>
            </a:r>
            <a:r>
              <a:rPr lang="en-US" sz="3300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  </a:t>
            </a:r>
            <a:r>
              <a:rPr lang="en-US" sz="31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Ignorance of old changed in view of it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pitchFamily="2" charset="2"/>
              <a:buChar char="Ø"/>
            </a:pPr>
            <a:r>
              <a:rPr lang="en-US" sz="3300" b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1 John 4:17</a:t>
            </a:r>
            <a:r>
              <a:rPr lang="en-US" sz="3300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  </a:t>
            </a:r>
            <a:r>
              <a:rPr lang="en-US" sz="33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Who we are will be manifest (</a:t>
            </a:r>
            <a:r>
              <a:rPr lang="en-US" sz="3300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2 Cor. 5:10</a:t>
            </a:r>
            <a:r>
              <a:rPr lang="en-US" sz="33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)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buSzPct val="70000"/>
              <a:buFont typeface="Wingdings" pitchFamily="2" charset="2"/>
              <a:buChar char="Ø"/>
            </a:pPr>
            <a:r>
              <a:rPr lang="en-US" sz="3300" b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Hebrews 9:27</a:t>
            </a:r>
            <a:r>
              <a:rPr lang="en-US" sz="3300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  </a:t>
            </a:r>
            <a:r>
              <a:rPr lang="en-US" sz="31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It is a fact with consequences (</a:t>
            </a:r>
            <a:r>
              <a:rPr lang="en-US" sz="3100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Rev. 21:8</a:t>
            </a:r>
            <a:r>
              <a:rPr lang="en-US" sz="3100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438C1D-0BF9-1B48-890D-2336ABE29CA4}"/>
              </a:ext>
            </a:extLst>
          </p:cNvPr>
          <p:cNvSpPr txBox="1"/>
          <p:nvPr/>
        </p:nvSpPr>
        <p:spPr>
          <a:xfrm>
            <a:off x="3124200" y="1295400"/>
            <a:ext cx="3352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73FE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</a:t>
            </a:r>
            <a:r>
              <a:rPr lang="en-US" sz="2600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</a:t>
            </a:r>
            <a:r>
              <a:rPr lang="en-US" sz="2400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Psa. 119:138, 160, 1</a:t>
            </a:r>
            <a:r>
              <a:rPr lang="en-US" sz="2400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FD1183-EF4D-314D-B11A-AD685D4EFD6C}"/>
              </a:ext>
            </a:extLst>
          </p:cNvPr>
          <p:cNvSpPr txBox="1"/>
          <p:nvPr/>
        </p:nvSpPr>
        <p:spPr>
          <a:xfrm>
            <a:off x="6400800" y="1295400"/>
            <a:ext cx="2895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73FE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</a:t>
            </a:r>
            <a:r>
              <a:rPr lang="en-US" sz="2600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 Psa. 119:</a:t>
            </a:r>
            <a:r>
              <a:rPr lang="en-US" sz="2400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174-175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46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bldLvl="2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DA1346-DA8D-F145-BD3F-93D1515A1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6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Reaction to the Lesson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8C1AD-FF06-3147-AE9B-748F9B083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66800"/>
            <a:ext cx="9220200" cy="5791200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Felix was afraid and answered, “Go away for now; when I have a convenient time I will call for you”</a:t>
            </a:r>
          </a:p>
          <a:p>
            <a:pPr lvl="1">
              <a:buClr>
                <a:schemeClr val="bg1"/>
              </a:buClr>
            </a:pPr>
            <a:r>
              <a:rPr lang="en-US" dirty="0">
                <a:solidFill>
                  <a:srgbClr val="73FE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“Afraid” – </a:t>
            </a:r>
            <a:r>
              <a:rPr lang="en-US" i="1" dirty="0" err="1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emphobos</a:t>
            </a:r>
            <a:r>
              <a:rPr lang="en-US" dirty="0">
                <a:solidFill>
                  <a:srgbClr val="73FE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 – “to fear; be terrified, affrighted”</a:t>
            </a:r>
          </a:p>
          <a:p>
            <a:pPr lvl="1">
              <a:buClr>
                <a:schemeClr val="bg1"/>
              </a:buClr>
            </a:pPr>
            <a:r>
              <a:rPr lang="en-US" dirty="0">
                <a:solidFill>
                  <a:srgbClr val="73FE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In original, phrase actually says “Felix </a:t>
            </a:r>
            <a:r>
              <a:rPr lang="en-US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became terrified</a:t>
            </a:r>
            <a:r>
              <a:rPr lang="en-US" dirty="0">
                <a:solidFill>
                  <a:srgbClr val="73FE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”</a:t>
            </a:r>
          </a:p>
          <a:p>
            <a:pPr lvl="1">
              <a:buClr>
                <a:schemeClr val="bg1"/>
              </a:buClr>
            </a:pPr>
            <a:r>
              <a:rPr lang="en-US" dirty="0">
                <a:solidFill>
                  <a:srgbClr val="73FE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In middle voice – Result of </a:t>
            </a:r>
            <a:r>
              <a:rPr lang="en-US" u="sng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fear</a:t>
            </a:r>
            <a:r>
              <a:rPr lang="en-US" dirty="0">
                <a:solidFill>
                  <a:srgbClr val="73FE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 mix of </a:t>
            </a:r>
            <a:r>
              <a:rPr lang="en-US" b="1" dirty="0">
                <a:solidFill>
                  <a:srgbClr val="73FE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active &amp; passive </a:t>
            </a:r>
          </a:p>
          <a:p>
            <a:pPr lvl="1">
              <a:buClr>
                <a:schemeClr val="bg1"/>
              </a:buClr>
            </a:pPr>
            <a:r>
              <a:rPr lang="en-US" dirty="0">
                <a:solidFill>
                  <a:srgbClr val="73FE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Paul had a part in it by preaching a message that caused great fear when he clearly showed the danger to Felix</a:t>
            </a:r>
          </a:p>
          <a:p>
            <a:pPr lvl="1">
              <a:buClr>
                <a:schemeClr val="bg1"/>
              </a:buClr>
            </a:pPr>
            <a:r>
              <a:rPr lang="en-US" dirty="0">
                <a:solidFill>
                  <a:srgbClr val="73FEFF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Felix had a part in it by listening &amp; making application of the message to himself</a:t>
            </a:r>
          </a:p>
          <a:p>
            <a:pPr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Are we teaching as we ought in plainness of speech?</a:t>
            </a:r>
          </a:p>
          <a:p>
            <a:pPr>
              <a:buClr>
                <a:srgbClr val="FFFF00"/>
              </a:buClr>
            </a:pPr>
            <a:r>
              <a:rPr lang="en-US" dirty="0">
                <a:solidFill>
                  <a:schemeClr val="bg1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  <a:cs typeface="Times New Roman" panose="02020603050405020304" pitchFamily="18" charset="0"/>
              </a:rPr>
              <a:t>Am I listening to apply the truth to myself?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351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2322</TotalTime>
  <Words>325</Words>
  <Application>Microsoft Macintosh PowerPoint</Application>
  <PresentationFormat>On-screen Show (4:3)</PresentationFormat>
  <Paragraphs>32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Wingdings</vt:lpstr>
      <vt:lpstr>Office Theme</vt:lpstr>
      <vt:lpstr>The Lesson &amp; the Reaction</vt:lpstr>
      <vt:lpstr>Acts 24:24-25</vt:lpstr>
      <vt:lpstr>Content of the Lesson</vt:lpstr>
      <vt:lpstr>Reaction to the Lesson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</dc:creator>
  <cp:lastModifiedBy>Harry Osborne</cp:lastModifiedBy>
  <cp:revision>5</cp:revision>
  <dcterms:created xsi:type="dcterms:W3CDTF">2017-02-11T14:18:26Z</dcterms:created>
  <dcterms:modified xsi:type="dcterms:W3CDTF">2021-10-17T11:55:27Z</dcterms:modified>
</cp:coreProperties>
</file>