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36" r:id="rId3"/>
    <p:sldId id="342" r:id="rId4"/>
    <p:sldId id="578" r:id="rId5"/>
    <p:sldId id="341" r:id="rId6"/>
    <p:sldId id="574" r:id="rId7"/>
    <p:sldId id="331" r:id="rId8"/>
    <p:sldId id="332" r:id="rId9"/>
    <p:sldId id="573" r:id="rId10"/>
    <p:sldId id="575" r:id="rId11"/>
    <p:sldId id="333" r:id="rId12"/>
    <p:sldId id="543" r:id="rId13"/>
    <p:sldId id="571" r:id="rId14"/>
    <p:sldId id="334" r:id="rId15"/>
    <p:sldId id="542" r:id="rId16"/>
    <p:sldId id="572" r:id="rId17"/>
    <p:sldId id="576" r:id="rId18"/>
    <p:sldId id="337" r:id="rId19"/>
    <p:sldId id="338" r:id="rId20"/>
    <p:sldId id="339" r:id="rId21"/>
    <p:sldId id="340"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000000"/>
    <a:srgbClr val="FF8AD8"/>
    <a:srgbClr val="76D6FF"/>
    <a:srgbClr val="00FDFF"/>
    <a:srgbClr val="73FEFF"/>
    <a:srgbClr val="FFFFFF"/>
    <a:srgbClr val="996633"/>
    <a:srgbClr val="573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p:restoredTop sz="94674"/>
  </p:normalViewPr>
  <p:slideViewPr>
    <p:cSldViewPr>
      <p:cViewPr varScale="1">
        <p:scale>
          <a:sx n="119" d="100"/>
          <a:sy n="119" d="100"/>
        </p:scale>
        <p:origin x="7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FED-B976-9743-946F-3B425A0561A6}" type="datetimeFigureOut">
              <a:rPr lang="en-US" smtClean="0"/>
              <a:t>12/15/21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2D049-94EE-434B-B067-5B0D2BBD9009}" type="slidenum">
              <a:rPr lang="en-US" smtClean="0"/>
              <a:t>‹#›</a:t>
            </a:fld>
            <a:endParaRPr lang="en-US" dirty="0"/>
          </a:p>
        </p:txBody>
      </p:sp>
    </p:spTree>
    <p:extLst>
      <p:ext uri="{BB962C8B-B14F-4D97-AF65-F5344CB8AC3E}">
        <p14:creationId xmlns:p14="http://schemas.microsoft.com/office/powerpoint/2010/main" val="204004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123076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04853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95474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4901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56026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5167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89340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278516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3953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36009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D32FA-52F2-4016-BB42-1F99F8F28128}" type="datetimeFigureOut">
              <a:rPr lang="en-US" smtClean="0"/>
              <a:t>12/15/21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4F365-D2D6-4158-91AD-588385D5C18E}" type="slidenum">
              <a:rPr lang="en-US" smtClean="0"/>
              <a:t>‹#›</a:t>
            </a:fld>
            <a:endParaRPr lang="en-US" dirty="0"/>
          </a:p>
        </p:txBody>
      </p:sp>
    </p:spTree>
    <p:extLst>
      <p:ext uri="{BB962C8B-B14F-4D97-AF65-F5344CB8AC3E}">
        <p14:creationId xmlns:p14="http://schemas.microsoft.com/office/powerpoint/2010/main" val="98172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0000">
              <a:srgbClr val="573A1D"/>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155D32FA-52F2-4016-BB42-1F99F8F28128}" type="datetimeFigureOut">
              <a:rPr lang="en-US" smtClean="0"/>
              <a:pPr/>
              <a:t>12/15/21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4B54F365-D2D6-4158-91AD-588385D5C18E}" type="slidenum">
              <a:rPr lang="en-US" smtClean="0"/>
              <a:pPr/>
              <a:t>‹#›</a:t>
            </a:fld>
            <a:endParaRPr lang="en-US" dirty="0"/>
          </a:p>
        </p:txBody>
      </p:sp>
    </p:spTree>
    <p:extLst>
      <p:ext uri="{BB962C8B-B14F-4D97-AF65-F5344CB8AC3E}">
        <p14:creationId xmlns:p14="http://schemas.microsoft.com/office/powerpoint/2010/main" val="303102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6890" y="0"/>
            <a:ext cx="4617110" cy="3352800"/>
          </a:xfrm>
        </p:spPr>
        <p:txBody>
          <a:bodyPr>
            <a:normAutofit/>
          </a:bodyPr>
          <a:lstStyle/>
          <a:p>
            <a:r>
              <a:rPr lang="en-US" sz="7200" b="1" dirty="0">
                <a:solidFill>
                  <a:srgbClr val="FFFF00"/>
                </a:solidFill>
                <a:effectLst>
                  <a:outerShdw blurRad="50800" dist="50800" dir="5400000" algn="ctr" rotWithShape="0">
                    <a:schemeClr val="tx1"/>
                  </a:outerShdw>
                </a:effectLst>
              </a:rPr>
              <a:t>Joshua –</a:t>
            </a:r>
            <a:br>
              <a:rPr lang="en-US" sz="7200" b="1" dirty="0">
                <a:solidFill>
                  <a:srgbClr val="FFFF00"/>
                </a:solidFill>
                <a:effectLst>
                  <a:outerShdw blurRad="50800" dist="50800" dir="5400000" algn="ctr" rotWithShape="0">
                    <a:schemeClr val="tx1"/>
                  </a:outerShdw>
                </a:effectLst>
              </a:rPr>
            </a:br>
            <a:r>
              <a:rPr lang="en-US" sz="7200" b="1" dirty="0">
                <a:solidFill>
                  <a:srgbClr val="FFFF00"/>
                </a:solidFill>
                <a:effectLst>
                  <a:outerShdw blurRad="50800" dist="50800" dir="5400000" algn="ctr" rotWithShape="0">
                    <a:schemeClr val="tx1"/>
                  </a:outerShdw>
                </a:effectLst>
              </a:rPr>
              <a:t>1</a:t>
            </a:r>
            <a:r>
              <a:rPr lang="en-US" sz="7200" b="1" baseline="30000" dirty="0">
                <a:solidFill>
                  <a:srgbClr val="FFFF00"/>
                </a:solidFill>
                <a:effectLst>
                  <a:outerShdw blurRad="50800" dist="50800" dir="5400000" algn="ctr" rotWithShape="0">
                    <a:schemeClr val="tx1"/>
                  </a:outerShdw>
                </a:effectLst>
              </a:rPr>
              <a:t>st</a:t>
            </a:r>
            <a:r>
              <a:rPr lang="en-US" sz="7200" b="1" dirty="0">
                <a:solidFill>
                  <a:srgbClr val="FFFF00"/>
                </a:solidFill>
                <a:effectLst>
                  <a:outerShdw blurRad="50800" dist="50800" dir="5400000" algn="ctr" rotWithShape="0">
                    <a:schemeClr val="tx1"/>
                  </a:outerShdw>
                </a:effectLst>
              </a:rPr>
              <a:t> Samuel</a:t>
            </a:r>
          </a:p>
        </p:txBody>
      </p:sp>
      <p:sp>
        <p:nvSpPr>
          <p:cNvPr id="3" name="Subtitle 2"/>
          <p:cNvSpPr>
            <a:spLocks noGrp="1"/>
          </p:cNvSpPr>
          <p:nvPr>
            <p:ph type="subTitle" idx="1"/>
          </p:nvPr>
        </p:nvSpPr>
        <p:spPr>
          <a:xfrm>
            <a:off x="4368800" y="4495800"/>
            <a:ext cx="4775200" cy="2209800"/>
          </a:xfrm>
        </p:spPr>
        <p:txBody>
          <a:bodyPr anchor="ctr">
            <a:normAutofit/>
          </a:bodyPr>
          <a:lstStyle/>
          <a:p>
            <a:r>
              <a:rPr lang="en-US" sz="4800" b="1" i="1" dirty="0">
                <a:solidFill>
                  <a:srgbClr val="FFFFFF"/>
                </a:solidFill>
                <a:effectLst>
                  <a:outerShdw blurRad="50800" dist="50800" dir="5400000" algn="ctr" rotWithShape="0">
                    <a:schemeClr val="tx1"/>
                  </a:outerShdw>
                </a:effectLst>
              </a:rPr>
              <a:t>Lesson </a:t>
            </a:r>
            <a:r>
              <a:rPr lang="en-US" sz="4800" b="1" i="1" baseline="30000" dirty="0">
                <a:solidFill>
                  <a:srgbClr val="FFFFFF"/>
                </a:solidFill>
                <a:effectLst>
                  <a:outerShdw blurRad="50800" dist="50800" dir="5400000" algn="ctr" rotWithShape="0">
                    <a:schemeClr val="tx1"/>
                  </a:outerShdw>
                </a:effectLst>
              </a:rPr>
              <a:t>#</a:t>
            </a:r>
            <a:r>
              <a:rPr lang="en-US" sz="4800" b="1" i="1" dirty="0">
                <a:solidFill>
                  <a:srgbClr val="FFFFFF"/>
                </a:solidFill>
                <a:effectLst>
                  <a:outerShdw blurRad="50800" dist="50800" dir="5400000" algn="ctr" rotWithShape="0">
                    <a:schemeClr val="tx1"/>
                  </a:outerShdw>
                </a:effectLst>
              </a:rPr>
              <a:t>5</a:t>
            </a:r>
          </a:p>
          <a:p>
            <a:endParaRPr lang="en-US" sz="1300" b="1" i="1" dirty="0">
              <a:solidFill>
                <a:srgbClr val="FFFFFF"/>
              </a:solidFill>
              <a:effectLst>
                <a:outerShdw blurRad="50800" dist="50800" dir="5400000" algn="ctr" rotWithShape="0">
                  <a:schemeClr val="tx1"/>
                </a:outerShdw>
              </a:effectLst>
            </a:endParaRPr>
          </a:p>
          <a:p>
            <a:pPr>
              <a:lnSpc>
                <a:spcPct val="120000"/>
              </a:lnSpc>
              <a:spcBef>
                <a:spcPts val="0"/>
              </a:spcBef>
            </a:pPr>
            <a:r>
              <a:rPr lang="en-US" sz="4800" b="1" dirty="0">
                <a:solidFill>
                  <a:srgbClr val="FFFD78"/>
                </a:solidFill>
                <a:effectLst>
                  <a:outerShdw blurRad="50800" dist="50800" dir="5400000" algn="ctr" rotWithShape="0">
                    <a:schemeClr val="tx1"/>
                  </a:outerShdw>
                </a:effectLst>
              </a:rPr>
              <a:t>Joshua 18 - 21</a:t>
            </a:r>
          </a:p>
        </p:txBody>
      </p:sp>
      <p:pic>
        <p:nvPicPr>
          <p:cNvPr id="6" name="Picture 2" descr="Old Testament Lessons Vol. 3 - Joshua - 1 Samuel">
            <a:extLst>
              <a:ext uri="{FF2B5EF4-FFF2-40B4-BE49-F238E27FC236}">
                <a16:creationId xmlns:a16="http://schemas.microsoft.com/office/drawing/2014/main" id="{C180C912-67CA-194A-9A14-8F517D4A1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152400" y="152400"/>
            <a:ext cx="4374490" cy="650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6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DB15-8532-654E-A5F6-57E1595D95CB}"/>
              </a:ext>
            </a:extLst>
          </p:cNvPr>
          <p:cNvSpPr>
            <a:spLocks noGrp="1"/>
          </p:cNvSpPr>
          <p:nvPr>
            <p:ph type="title"/>
          </p:nvPr>
        </p:nvSpPr>
        <p:spPr>
          <a:xfrm>
            <a:off x="457200" y="0"/>
            <a:ext cx="8229600" cy="1447800"/>
          </a:xfrm>
        </p:spPr>
        <p:txBody>
          <a:bodyPr>
            <a:normAutofit/>
          </a:bodyPr>
          <a:lstStyle/>
          <a:p>
            <a:r>
              <a:rPr lang="en-US" sz="4800" b="1" dirty="0">
                <a:solidFill>
                  <a:srgbClr val="FFFF00"/>
                </a:solidFill>
                <a:effectLst>
                  <a:outerShdw blurRad="50800" dist="50800" dir="5400000" algn="ctr" rotWithShape="0">
                    <a:schemeClr val="tx1"/>
                  </a:outerShdw>
                </a:effectLst>
              </a:rPr>
              <a:t>Joshua 19:51</a:t>
            </a:r>
          </a:p>
        </p:txBody>
      </p:sp>
      <p:sp>
        <p:nvSpPr>
          <p:cNvPr id="3" name="TextBox 2">
            <a:extLst>
              <a:ext uri="{FF2B5EF4-FFF2-40B4-BE49-F238E27FC236}">
                <a16:creationId xmlns:a16="http://schemas.microsoft.com/office/drawing/2014/main" id="{EF25BDD1-539D-784C-89DE-1713F336CFB8}"/>
              </a:ext>
            </a:extLst>
          </p:cNvPr>
          <p:cNvSpPr txBox="1"/>
          <p:nvPr/>
        </p:nvSpPr>
        <p:spPr>
          <a:xfrm>
            <a:off x="304800" y="1308698"/>
            <a:ext cx="8610600" cy="3046988"/>
          </a:xfrm>
          <a:prstGeom prst="rect">
            <a:avLst/>
          </a:prstGeom>
          <a:noFill/>
        </p:spPr>
        <p:txBody>
          <a:bodyPr wrap="square" rtlCol="0">
            <a:spAutoFit/>
          </a:bodyPr>
          <a:lstStyle/>
          <a:p>
            <a:r>
              <a:rPr lang="en-US" sz="32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51 </a:t>
            </a:r>
            <a:r>
              <a:rPr lang="en-US" sz="32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These were the inheritances which Eleazar the priest, Joshua the son of Nun, and the heads of the fathers of the tribes of the children of Israel divided as an inheritance by lot in Shiloh before the Lord, at the door of the tabernacle of meeting. So they made an end of dividing the country. </a:t>
            </a:r>
          </a:p>
        </p:txBody>
      </p:sp>
    </p:spTree>
    <p:extLst>
      <p:ext uri="{BB962C8B-B14F-4D97-AF65-F5344CB8AC3E}">
        <p14:creationId xmlns:p14="http://schemas.microsoft.com/office/powerpoint/2010/main" val="40419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864184" y="685800"/>
            <a:ext cx="4279816" cy="3733800"/>
          </a:xfrm>
        </p:spPr>
        <p:txBody>
          <a:bodyPr>
            <a:normAutofit/>
          </a:bodyPr>
          <a:lstStyle/>
          <a:p>
            <a:r>
              <a:rPr lang="en-US" sz="5400" b="1" dirty="0">
                <a:solidFill>
                  <a:srgbClr val="FFFF00"/>
                </a:solidFill>
                <a:effectLst>
                  <a:outerShdw blurRad="50800" dist="50800" dir="5400000" algn="ctr" rotWithShape="0">
                    <a:schemeClr val="tx1"/>
                  </a:outerShdw>
                </a:effectLst>
              </a:rPr>
              <a:t>Joshua 20</a:t>
            </a:r>
            <a:br>
              <a:rPr lang="en-US" sz="5400" b="1" dirty="0">
                <a:solidFill>
                  <a:srgbClr val="FFFF00"/>
                </a:solidFill>
                <a:effectLst>
                  <a:outerShdw blurRad="50800" dist="50800" dir="5400000" algn="ctr" rotWithShape="0">
                    <a:schemeClr val="tx1"/>
                  </a:outerShdw>
                </a:effectLst>
              </a:rPr>
            </a:br>
            <a:br>
              <a:rPr lang="en-US" sz="3600" b="1" dirty="0">
                <a:solidFill>
                  <a:srgbClr val="FFFF00"/>
                </a:solidFill>
                <a:effectLst>
                  <a:outerShdw blurRad="50800" dist="50800" dir="5400000" algn="ctr" rotWithShape="0">
                    <a:schemeClr val="tx1"/>
                  </a:outerShdw>
                </a:effectLst>
              </a:rPr>
            </a:br>
            <a:r>
              <a:rPr lang="en-US" b="1" dirty="0">
                <a:solidFill>
                  <a:schemeClr val="bg1"/>
                </a:solidFill>
                <a:effectLst>
                  <a:outerShdw blurRad="50800" dist="50800" dir="5400000" algn="ctr" rotWithShape="0">
                    <a:schemeClr val="tx1"/>
                  </a:outerShdw>
                </a:effectLst>
              </a:rPr>
              <a:t>Cities of Refuge</a:t>
            </a:r>
            <a:br>
              <a:rPr lang="en-US" b="1" dirty="0">
                <a:solidFill>
                  <a:schemeClr val="bg1"/>
                </a:solidFill>
                <a:effectLst>
                  <a:outerShdw blurRad="50800" dist="50800" dir="5400000" algn="ctr" rotWithShape="0">
                    <a:schemeClr val="tx1"/>
                  </a:outerShdw>
                </a:effectLst>
              </a:rPr>
            </a:br>
            <a:r>
              <a:rPr lang="en-US" b="1" i="1" dirty="0">
                <a:solidFill>
                  <a:schemeClr val="bg1"/>
                </a:solidFill>
                <a:effectLst>
                  <a:outerShdw blurRad="50800" dist="50800" dir="5400000" algn="ctr" rotWithShape="0">
                    <a:schemeClr val="tx1"/>
                  </a:outerShdw>
                </a:effectLst>
              </a:rPr>
              <a:t>(West of Jordan)</a:t>
            </a:r>
            <a:br>
              <a:rPr lang="en-US" b="1" i="1" dirty="0">
                <a:solidFill>
                  <a:schemeClr val="bg1"/>
                </a:solidFill>
                <a:effectLst>
                  <a:outerShdw blurRad="50800" dist="50800" dir="5400000" algn="ctr" rotWithShape="0">
                    <a:schemeClr val="tx1"/>
                  </a:outerShdw>
                </a:effectLst>
              </a:rPr>
            </a:br>
            <a:endParaRPr lang="en-US" b="1" i="1" dirty="0">
              <a:solidFill>
                <a:schemeClr val="bg1"/>
              </a:solidFill>
              <a:effectLst>
                <a:outerShdw blurRad="50800" dist="50800" dir="5400000" algn="ctr" rotWithShape="0">
                  <a:schemeClr val="tx1"/>
                </a:outerShdw>
              </a:effectLst>
            </a:endParaRPr>
          </a:p>
        </p:txBody>
      </p:sp>
      <p:pic>
        <p:nvPicPr>
          <p:cNvPr id="5" name="Picture 4" descr="Cities of Refuge - Num 35.jpg">
            <a:extLst>
              <a:ext uri="{FF2B5EF4-FFF2-40B4-BE49-F238E27FC236}">
                <a16:creationId xmlns:a16="http://schemas.microsoft.com/office/drawing/2014/main" id="{B6E862C3-5221-6147-B819-155FB4BD8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64184" cy="6858000"/>
          </a:xfrm>
          <a:prstGeom prst="rect">
            <a:avLst/>
          </a:prstGeom>
        </p:spPr>
      </p:pic>
    </p:spTree>
    <p:extLst>
      <p:ext uri="{BB962C8B-B14F-4D97-AF65-F5344CB8AC3E}">
        <p14:creationId xmlns:p14="http://schemas.microsoft.com/office/powerpoint/2010/main" val="155370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6284"/>
            <a:ext cx="9143999" cy="846667"/>
          </a:xfrm>
        </p:spPr>
        <p:txBody>
          <a:bodyPr anchor="ctr"/>
          <a:lstStyle/>
          <a:p>
            <a:pPr>
              <a:lnSpc>
                <a:spcPct val="90000"/>
              </a:lnSpc>
            </a:pPr>
            <a:r>
              <a:rPr lang="en-US" sz="3400" b="1" dirty="0">
                <a:solidFill>
                  <a:srgbClr val="000000"/>
                </a:solidFill>
                <a:latin typeface="Times New Roman"/>
                <a:cs typeface="Times New Roman"/>
              </a:rPr>
              <a:t>Cities of Refuge (</a:t>
            </a:r>
            <a:r>
              <a:rPr lang="en-US" sz="3200" b="1" i="1" dirty="0">
                <a:solidFill>
                  <a:srgbClr val="800000"/>
                </a:solidFill>
                <a:latin typeface="Times New Roman"/>
                <a:cs typeface="Times New Roman"/>
              </a:rPr>
              <a:t>Num. 35:9-15</a:t>
            </a:r>
            <a:r>
              <a:rPr lang="en-US" sz="3400" b="1" dirty="0">
                <a:solidFill>
                  <a:srgbClr val="000000"/>
                </a:solidFill>
                <a:latin typeface="Times New Roman"/>
                <a:cs typeface="Times New Roman"/>
              </a:rPr>
              <a:t>)</a:t>
            </a:r>
          </a:p>
        </p:txBody>
      </p:sp>
      <p:sp>
        <p:nvSpPr>
          <p:cNvPr id="2" name="TextBox 1"/>
          <p:cNvSpPr txBox="1"/>
          <p:nvPr/>
        </p:nvSpPr>
        <p:spPr>
          <a:xfrm>
            <a:off x="181429" y="834576"/>
            <a:ext cx="8853714" cy="4524315"/>
          </a:xfrm>
          <a:prstGeom prst="rect">
            <a:avLst/>
          </a:prstGeom>
          <a:noFill/>
        </p:spPr>
        <p:txBody>
          <a:bodyPr wrap="square" rtlCol="0">
            <a:spAutoFit/>
          </a:bodyPr>
          <a:lstStyle/>
          <a:p>
            <a:pPr>
              <a:spcAft>
                <a:spcPts val="600"/>
              </a:spcAft>
            </a:pPr>
            <a:r>
              <a:rPr lang="en-US" sz="2400" b="1" baseline="30000" dirty="0">
                <a:latin typeface="Times New Roman"/>
                <a:cs typeface="Times New Roman"/>
              </a:rPr>
              <a:t>9 </a:t>
            </a:r>
            <a:r>
              <a:rPr lang="en-US" sz="2400" dirty="0">
                <a:latin typeface="Times New Roman"/>
                <a:cs typeface="Times New Roman"/>
              </a:rPr>
              <a:t>Then the Lord spoke to Moses, saying, </a:t>
            </a:r>
            <a:r>
              <a:rPr lang="en-US" sz="2400" b="1" baseline="30000" dirty="0">
                <a:latin typeface="Times New Roman"/>
                <a:cs typeface="Times New Roman"/>
              </a:rPr>
              <a:t>10 </a:t>
            </a:r>
            <a:r>
              <a:rPr lang="en-US" sz="2400" dirty="0">
                <a:latin typeface="Times New Roman"/>
                <a:cs typeface="Times New Roman"/>
              </a:rPr>
              <a:t>“Speak to the children of Israel, and say to them: ‘When you cross the Jordan into the land of Canaan, </a:t>
            </a:r>
            <a:r>
              <a:rPr lang="en-US" sz="2400" b="1" baseline="30000" dirty="0">
                <a:latin typeface="Times New Roman"/>
                <a:cs typeface="Times New Roman"/>
              </a:rPr>
              <a:t>11 </a:t>
            </a:r>
            <a:r>
              <a:rPr lang="en-US" sz="2400" dirty="0">
                <a:latin typeface="Times New Roman"/>
                <a:cs typeface="Times New Roman"/>
              </a:rPr>
              <a:t>then you shall appoint cities to be cities of refuge for you, that the manslayer who kills any person accidentally may flee there. </a:t>
            </a:r>
            <a:r>
              <a:rPr lang="en-US" sz="2400" b="1" baseline="30000" dirty="0">
                <a:latin typeface="Times New Roman"/>
                <a:cs typeface="Times New Roman"/>
              </a:rPr>
              <a:t>12 </a:t>
            </a:r>
            <a:r>
              <a:rPr lang="en-US" sz="2400" dirty="0">
                <a:latin typeface="Times New Roman"/>
                <a:cs typeface="Times New Roman"/>
              </a:rPr>
              <a:t>They shall be cities of refuge for you from the avenger, that the manslayer may not die until he stands before the congregation in judgment. </a:t>
            </a:r>
            <a:r>
              <a:rPr lang="en-US" sz="2400" b="1" baseline="30000" dirty="0">
                <a:latin typeface="Times New Roman"/>
                <a:cs typeface="Times New Roman"/>
              </a:rPr>
              <a:t>13 </a:t>
            </a:r>
            <a:r>
              <a:rPr lang="en-US" sz="2400" dirty="0">
                <a:latin typeface="Times New Roman"/>
                <a:cs typeface="Times New Roman"/>
              </a:rPr>
              <a:t>And of the cities which you give, you shall have six cities of refuge. </a:t>
            </a:r>
            <a:r>
              <a:rPr lang="en-US" sz="2400" b="1" baseline="30000" dirty="0">
                <a:latin typeface="Times New Roman"/>
                <a:cs typeface="Times New Roman"/>
              </a:rPr>
              <a:t>14 </a:t>
            </a:r>
            <a:r>
              <a:rPr lang="en-US" sz="2400" dirty="0">
                <a:latin typeface="Times New Roman"/>
                <a:cs typeface="Times New Roman"/>
              </a:rPr>
              <a:t>You shall appoint three cities on this side of the Jordan, and three cities you shall appoint in the land of Canaan, </a:t>
            </a:r>
            <a:r>
              <a:rPr lang="en-US" sz="2400" i="1" dirty="0">
                <a:latin typeface="Times New Roman"/>
                <a:cs typeface="Times New Roman"/>
              </a:rPr>
              <a:t>which</a:t>
            </a:r>
            <a:r>
              <a:rPr lang="en-US" sz="2400" dirty="0">
                <a:latin typeface="Times New Roman"/>
                <a:cs typeface="Times New Roman"/>
              </a:rPr>
              <a:t> will be cities of refuge. </a:t>
            </a:r>
            <a:r>
              <a:rPr lang="en-US" sz="2400" b="1" baseline="30000" dirty="0">
                <a:latin typeface="Times New Roman"/>
                <a:cs typeface="Times New Roman"/>
              </a:rPr>
              <a:t>15 </a:t>
            </a:r>
            <a:r>
              <a:rPr lang="en-US" sz="2400" dirty="0">
                <a:latin typeface="Times New Roman"/>
                <a:cs typeface="Times New Roman"/>
              </a:rPr>
              <a:t>These six cities shall be for refuge for the children of Israel, for the stranger, and for the sojourner among them, that anyone who kills a person accidentally may flee there. </a:t>
            </a:r>
            <a:endParaRPr lang="en-US" sz="2300" dirty="0">
              <a:latin typeface="Times New Roman"/>
              <a:cs typeface="Times New Roman"/>
            </a:endParaRPr>
          </a:p>
        </p:txBody>
      </p:sp>
    </p:spTree>
    <p:extLst>
      <p:ext uri="{BB962C8B-B14F-4D97-AF65-F5344CB8AC3E}">
        <p14:creationId xmlns:p14="http://schemas.microsoft.com/office/powerpoint/2010/main" val="255825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4D576F-B9A7-AE47-B4AC-2D5D13ED6FAE}"/>
              </a:ext>
            </a:extLst>
          </p:cNvPr>
          <p:cNvPicPr>
            <a:picLocks noChangeAspect="1"/>
          </p:cNvPicPr>
          <p:nvPr/>
        </p:nvPicPr>
        <p:blipFill rotWithShape="1">
          <a:blip r:embed="rId2">
            <a:extLst>
              <a:ext uri="{28A0092B-C50C-407E-A947-70E740481C1C}">
                <a14:useLocalDpi xmlns:a14="http://schemas.microsoft.com/office/drawing/2010/main" val="0"/>
              </a:ext>
            </a:extLst>
          </a:blip>
          <a:srcRect l="2268" t="2221" r="2268" b="14445"/>
          <a:stretch/>
        </p:blipFill>
        <p:spPr>
          <a:xfrm>
            <a:off x="1658112" y="1"/>
            <a:ext cx="5885688" cy="6897290"/>
          </a:xfrm>
          <a:prstGeom prst="rect">
            <a:avLst/>
          </a:prstGeom>
        </p:spPr>
      </p:pic>
    </p:spTree>
    <p:extLst>
      <p:ext uri="{BB962C8B-B14F-4D97-AF65-F5344CB8AC3E}">
        <p14:creationId xmlns:p14="http://schemas.microsoft.com/office/powerpoint/2010/main" val="21383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6123213" y="762000"/>
            <a:ext cx="3096987" cy="4724400"/>
          </a:xfrm>
        </p:spPr>
        <p:txBody>
          <a:bodyPr>
            <a:normAutofit/>
          </a:bodyPr>
          <a:lstStyle/>
          <a:p>
            <a:r>
              <a:rPr lang="en-US" sz="5000" b="1" dirty="0">
                <a:solidFill>
                  <a:srgbClr val="FFFF00"/>
                </a:solidFill>
                <a:effectLst>
                  <a:outerShdw blurRad="50800" dist="50800" dir="5400000" algn="ctr" rotWithShape="0">
                    <a:schemeClr val="tx1"/>
                  </a:outerShdw>
                </a:effectLst>
              </a:rPr>
              <a:t>Joshua 21</a:t>
            </a:r>
            <a:br>
              <a:rPr lang="en-US" sz="5000" b="1" dirty="0">
                <a:solidFill>
                  <a:srgbClr val="FFFF00"/>
                </a:solidFill>
                <a:effectLst>
                  <a:outerShdw blurRad="50800" dist="50800" dir="5400000" algn="ctr" rotWithShape="0">
                    <a:schemeClr val="tx1"/>
                  </a:outerShdw>
                </a:effectLst>
              </a:rPr>
            </a:br>
            <a:br>
              <a:rPr lang="en-US" sz="3200" b="1" dirty="0">
                <a:solidFill>
                  <a:srgbClr val="FFFF00"/>
                </a:solidFill>
                <a:effectLst>
                  <a:outerShdw blurRad="50800" dist="50800" dir="5400000" algn="ctr" rotWithShape="0">
                    <a:schemeClr val="tx1"/>
                  </a:outerShdw>
                </a:effectLst>
              </a:rPr>
            </a:br>
            <a:br>
              <a:rPr lang="en-US" sz="3200" b="1" dirty="0">
                <a:solidFill>
                  <a:srgbClr val="FFFF00"/>
                </a:solidFill>
                <a:effectLst>
                  <a:outerShdw blurRad="50800" dist="50800" dir="5400000" algn="ctr" rotWithShape="0">
                    <a:schemeClr val="tx1"/>
                  </a:outerShdw>
                </a:effectLst>
              </a:rPr>
            </a:br>
            <a:r>
              <a:rPr lang="en-US" b="1" dirty="0">
                <a:solidFill>
                  <a:schemeClr val="bg1"/>
                </a:solidFill>
                <a:effectLst>
                  <a:outerShdw blurRad="50800" dist="50800" dir="5400000" algn="ctr" rotWithShape="0">
                    <a:schemeClr val="tx1"/>
                  </a:outerShdw>
                </a:effectLst>
              </a:rPr>
              <a:t>Levitical Cities</a:t>
            </a:r>
          </a:p>
        </p:txBody>
      </p:sp>
      <p:pic>
        <p:nvPicPr>
          <p:cNvPr id="5" name="Picture 4" descr="Levitical Cities - Num 35.jpg">
            <a:extLst>
              <a:ext uri="{FF2B5EF4-FFF2-40B4-BE49-F238E27FC236}">
                <a16:creationId xmlns:a16="http://schemas.microsoft.com/office/drawing/2014/main" id="{CCD268FD-ED75-7D4A-BBE2-B0FAB61F3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23214" cy="6858000"/>
          </a:xfrm>
          <a:prstGeom prst="rect">
            <a:avLst/>
          </a:prstGeom>
        </p:spPr>
      </p:pic>
    </p:spTree>
    <p:extLst>
      <p:ext uri="{BB962C8B-B14F-4D97-AF65-F5344CB8AC3E}">
        <p14:creationId xmlns:p14="http://schemas.microsoft.com/office/powerpoint/2010/main" val="360755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13626"/>
          </a:xfrm>
        </p:spPr>
        <p:txBody>
          <a:bodyPr anchor="ctr"/>
          <a:lstStyle/>
          <a:p>
            <a:pPr>
              <a:lnSpc>
                <a:spcPct val="90000"/>
              </a:lnSpc>
            </a:pPr>
            <a:r>
              <a:rPr lang="en-US" sz="3100" b="1" dirty="0">
                <a:solidFill>
                  <a:srgbClr val="000000"/>
                </a:solidFill>
                <a:latin typeface="Times New Roman"/>
                <a:cs typeface="Times New Roman"/>
              </a:rPr>
              <a:t>Commands about Cities for Levites (</a:t>
            </a:r>
            <a:r>
              <a:rPr lang="en-US" sz="2800" b="1" i="1" dirty="0">
                <a:solidFill>
                  <a:srgbClr val="800000"/>
                </a:solidFill>
                <a:latin typeface="Times New Roman"/>
                <a:cs typeface="Times New Roman"/>
              </a:rPr>
              <a:t>Num. 35:1-8</a:t>
            </a:r>
            <a:r>
              <a:rPr lang="en-US" sz="3100" b="1" dirty="0">
                <a:solidFill>
                  <a:srgbClr val="000000"/>
                </a:solidFill>
                <a:latin typeface="Times New Roman"/>
                <a:cs typeface="Times New Roman"/>
              </a:rPr>
              <a:t>)</a:t>
            </a:r>
          </a:p>
        </p:txBody>
      </p:sp>
      <p:sp>
        <p:nvSpPr>
          <p:cNvPr id="2" name="TextBox 1"/>
          <p:cNvSpPr txBox="1"/>
          <p:nvPr/>
        </p:nvSpPr>
        <p:spPr>
          <a:xfrm>
            <a:off x="108856" y="592676"/>
            <a:ext cx="8938382" cy="6350636"/>
          </a:xfrm>
          <a:prstGeom prst="rect">
            <a:avLst/>
          </a:prstGeom>
          <a:noFill/>
        </p:spPr>
        <p:txBody>
          <a:bodyPr wrap="square" rtlCol="0">
            <a:spAutoFit/>
          </a:bodyPr>
          <a:lstStyle/>
          <a:p>
            <a:pPr>
              <a:lnSpc>
                <a:spcPct val="93000"/>
              </a:lnSpc>
            </a:pPr>
            <a:r>
              <a:rPr lang="en-US" sz="2300" b="1" baseline="30000" dirty="0">
                <a:latin typeface="Times New Roman"/>
                <a:cs typeface="Times New Roman"/>
              </a:rPr>
              <a:t>1 </a:t>
            </a:r>
            <a:r>
              <a:rPr lang="en-US" sz="2300" dirty="0">
                <a:latin typeface="Times New Roman"/>
                <a:cs typeface="Times New Roman"/>
              </a:rPr>
              <a:t>And the Lord spoke to Moses in the plains of Moab by the Jordan </a:t>
            </a:r>
            <a:r>
              <a:rPr lang="en-US" sz="2300" i="1" dirty="0">
                <a:latin typeface="Times New Roman"/>
                <a:cs typeface="Times New Roman"/>
              </a:rPr>
              <a:t>across from </a:t>
            </a:r>
            <a:r>
              <a:rPr lang="en-US" sz="2300" dirty="0">
                <a:latin typeface="Times New Roman"/>
                <a:cs typeface="Times New Roman"/>
              </a:rPr>
              <a:t>Jericho, saying: </a:t>
            </a:r>
            <a:r>
              <a:rPr lang="en-US" sz="2300" b="1" baseline="30000" dirty="0">
                <a:latin typeface="Times New Roman"/>
                <a:cs typeface="Times New Roman"/>
              </a:rPr>
              <a:t>2 </a:t>
            </a:r>
            <a:r>
              <a:rPr lang="en-US" sz="2300" dirty="0">
                <a:latin typeface="Times New Roman"/>
                <a:cs typeface="Times New Roman"/>
              </a:rPr>
              <a:t>“Command the children of Israel that they give the Levites cities to dwell in from the inheritance of their possession, and you shall </a:t>
            </a:r>
            <a:r>
              <a:rPr lang="en-US" sz="2300" i="1" dirty="0">
                <a:latin typeface="Times New Roman"/>
                <a:cs typeface="Times New Roman"/>
              </a:rPr>
              <a:t>also</a:t>
            </a:r>
            <a:r>
              <a:rPr lang="en-US" sz="2300" dirty="0">
                <a:latin typeface="Times New Roman"/>
                <a:cs typeface="Times New Roman"/>
              </a:rPr>
              <a:t> give the Levites common-land around the cities. </a:t>
            </a:r>
            <a:r>
              <a:rPr lang="en-US" sz="2300" b="1" baseline="30000" dirty="0">
                <a:latin typeface="Times New Roman"/>
                <a:cs typeface="Times New Roman"/>
              </a:rPr>
              <a:t>3 </a:t>
            </a:r>
            <a:r>
              <a:rPr lang="en-US" sz="2300" dirty="0">
                <a:latin typeface="Times New Roman"/>
                <a:cs typeface="Times New Roman"/>
              </a:rPr>
              <a:t>They shall have the cities to dwell in; and their common-land shall be for their cattle, for their herds, and for all their animals. </a:t>
            </a:r>
            <a:r>
              <a:rPr lang="en-US" sz="2300" b="1" baseline="30000" dirty="0">
                <a:latin typeface="Times New Roman"/>
                <a:cs typeface="Times New Roman"/>
              </a:rPr>
              <a:t>4 </a:t>
            </a:r>
            <a:r>
              <a:rPr lang="en-US" sz="2300" dirty="0">
                <a:latin typeface="Times New Roman"/>
                <a:cs typeface="Times New Roman"/>
              </a:rPr>
              <a:t>The common-land of the cities which you will give the Levites </a:t>
            </a:r>
            <a:r>
              <a:rPr lang="en-US" sz="2300" i="1" dirty="0">
                <a:latin typeface="Times New Roman"/>
                <a:cs typeface="Times New Roman"/>
              </a:rPr>
              <a:t>shall extend</a:t>
            </a:r>
            <a:r>
              <a:rPr lang="en-US" sz="2300" dirty="0">
                <a:latin typeface="Times New Roman"/>
                <a:cs typeface="Times New Roman"/>
              </a:rPr>
              <a:t> from the wall of the city outward a thousand cubits all around. </a:t>
            </a:r>
            <a:r>
              <a:rPr lang="en-US" sz="2300" b="1" baseline="30000" dirty="0">
                <a:latin typeface="Times New Roman"/>
                <a:cs typeface="Times New Roman"/>
              </a:rPr>
              <a:t>5 </a:t>
            </a:r>
            <a:r>
              <a:rPr lang="en-US" sz="2300" dirty="0">
                <a:latin typeface="Times New Roman"/>
                <a:cs typeface="Times New Roman"/>
              </a:rPr>
              <a:t>And you shall measure outside the city on the east side two thousand cubits, on the south side two thousand cubits, on the west side two thousand cubits, and on the north side two thousand cubits. The city </a:t>
            </a:r>
            <a:r>
              <a:rPr lang="en-US" sz="2300" i="1" dirty="0">
                <a:latin typeface="Times New Roman"/>
                <a:cs typeface="Times New Roman"/>
              </a:rPr>
              <a:t>shall be</a:t>
            </a:r>
            <a:r>
              <a:rPr lang="en-US" sz="2300" dirty="0">
                <a:latin typeface="Times New Roman"/>
                <a:cs typeface="Times New Roman"/>
              </a:rPr>
              <a:t> in the middle. This shall belong to them as common-land for the cities. </a:t>
            </a:r>
            <a:r>
              <a:rPr lang="en-US" sz="2300" b="1" baseline="30000" dirty="0">
                <a:latin typeface="Times New Roman"/>
                <a:cs typeface="Times New Roman"/>
              </a:rPr>
              <a:t>6 </a:t>
            </a:r>
            <a:r>
              <a:rPr lang="en-US" sz="2300" dirty="0">
                <a:latin typeface="Times New Roman"/>
                <a:cs typeface="Times New Roman"/>
              </a:rPr>
              <a:t>Now among the cities which you will give to the Levites </a:t>
            </a:r>
            <a:r>
              <a:rPr lang="en-US" sz="2300" i="1" dirty="0">
                <a:latin typeface="Times New Roman"/>
                <a:cs typeface="Times New Roman"/>
              </a:rPr>
              <a:t>you shall appoint</a:t>
            </a:r>
            <a:r>
              <a:rPr lang="en-US" sz="2300" dirty="0">
                <a:latin typeface="Times New Roman"/>
                <a:cs typeface="Times New Roman"/>
              </a:rPr>
              <a:t> six cities of refuge, to which a manslayer may flee. And to these you shall add forty-two cities. </a:t>
            </a:r>
            <a:r>
              <a:rPr lang="en-US" sz="2300" b="1" baseline="30000" dirty="0">
                <a:latin typeface="Times New Roman"/>
                <a:cs typeface="Times New Roman"/>
              </a:rPr>
              <a:t>7 </a:t>
            </a:r>
            <a:r>
              <a:rPr lang="en-US" sz="2300" dirty="0">
                <a:latin typeface="Times New Roman"/>
                <a:cs typeface="Times New Roman"/>
              </a:rPr>
              <a:t>So all the cities you will give to the Levites </a:t>
            </a:r>
            <a:r>
              <a:rPr lang="en-US" sz="2300" i="1" dirty="0">
                <a:latin typeface="Times New Roman"/>
                <a:cs typeface="Times New Roman"/>
              </a:rPr>
              <a:t>shall be</a:t>
            </a:r>
            <a:r>
              <a:rPr lang="en-US" sz="2300" dirty="0">
                <a:latin typeface="Times New Roman"/>
                <a:cs typeface="Times New Roman"/>
              </a:rPr>
              <a:t> forty-eight; these </a:t>
            </a:r>
            <a:r>
              <a:rPr lang="en-US" sz="2300" i="1" dirty="0">
                <a:latin typeface="Times New Roman"/>
                <a:cs typeface="Times New Roman"/>
              </a:rPr>
              <a:t>you shall give</a:t>
            </a:r>
            <a:r>
              <a:rPr lang="en-US" sz="2300" dirty="0">
                <a:latin typeface="Times New Roman"/>
                <a:cs typeface="Times New Roman"/>
              </a:rPr>
              <a:t> with their common-land. </a:t>
            </a:r>
            <a:r>
              <a:rPr lang="en-US" sz="2300" b="1" baseline="30000" dirty="0">
                <a:latin typeface="Times New Roman"/>
                <a:cs typeface="Times New Roman"/>
              </a:rPr>
              <a:t>8 </a:t>
            </a:r>
            <a:r>
              <a:rPr lang="en-US" sz="2300" dirty="0">
                <a:latin typeface="Times New Roman"/>
                <a:cs typeface="Times New Roman"/>
              </a:rPr>
              <a:t>And the cities which you will give </a:t>
            </a:r>
            <a:r>
              <a:rPr lang="en-US" sz="2300" i="1" dirty="0">
                <a:latin typeface="Times New Roman"/>
                <a:cs typeface="Times New Roman"/>
              </a:rPr>
              <a:t>shall be </a:t>
            </a:r>
            <a:r>
              <a:rPr lang="en-US" sz="2300" dirty="0">
                <a:latin typeface="Times New Roman"/>
                <a:cs typeface="Times New Roman"/>
              </a:rPr>
              <a:t>from the possession of the children of Israel; from the larger </a:t>
            </a:r>
            <a:r>
              <a:rPr lang="en-US" sz="2300" i="1" dirty="0">
                <a:latin typeface="Times New Roman"/>
                <a:cs typeface="Times New Roman"/>
              </a:rPr>
              <a:t>tribe</a:t>
            </a:r>
            <a:r>
              <a:rPr lang="en-US" sz="2300" dirty="0">
                <a:latin typeface="Times New Roman"/>
                <a:cs typeface="Times New Roman"/>
              </a:rPr>
              <a:t> you shall give many, from the smaller you shall give few. Each shall give some of its cities to the Levites, in proportion to the inheritance that each receives.” </a:t>
            </a:r>
          </a:p>
        </p:txBody>
      </p:sp>
      <p:cxnSp>
        <p:nvCxnSpPr>
          <p:cNvPr id="4" name="Straight Connector 3"/>
          <p:cNvCxnSpPr/>
          <p:nvPr/>
        </p:nvCxnSpPr>
        <p:spPr>
          <a:xfrm>
            <a:off x="5454952" y="2902857"/>
            <a:ext cx="28786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0780" y="3224591"/>
            <a:ext cx="43107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950304" y="4857447"/>
            <a:ext cx="21819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25638" y="5171924"/>
            <a:ext cx="50001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703531" y="6363031"/>
            <a:ext cx="465369" cy="523220"/>
          </a:xfrm>
          <a:prstGeom prst="rect">
            <a:avLst/>
          </a:prstGeom>
          <a:noFill/>
          <a:ln>
            <a:noFill/>
          </a:ln>
        </p:spPr>
        <p:txBody>
          <a:bodyPr wrap="square" rtlCol="0">
            <a:spAutoFit/>
          </a:bodyPr>
          <a:lstStyle/>
          <a:p>
            <a:r>
              <a:rPr lang="en-US" sz="2800" b="1" dirty="0">
                <a:solidFill>
                  <a:srgbClr val="800000"/>
                </a:solidFill>
                <a:latin typeface="Times New Roman"/>
                <a:cs typeface="Times New Roman"/>
              </a:rPr>
              <a:t>H</a:t>
            </a:r>
          </a:p>
        </p:txBody>
      </p:sp>
    </p:spTree>
    <p:extLst>
      <p:ext uri="{BB962C8B-B14F-4D97-AF65-F5344CB8AC3E}">
        <p14:creationId xmlns:p14="http://schemas.microsoft.com/office/powerpoint/2010/main" val="5956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FE8F9C-0B36-144E-8E2F-734F006C1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307" y="0"/>
            <a:ext cx="6123385" cy="7375721"/>
          </a:xfrm>
          <a:prstGeom prst="rect">
            <a:avLst/>
          </a:prstGeom>
        </p:spPr>
      </p:pic>
    </p:spTree>
    <p:extLst>
      <p:ext uri="{BB962C8B-B14F-4D97-AF65-F5344CB8AC3E}">
        <p14:creationId xmlns:p14="http://schemas.microsoft.com/office/powerpoint/2010/main" val="296368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B49739-2DFC-6349-8AC5-829460940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704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AF8EA-22B9-FA4C-BFEE-7B8D2897A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6" y="0"/>
            <a:ext cx="8652407" cy="6858000"/>
          </a:xfrm>
          <a:prstGeom prst="rect">
            <a:avLst/>
          </a:prstGeom>
        </p:spPr>
      </p:pic>
    </p:spTree>
    <p:extLst>
      <p:ext uri="{BB962C8B-B14F-4D97-AF65-F5344CB8AC3E}">
        <p14:creationId xmlns:p14="http://schemas.microsoft.com/office/powerpoint/2010/main" val="363065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D655C-D05F-1D47-B5DF-C304EB970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595"/>
            <a:ext cx="9144000" cy="4648005"/>
          </a:xfrm>
          <a:prstGeom prst="rect">
            <a:avLst/>
          </a:prstGeom>
        </p:spPr>
      </p:pic>
      <p:pic>
        <p:nvPicPr>
          <p:cNvPr id="6" name="Picture 5">
            <a:extLst>
              <a:ext uri="{FF2B5EF4-FFF2-40B4-BE49-F238E27FC236}">
                <a16:creationId xmlns:a16="http://schemas.microsoft.com/office/drawing/2014/main" id="{5F226BC8-E3B9-5F4A-B1BF-5309C73F9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4400"/>
            <a:ext cx="9144000" cy="1759609"/>
          </a:xfrm>
          <a:prstGeom prst="rect">
            <a:avLst/>
          </a:prstGeom>
        </p:spPr>
      </p:pic>
    </p:spTree>
    <p:extLst>
      <p:ext uri="{BB962C8B-B14F-4D97-AF65-F5344CB8AC3E}">
        <p14:creationId xmlns:p14="http://schemas.microsoft.com/office/powerpoint/2010/main" val="28671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D29F7A-C006-284C-9E0A-63BF2B9CD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78" y="1524000"/>
            <a:ext cx="9612243" cy="5181600"/>
          </a:xfrm>
          <a:prstGeom prst="rect">
            <a:avLst/>
          </a:prstGeom>
        </p:spPr>
      </p:pic>
      <p:sp>
        <p:nvSpPr>
          <p:cNvPr id="5" name="Title 4">
            <a:extLst>
              <a:ext uri="{FF2B5EF4-FFF2-40B4-BE49-F238E27FC236}">
                <a16:creationId xmlns:a16="http://schemas.microsoft.com/office/drawing/2014/main" id="{730460A2-E2ED-9443-8F7E-130BEC69A99D}"/>
              </a:ext>
            </a:extLst>
          </p:cNvPr>
          <p:cNvSpPr>
            <a:spLocks noGrp="1"/>
          </p:cNvSpPr>
          <p:nvPr>
            <p:ph type="title"/>
          </p:nvPr>
        </p:nvSpPr>
        <p:spPr>
          <a:xfrm>
            <a:off x="0" y="152400"/>
            <a:ext cx="9144000" cy="1143000"/>
          </a:xfrm>
        </p:spPr>
        <p:txBody>
          <a:bodyPr>
            <a:noAutofit/>
          </a:bodyPr>
          <a:lstStyle/>
          <a:p>
            <a:r>
              <a:rPr lang="en-US" sz="5600" b="1" dirty="0">
                <a:solidFill>
                  <a:srgbClr val="FFFF00"/>
                </a:solidFill>
                <a:effectLst>
                  <a:outerShdw blurRad="50800" dist="50800" dir="5400000" algn="ctr" rotWithShape="0">
                    <a:schemeClr val="tx1"/>
                  </a:outerShdw>
                </a:effectLst>
              </a:rPr>
              <a:t>Land Promised to Abraham</a:t>
            </a:r>
          </a:p>
        </p:txBody>
      </p:sp>
    </p:spTree>
    <p:extLst>
      <p:ext uri="{BB962C8B-B14F-4D97-AF65-F5344CB8AC3E}">
        <p14:creationId xmlns:p14="http://schemas.microsoft.com/office/powerpoint/2010/main" val="287229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10E03-C396-2F47-BCE3-9EA8626C2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5517"/>
            <a:ext cx="9144000" cy="4826966"/>
          </a:xfrm>
          <a:prstGeom prst="rect">
            <a:avLst/>
          </a:prstGeom>
        </p:spPr>
      </p:pic>
    </p:spTree>
    <p:extLst>
      <p:ext uri="{BB962C8B-B14F-4D97-AF65-F5344CB8AC3E}">
        <p14:creationId xmlns:p14="http://schemas.microsoft.com/office/powerpoint/2010/main" val="398423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BACE9-F262-CB4E-AAF9-3565A89BA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022"/>
            <a:ext cx="9144000" cy="6097956"/>
          </a:xfrm>
          <a:prstGeom prst="rect">
            <a:avLst/>
          </a:prstGeom>
        </p:spPr>
      </p:pic>
    </p:spTree>
    <p:extLst>
      <p:ext uri="{BB962C8B-B14F-4D97-AF65-F5344CB8AC3E}">
        <p14:creationId xmlns:p14="http://schemas.microsoft.com/office/powerpoint/2010/main" val="222085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72B9-8600-DF41-97BF-FE0FD12D405E}"/>
              </a:ext>
            </a:extLst>
          </p:cNvPr>
          <p:cNvSpPr>
            <a:spLocks noGrp="1"/>
          </p:cNvSpPr>
          <p:nvPr>
            <p:ph type="ctrTitle"/>
          </p:nvPr>
        </p:nvSpPr>
        <p:spPr>
          <a:xfrm>
            <a:off x="0" y="0"/>
            <a:ext cx="9144000" cy="1219199"/>
          </a:xfrm>
        </p:spPr>
        <p:txBody>
          <a:bodyPr>
            <a:normAutofit/>
          </a:bodyPr>
          <a:lstStyle/>
          <a:p>
            <a:r>
              <a:rPr lang="en-US" sz="4800" b="1" dirty="0">
                <a:solidFill>
                  <a:schemeClr val="bg1"/>
                </a:solidFill>
                <a:effectLst>
                  <a:outerShdw blurRad="50800" dist="50800" dir="5400000" algn="ctr" rotWithShape="0">
                    <a:schemeClr val="tx1"/>
                  </a:outerShdw>
                </a:effectLst>
              </a:rPr>
              <a:t>For Sunday </a:t>
            </a:r>
            <a:r>
              <a:rPr lang="en-US" sz="4800" b="1" i="1" dirty="0">
                <a:solidFill>
                  <a:schemeClr val="bg1"/>
                </a:solidFill>
                <a:effectLst>
                  <a:outerShdw blurRad="50800" dist="50800" dir="5400000" algn="ctr" rotWithShape="0">
                    <a:schemeClr val="tx1"/>
                  </a:outerShdw>
                </a:effectLst>
              </a:rPr>
              <a:t>(Dec. 19, 2021)</a:t>
            </a:r>
          </a:p>
        </p:txBody>
      </p:sp>
      <p:sp>
        <p:nvSpPr>
          <p:cNvPr id="3" name="Subtitle 2">
            <a:extLst>
              <a:ext uri="{FF2B5EF4-FFF2-40B4-BE49-F238E27FC236}">
                <a16:creationId xmlns:a16="http://schemas.microsoft.com/office/drawing/2014/main" id="{1A2B1E6A-40B9-2F4D-B38C-9A6EF1618879}"/>
              </a:ext>
            </a:extLst>
          </p:cNvPr>
          <p:cNvSpPr>
            <a:spLocks noGrp="1"/>
          </p:cNvSpPr>
          <p:nvPr>
            <p:ph type="subTitle" idx="1"/>
          </p:nvPr>
        </p:nvSpPr>
        <p:spPr>
          <a:xfrm>
            <a:off x="4419600" y="2286000"/>
            <a:ext cx="4724400" cy="2590800"/>
          </a:xfrm>
        </p:spPr>
        <p:txBody>
          <a:bodyPr>
            <a:normAutofit/>
          </a:bodyPr>
          <a:lstStyle/>
          <a:p>
            <a:r>
              <a:rPr lang="en-US" sz="5400" b="1" dirty="0">
                <a:solidFill>
                  <a:srgbClr val="FFFF00"/>
                </a:solidFill>
                <a:effectLst>
                  <a:outerShdw blurRad="50800" dist="50800" dir="5400000" algn="ctr" rotWithShape="0">
                    <a:schemeClr val="tx1"/>
                  </a:outerShdw>
                </a:effectLst>
              </a:rPr>
              <a:t>Lesson </a:t>
            </a:r>
            <a:r>
              <a:rPr lang="en-US" sz="5400" b="1" baseline="30000" dirty="0">
                <a:solidFill>
                  <a:srgbClr val="FFFF00"/>
                </a:solidFill>
                <a:effectLst>
                  <a:outerShdw blurRad="50800" dist="50800" dir="5400000" algn="ctr" rotWithShape="0">
                    <a:schemeClr val="tx1"/>
                  </a:outerShdw>
                </a:effectLst>
              </a:rPr>
              <a:t># </a:t>
            </a:r>
            <a:r>
              <a:rPr lang="en-US" sz="5400" b="1" dirty="0">
                <a:solidFill>
                  <a:srgbClr val="FFFF00"/>
                </a:solidFill>
                <a:effectLst>
                  <a:outerShdw blurRad="50800" dist="50800" dir="5400000" algn="ctr" rotWithShape="0">
                    <a:schemeClr val="tx1"/>
                  </a:outerShdw>
                </a:effectLst>
              </a:rPr>
              <a:t>6 </a:t>
            </a:r>
          </a:p>
          <a:p>
            <a:endParaRPr lang="en-US" sz="2000" dirty="0">
              <a:solidFill>
                <a:srgbClr val="FFFD78"/>
              </a:solidFill>
              <a:effectLst>
                <a:outerShdw blurRad="50800" dist="50800" dir="5400000" algn="ctr" rotWithShape="0">
                  <a:schemeClr val="tx1"/>
                </a:outerShdw>
              </a:effectLst>
            </a:endParaRPr>
          </a:p>
          <a:p>
            <a:endParaRPr lang="en-US" sz="2000" dirty="0">
              <a:solidFill>
                <a:srgbClr val="FFFD78"/>
              </a:solidFill>
              <a:effectLst>
                <a:outerShdw blurRad="50800" dist="50800" dir="5400000" algn="ctr" rotWithShape="0">
                  <a:schemeClr val="tx1"/>
                </a:outerShdw>
              </a:effectLst>
            </a:endParaRPr>
          </a:p>
          <a:p>
            <a:r>
              <a:rPr lang="en-US" sz="4400" b="1" i="1" dirty="0">
                <a:solidFill>
                  <a:srgbClr val="FFFD78"/>
                </a:solidFill>
                <a:effectLst>
                  <a:outerShdw blurRad="50800" dist="50800" dir="5400000" algn="ctr" rotWithShape="0">
                    <a:schemeClr val="tx1"/>
                  </a:outerShdw>
                </a:effectLst>
              </a:rPr>
              <a:t>Joshua 22 - 24</a:t>
            </a:r>
          </a:p>
        </p:txBody>
      </p:sp>
      <p:pic>
        <p:nvPicPr>
          <p:cNvPr id="1026" name="Picture 2" descr="Old Testament Lessons Vol. 3 - Joshua - 1 Samuel">
            <a:extLst>
              <a:ext uri="{FF2B5EF4-FFF2-40B4-BE49-F238E27FC236}">
                <a16:creationId xmlns:a16="http://schemas.microsoft.com/office/drawing/2014/main" id="{A19E9ABF-293C-A743-B638-AEE43006E5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0" r="16400"/>
          <a:stretch/>
        </p:blipFill>
        <p:spPr bwMode="auto">
          <a:xfrm>
            <a:off x="762000" y="1219199"/>
            <a:ext cx="3657600"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7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7AFC-9E93-D648-BFEB-7C28A2478AF3}"/>
              </a:ext>
            </a:extLst>
          </p:cNvPr>
          <p:cNvSpPr>
            <a:spLocks noGrp="1"/>
          </p:cNvSpPr>
          <p:nvPr>
            <p:ph type="title"/>
          </p:nvPr>
        </p:nvSpPr>
        <p:spPr>
          <a:xfrm>
            <a:off x="5029200" y="274638"/>
            <a:ext cx="4038600" cy="4144962"/>
          </a:xfrm>
        </p:spPr>
        <p:txBody>
          <a:bodyPr>
            <a:noAutofit/>
          </a:bodyPr>
          <a:lstStyle/>
          <a:p>
            <a:r>
              <a:rPr lang="en-US" sz="5400" b="1" dirty="0">
                <a:solidFill>
                  <a:srgbClr val="FFFF00"/>
                </a:solidFill>
                <a:effectLst>
                  <a:outerShdw blurRad="50800" dist="50800" dir="5400000" algn="ctr" rotWithShape="0">
                    <a:schemeClr val="tx1"/>
                  </a:outerShdw>
                </a:effectLst>
              </a:rPr>
              <a:t>Land Promised from Numbers 34</a:t>
            </a:r>
          </a:p>
        </p:txBody>
      </p:sp>
      <p:pic>
        <p:nvPicPr>
          <p:cNvPr id="4" name="Picture 3" descr="Numbers 34.jpg">
            <a:extLst>
              <a:ext uri="{FF2B5EF4-FFF2-40B4-BE49-F238E27FC236}">
                <a16:creationId xmlns:a16="http://schemas.microsoft.com/office/drawing/2014/main" id="{3D226966-A2F3-9340-A1B7-AB68931C0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36"/>
            <a:ext cx="4953000" cy="6939405"/>
          </a:xfrm>
          <a:prstGeom prst="rect">
            <a:avLst/>
          </a:prstGeom>
        </p:spPr>
      </p:pic>
    </p:spTree>
    <p:extLst>
      <p:ext uri="{BB962C8B-B14F-4D97-AF65-F5344CB8AC3E}">
        <p14:creationId xmlns:p14="http://schemas.microsoft.com/office/powerpoint/2010/main" val="95447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umbers - p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 y="0"/>
            <a:ext cx="9145988" cy="10114994"/>
          </a:xfrm>
          <a:prstGeom prst="rect">
            <a:avLst/>
          </a:prstGeom>
        </p:spPr>
      </p:pic>
      <p:sp>
        <p:nvSpPr>
          <p:cNvPr id="4" name="Rectangle 3"/>
          <p:cNvSpPr/>
          <p:nvPr/>
        </p:nvSpPr>
        <p:spPr>
          <a:xfrm>
            <a:off x="0" y="6174243"/>
            <a:ext cx="9144000" cy="98083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87179" y="4023945"/>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46,500</a:t>
            </a:r>
          </a:p>
        </p:txBody>
      </p:sp>
      <p:sp>
        <p:nvSpPr>
          <p:cNvPr id="6" name="TextBox 5"/>
          <p:cNvSpPr txBox="1"/>
          <p:nvPr/>
        </p:nvSpPr>
        <p:spPr>
          <a:xfrm>
            <a:off x="4515292" y="4025445"/>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59,300</a:t>
            </a:r>
          </a:p>
        </p:txBody>
      </p:sp>
      <p:sp>
        <p:nvSpPr>
          <p:cNvPr id="7" name="TextBox 6"/>
          <p:cNvSpPr txBox="1"/>
          <p:nvPr/>
        </p:nvSpPr>
        <p:spPr>
          <a:xfrm>
            <a:off x="6905687" y="4014370"/>
            <a:ext cx="965258" cy="400110"/>
          </a:xfrm>
          <a:prstGeom prst="rect">
            <a:avLst/>
          </a:prstGeom>
          <a:noFill/>
        </p:spPr>
        <p:txBody>
          <a:bodyPr wrap="square" rtlCol="0">
            <a:spAutoFit/>
          </a:bodyPr>
          <a:lstStyle/>
          <a:p>
            <a:r>
              <a:rPr lang="en-US" sz="2000" b="1" dirty="0">
                <a:solidFill>
                  <a:srgbClr val="800000"/>
                </a:solidFill>
                <a:latin typeface="Times New Roman"/>
                <a:cs typeface="Times New Roman"/>
              </a:rPr>
              <a:t>45,650</a:t>
            </a:r>
          </a:p>
        </p:txBody>
      </p:sp>
      <p:sp>
        <p:nvSpPr>
          <p:cNvPr id="8" name="TextBox 7"/>
          <p:cNvSpPr txBox="1"/>
          <p:nvPr/>
        </p:nvSpPr>
        <p:spPr>
          <a:xfrm>
            <a:off x="2101276" y="4566170"/>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74,600</a:t>
            </a:r>
          </a:p>
        </p:txBody>
      </p:sp>
      <p:sp>
        <p:nvSpPr>
          <p:cNvPr id="9" name="TextBox 8"/>
          <p:cNvSpPr txBox="1"/>
          <p:nvPr/>
        </p:nvSpPr>
        <p:spPr>
          <a:xfrm>
            <a:off x="4516816" y="4542520"/>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54,400</a:t>
            </a:r>
          </a:p>
        </p:txBody>
      </p:sp>
      <p:sp>
        <p:nvSpPr>
          <p:cNvPr id="10" name="TextBox 9"/>
          <p:cNvSpPr txBox="1"/>
          <p:nvPr/>
        </p:nvSpPr>
        <p:spPr>
          <a:xfrm>
            <a:off x="6907211" y="4544020"/>
            <a:ext cx="965258" cy="400110"/>
          </a:xfrm>
          <a:prstGeom prst="rect">
            <a:avLst/>
          </a:prstGeom>
          <a:noFill/>
        </p:spPr>
        <p:txBody>
          <a:bodyPr wrap="square" rtlCol="0">
            <a:spAutoFit/>
          </a:bodyPr>
          <a:lstStyle/>
          <a:p>
            <a:r>
              <a:rPr lang="en-US" sz="2000" b="1" dirty="0">
                <a:solidFill>
                  <a:srgbClr val="800000"/>
                </a:solidFill>
                <a:latin typeface="Times New Roman"/>
                <a:cs typeface="Times New Roman"/>
              </a:rPr>
              <a:t>57,400</a:t>
            </a:r>
          </a:p>
        </p:txBody>
      </p:sp>
      <p:sp>
        <p:nvSpPr>
          <p:cNvPr id="11" name="TextBox 10"/>
          <p:cNvSpPr txBox="1"/>
          <p:nvPr/>
        </p:nvSpPr>
        <p:spPr>
          <a:xfrm>
            <a:off x="2090227" y="5070670"/>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40,500</a:t>
            </a:r>
          </a:p>
        </p:txBody>
      </p:sp>
      <p:sp>
        <p:nvSpPr>
          <p:cNvPr id="12" name="TextBox 11"/>
          <p:cNvSpPr txBox="1"/>
          <p:nvPr/>
        </p:nvSpPr>
        <p:spPr>
          <a:xfrm>
            <a:off x="4518340" y="5072170"/>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32,200</a:t>
            </a:r>
          </a:p>
        </p:txBody>
      </p:sp>
      <p:sp>
        <p:nvSpPr>
          <p:cNvPr id="13" name="TextBox 12"/>
          <p:cNvSpPr txBox="1"/>
          <p:nvPr/>
        </p:nvSpPr>
        <p:spPr>
          <a:xfrm>
            <a:off x="6908735" y="5073670"/>
            <a:ext cx="965258" cy="400110"/>
          </a:xfrm>
          <a:prstGeom prst="rect">
            <a:avLst/>
          </a:prstGeom>
          <a:noFill/>
        </p:spPr>
        <p:txBody>
          <a:bodyPr wrap="square" rtlCol="0">
            <a:spAutoFit/>
          </a:bodyPr>
          <a:lstStyle/>
          <a:p>
            <a:r>
              <a:rPr lang="en-US" sz="2000" b="1" dirty="0">
                <a:solidFill>
                  <a:srgbClr val="800000"/>
                </a:solidFill>
                <a:latin typeface="Times New Roman"/>
                <a:cs typeface="Times New Roman"/>
              </a:rPr>
              <a:t>35,400</a:t>
            </a:r>
          </a:p>
        </p:txBody>
      </p:sp>
      <p:sp>
        <p:nvSpPr>
          <p:cNvPr id="14" name="TextBox 13"/>
          <p:cNvSpPr txBox="1"/>
          <p:nvPr/>
        </p:nvSpPr>
        <p:spPr>
          <a:xfrm>
            <a:off x="2091751" y="5625470"/>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62,700</a:t>
            </a:r>
          </a:p>
        </p:txBody>
      </p:sp>
      <p:sp>
        <p:nvSpPr>
          <p:cNvPr id="15" name="TextBox 14"/>
          <p:cNvSpPr txBox="1"/>
          <p:nvPr/>
        </p:nvSpPr>
        <p:spPr>
          <a:xfrm>
            <a:off x="4519864" y="5614395"/>
            <a:ext cx="1081311" cy="400110"/>
          </a:xfrm>
          <a:prstGeom prst="rect">
            <a:avLst/>
          </a:prstGeom>
          <a:noFill/>
        </p:spPr>
        <p:txBody>
          <a:bodyPr wrap="square" rtlCol="0">
            <a:spAutoFit/>
          </a:bodyPr>
          <a:lstStyle/>
          <a:p>
            <a:r>
              <a:rPr lang="en-US" sz="2000" b="1" dirty="0">
                <a:solidFill>
                  <a:srgbClr val="800000"/>
                </a:solidFill>
                <a:latin typeface="Times New Roman"/>
                <a:cs typeface="Times New Roman"/>
              </a:rPr>
              <a:t>41,500</a:t>
            </a:r>
          </a:p>
        </p:txBody>
      </p:sp>
      <p:sp>
        <p:nvSpPr>
          <p:cNvPr id="16" name="TextBox 15"/>
          <p:cNvSpPr txBox="1"/>
          <p:nvPr/>
        </p:nvSpPr>
        <p:spPr>
          <a:xfrm>
            <a:off x="6910259" y="5615895"/>
            <a:ext cx="965258" cy="400110"/>
          </a:xfrm>
          <a:prstGeom prst="rect">
            <a:avLst/>
          </a:prstGeom>
          <a:noFill/>
        </p:spPr>
        <p:txBody>
          <a:bodyPr wrap="square" rtlCol="0">
            <a:spAutoFit/>
          </a:bodyPr>
          <a:lstStyle/>
          <a:p>
            <a:r>
              <a:rPr lang="en-US" sz="2000" b="1" dirty="0">
                <a:solidFill>
                  <a:srgbClr val="800000"/>
                </a:solidFill>
                <a:latin typeface="Times New Roman"/>
                <a:cs typeface="Times New Roman"/>
              </a:rPr>
              <a:t>53,400</a:t>
            </a:r>
          </a:p>
        </p:txBody>
      </p:sp>
      <p:sp>
        <p:nvSpPr>
          <p:cNvPr id="2" name="Rectangle 1">
            <a:extLst>
              <a:ext uri="{FF2B5EF4-FFF2-40B4-BE49-F238E27FC236}">
                <a16:creationId xmlns:a16="http://schemas.microsoft.com/office/drawing/2014/main" id="{4BCB906C-722B-B84C-98DF-BCF42C08C9F2}"/>
              </a:ext>
            </a:extLst>
          </p:cNvPr>
          <p:cNvSpPr/>
          <p:nvPr/>
        </p:nvSpPr>
        <p:spPr>
          <a:xfrm>
            <a:off x="0" y="0"/>
            <a:ext cx="9144000" cy="228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D78"/>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Numbering the People from Book of Numbers</a:t>
            </a:r>
            <a:endParaRPr lang="en-US" sz="5400" dirty="0">
              <a:solidFill>
                <a:srgbClr val="FFFD78"/>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FD63714-00C2-E44E-A2A8-294941284ECE}"/>
              </a:ext>
            </a:extLst>
          </p:cNvPr>
          <p:cNvSpPr txBox="1"/>
          <p:nvPr/>
        </p:nvSpPr>
        <p:spPr>
          <a:xfrm>
            <a:off x="533400" y="2729768"/>
            <a:ext cx="8610600" cy="978729"/>
          </a:xfrm>
          <a:prstGeom prst="rect">
            <a:avLst/>
          </a:prstGeom>
          <a:noFill/>
        </p:spPr>
        <p:txBody>
          <a:bodyPr wrap="square" rtlCol="0">
            <a:spAutoFit/>
          </a:bodyPr>
          <a:lstStyle/>
          <a:p>
            <a:pPr>
              <a:lnSpc>
                <a:spcPct val="80000"/>
              </a:lnSpc>
            </a:pPr>
            <a:r>
              <a:rPr lang="en-US" dirty="0">
                <a:solidFill>
                  <a:srgbClr val="800000"/>
                </a:solidFill>
                <a:latin typeface="Times New Roman"/>
                <a:cs typeface="Times New Roman"/>
              </a:rPr>
              <a:t>“Take a census of all the congregation of the children of Israel, by their families, by their fathers’ houses, according to the number of names, every male individually, from twenty years old and above—all who are able to go to war in Israel. You and Aaron shall number them by their armies” (Num. 1:2-3). </a:t>
            </a:r>
          </a:p>
        </p:txBody>
      </p:sp>
    </p:spTree>
    <p:extLst>
      <p:ext uri="{BB962C8B-B14F-4D97-AF65-F5344CB8AC3E}">
        <p14:creationId xmlns:p14="http://schemas.microsoft.com/office/powerpoint/2010/main" val="4873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strVal val="#ppt_w*0.70"/>
                                          </p:val>
                                        </p:tav>
                                        <p:tav tm="100000">
                                          <p:val>
                                            <p:strVal val="#ppt_w"/>
                                          </p:val>
                                        </p:tav>
                                      </p:tavLst>
                                    </p:anim>
                                    <p:anim calcmode="lin" valueType="num">
                                      <p:cBhvr>
                                        <p:cTn id="71" dur="1000" fill="hold"/>
                                        <p:tgtEl>
                                          <p:spTgt spid="14"/>
                                        </p:tgtEl>
                                        <p:attrNameLst>
                                          <p:attrName>ppt_h</p:attrName>
                                        </p:attrNameLst>
                                      </p:cBhvr>
                                      <p:tavLst>
                                        <p:tav tm="0">
                                          <p:val>
                                            <p:strVal val="#ppt_h"/>
                                          </p:val>
                                        </p:tav>
                                        <p:tav tm="100000">
                                          <p:val>
                                            <p:strVal val="#ppt_h"/>
                                          </p:val>
                                        </p:tav>
                                      </p:tavLst>
                                    </p:anim>
                                    <p:animEffect transition="in" filter="fade">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strVal val="#ppt_w*0.70"/>
                                          </p:val>
                                        </p:tav>
                                        <p:tav tm="100000">
                                          <p:val>
                                            <p:strVal val="#ppt_w"/>
                                          </p:val>
                                        </p:tav>
                                      </p:tavLst>
                                    </p:anim>
                                    <p:anim calcmode="lin" valueType="num">
                                      <p:cBhvr>
                                        <p:cTn id="78" dur="1000" fill="hold"/>
                                        <p:tgtEl>
                                          <p:spTgt spid="15"/>
                                        </p:tgtEl>
                                        <p:attrNameLst>
                                          <p:attrName>ppt_h</p:attrName>
                                        </p:attrNameLst>
                                      </p:cBhvr>
                                      <p:tavLst>
                                        <p:tav tm="0">
                                          <p:val>
                                            <p:strVal val="#ppt_h"/>
                                          </p:val>
                                        </p:tav>
                                        <p:tav tm="100000">
                                          <p:val>
                                            <p:strVal val="#ppt_h"/>
                                          </p:val>
                                        </p:tav>
                                      </p:tavLst>
                                    </p:anim>
                                    <p:animEffect transition="in" filter="fade">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ppt_w</p:attrName>
                                        </p:attrNameLst>
                                      </p:cBhvr>
                                      <p:tavLst>
                                        <p:tav tm="0">
                                          <p:val>
                                            <p:strVal val="#ppt_w*0.70"/>
                                          </p:val>
                                        </p:tav>
                                        <p:tav tm="100000">
                                          <p:val>
                                            <p:strVal val="#ppt_w"/>
                                          </p:val>
                                        </p:tav>
                                      </p:tavLst>
                                    </p:anim>
                                    <p:anim calcmode="lin" valueType="num">
                                      <p:cBhvr>
                                        <p:cTn id="85" dur="1000" fill="hold"/>
                                        <p:tgtEl>
                                          <p:spTgt spid="16"/>
                                        </p:tgtEl>
                                        <p:attrNameLst>
                                          <p:attrName>ppt_h</p:attrName>
                                        </p:attrNameLst>
                                      </p:cBhvr>
                                      <p:tavLst>
                                        <p:tav tm="0">
                                          <p:val>
                                            <p:strVal val="#ppt_h"/>
                                          </p:val>
                                        </p:tav>
                                        <p:tav tm="100000">
                                          <p:val>
                                            <p:strVal val="#ppt_h"/>
                                          </p:val>
                                        </p:tav>
                                      </p:tavLst>
                                    </p:anim>
                                    <p:animEffect transition="in" filter="fade">
                                      <p:cBhvr>
                                        <p:cTn id="8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7AFC-9E93-D648-BFEB-7C28A2478AF3}"/>
              </a:ext>
            </a:extLst>
          </p:cNvPr>
          <p:cNvSpPr>
            <a:spLocks noGrp="1"/>
          </p:cNvSpPr>
          <p:nvPr>
            <p:ph type="title"/>
          </p:nvPr>
        </p:nvSpPr>
        <p:spPr>
          <a:xfrm>
            <a:off x="5257800" y="274638"/>
            <a:ext cx="3810000" cy="4144962"/>
          </a:xfrm>
        </p:spPr>
        <p:txBody>
          <a:bodyPr>
            <a:noAutofit/>
          </a:bodyPr>
          <a:lstStyle/>
          <a:p>
            <a:r>
              <a:rPr lang="en-US" sz="5400" b="1" dirty="0">
                <a:solidFill>
                  <a:schemeClr val="bg1"/>
                </a:solidFill>
                <a:effectLst>
                  <a:outerShdw blurRad="50800" dist="50800" dir="5400000" algn="ctr" rotWithShape="0">
                    <a:schemeClr val="tx1"/>
                  </a:outerShdw>
                </a:effectLst>
              </a:rPr>
              <a:t>Tribal Allotment of Canaan</a:t>
            </a:r>
          </a:p>
        </p:txBody>
      </p:sp>
      <p:pic>
        <p:nvPicPr>
          <p:cNvPr id="3" name="Picture 2" descr="Numbers 34 b.gif">
            <a:extLst>
              <a:ext uri="{FF2B5EF4-FFF2-40B4-BE49-F238E27FC236}">
                <a16:creationId xmlns:a16="http://schemas.microsoft.com/office/drawing/2014/main" id="{6C5DE7FC-B8BB-BB4B-998A-7C028964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64212" cy="6858000"/>
          </a:xfrm>
          <a:prstGeom prst="rect">
            <a:avLst/>
          </a:prstGeom>
        </p:spPr>
      </p:pic>
    </p:spTree>
    <p:extLst>
      <p:ext uri="{BB962C8B-B14F-4D97-AF65-F5344CB8AC3E}">
        <p14:creationId xmlns:p14="http://schemas.microsoft.com/office/powerpoint/2010/main" val="260335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DB15-8532-654E-A5F6-57E1595D95CB}"/>
              </a:ext>
            </a:extLst>
          </p:cNvPr>
          <p:cNvSpPr>
            <a:spLocks noGrp="1"/>
          </p:cNvSpPr>
          <p:nvPr>
            <p:ph type="title"/>
          </p:nvPr>
        </p:nvSpPr>
        <p:spPr>
          <a:xfrm>
            <a:off x="457200" y="0"/>
            <a:ext cx="8229600" cy="862072"/>
          </a:xfrm>
        </p:spPr>
        <p:txBody>
          <a:bodyPr/>
          <a:lstStyle/>
          <a:p>
            <a:r>
              <a:rPr lang="en-US" b="1" dirty="0">
                <a:solidFill>
                  <a:srgbClr val="FFFF00"/>
                </a:solidFill>
                <a:effectLst>
                  <a:outerShdw blurRad="50800" dist="50800" dir="5400000" algn="ctr" rotWithShape="0">
                    <a:schemeClr val="tx1"/>
                  </a:outerShdw>
                </a:effectLst>
              </a:rPr>
              <a:t>Joshua 18:1-6</a:t>
            </a:r>
          </a:p>
        </p:txBody>
      </p:sp>
      <p:sp>
        <p:nvSpPr>
          <p:cNvPr id="3" name="TextBox 2">
            <a:extLst>
              <a:ext uri="{FF2B5EF4-FFF2-40B4-BE49-F238E27FC236}">
                <a16:creationId xmlns:a16="http://schemas.microsoft.com/office/drawing/2014/main" id="{EF25BDD1-539D-784C-89DE-1713F336CFB8}"/>
              </a:ext>
            </a:extLst>
          </p:cNvPr>
          <p:cNvSpPr txBox="1"/>
          <p:nvPr/>
        </p:nvSpPr>
        <p:spPr>
          <a:xfrm>
            <a:off x="76200" y="761792"/>
            <a:ext cx="9067800" cy="6324808"/>
          </a:xfrm>
          <a:prstGeom prst="rect">
            <a:avLst/>
          </a:prstGeom>
          <a:noFill/>
        </p:spPr>
        <p:txBody>
          <a:bodyPr wrap="square" rtlCol="0">
            <a:spAutoFit/>
          </a:bodyPr>
          <a:lstStyle/>
          <a:p>
            <a:pPr>
              <a:lnSpc>
                <a:spcPct val="97000"/>
              </a:lnSpc>
            </a:pP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1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Now</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whole</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congregation</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of the</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children</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of Israel</a:t>
            </a:r>
            <a:r>
              <a:rPr lang="en-US" sz="2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assembled together at Shiloh, and set up the tabernacle of meeting there. And the land was subdued before them. </a:t>
            </a: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2 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But there remained among the children of Israel seven tribes which had not yet received their inheritance. </a:t>
            </a: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3 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Then Joshua said to the children of Israel: “How long will you neglect to go and possess the land which the L</a:t>
            </a:r>
            <a:r>
              <a:rPr lang="en-US" sz="2700" cap="small"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ord</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God of your fathers has given you? </a:t>
            </a: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4 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Pick out from among you three men for </a:t>
            </a:r>
            <a:r>
              <a:rPr lang="en-US" sz="2700" i="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each</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tribe, and I will send them; they shall rise and go through the land, survey it according to their inheritance, and come </a:t>
            </a:r>
            <a:r>
              <a:rPr lang="en-US" sz="2700" i="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back</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to me. </a:t>
            </a: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5 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And they shall divide it into seven parts. Judah shall remain in their territory on the south, and the house of Joseph shall remain in their territory on the north. </a:t>
            </a:r>
            <a:r>
              <a:rPr lang="en-US" sz="2700" b="1" baseline="300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6 </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You shall therefore survey the land in seven parts and bring </a:t>
            </a:r>
            <a:r>
              <a:rPr lang="en-US" sz="2700" i="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the survey</a:t>
            </a:r>
            <a:r>
              <a:rPr lang="en-US" sz="2700"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 here to me, that I may cast lots for you here before the Lord our God. </a:t>
            </a:r>
          </a:p>
        </p:txBody>
      </p:sp>
    </p:spTree>
    <p:extLst>
      <p:ext uri="{BB962C8B-B14F-4D97-AF65-F5344CB8AC3E}">
        <p14:creationId xmlns:p14="http://schemas.microsoft.com/office/powerpoint/2010/main" val="16124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457200" y="0"/>
            <a:ext cx="8229600"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18</a:t>
            </a:r>
          </a:p>
        </p:txBody>
      </p:sp>
      <p:pic>
        <p:nvPicPr>
          <p:cNvPr id="5" name="Picture 4">
            <a:extLst>
              <a:ext uri="{FF2B5EF4-FFF2-40B4-BE49-F238E27FC236}">
                <a16:creationId xmlns:a16="http://schemas.microsoft.com/office/drawing/2014/main" id="{EB87CF49-8B92-E645-8DEF-54760D33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12" y="914400"/>
            <a:ext cx="8561090" cy="5189428"/>
          </a:xfrm>
          <a:prstGeom prst="rect">
            <a:avLst/>
          </a:prstGeom>
        </p:spPr>
      </p:pic>
      <p:sp>
        <p:nvSpPr>
          <p:cNvPr id="6" name="TextBox 5">
            <a:extLst>
              <a:ext uri="{FF2B5EF4-FFF2-40B4-BE49-F238E27FC236}">
                <a16:creationId xmlns:a16="http://schemas.microsoft.com/office/drawing/2014/main" id="{35D776E7-F83B-D442-ABE6-13D95B0A789B}"/>
              </a:ext>
            </a:extLst>
          </p:cNvPr>
          <p:cNvSpPr txBox="1"/>
          <p:nvPr/>
        </p:nvSpPr>
        <p:spPr>
          <a:xfrm>
            <a:off x="0" y="6096000"/>
            <a:ext cx="9144000" cy="646331"/>
          </a:xfrm>
          <a:prstGeom prst="rect">
            <a:avLst/>
          </a:prstGeom>
          <a:noFill/>
        </p:spPr>
        <p:txBody>
          <a:bodyPr wrap="square" rtlCol="0">
            <a:spAutoFit/>
          </a:bodyPr>
          <a:lstStyle/>
          <a:p>
            <a:pPr algn="ctr"/>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Benjamin</a:t>
            </a:r>
          </a:p>
        </p:txBody>
      </p:sp>
    </p:spTree>
    <p:extLst>
      <p:ext uri="{BB962C8B-B14F-4D97-AF65-F5344CB8AC3E}">
        <p14:creationId xmlns:p14="http://schemas.microsoft.com/office/powerpoint/2010/main" val="70414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0" y="533400"/>
            <a:ext cx="4874704"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19</a:t>
            </a:r>
          </a:p>
        </p:txBody>
      </p:sp>
      <p:pic>
        <p:nvPicPr>
          <p:cNvPr id="5" name="Picture 4">
            <a:extLst>
              <a:ext uri="{FF2B5EF4-FFF2-40B4-BE49-F238E27FC236}">
                <a16:creationId xmlns:a16="http://schemas.microsoft.com/office/drawing/2014/main" id="{781FA26F-745A-CC40-B2C2-123DFE836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0"/>
            <a:ext cx="4495800" cy="6950650"/>
          </a:xfrm>
          <a:prstGeom prst="rect">
            <a:avLst/>
          </a:prstGeom>
        </p:spPr>
      </p:pic>
      <p:sp>
        <p:nvSpPr>
          <p:cNvPr id="7" name="TextBox 6">
            <a:extLst>
              <a:ext uri="{FF2B5EF4-FFF2-40B4-BE49-F238E27FC236}">
                <a16:creationId xmlns:a16="http://schemas.microsoft.com/office/drawing/2014/main" id="{51599C19-8383-B540-AF27-C81490EE9C47}"/>
              </a:ext>
            </a:extLst>
          </p:cNvPr>
          <p:cNvSpPr txBox="1"/>
          <p:nvPr/>
        </p:nvSpPr>
        <p:spPr>
          <a:xfrm>
            <a:off x="228600" y="1828800"/>
            <a:ext cx="4267200" cy="3416320"/>
          </a:xfrm>
          <a:prstGeom prst="rect">
            <a:avLst/>
          </a:prstGeom>
          <a:noFill/>
        </p:spPr>
        <p:txBody>
          <a:bodyPr wrap="square" rtlCol="0">
            <a:spAutoFit/>
          </a:bodyPr>
          <a:lstStyle/>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Simeon</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Zebulun</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Issachar</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Asher</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Naphtali</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Dan</a:t>
            </a:r>
          </a:p>
        </p:txBody>
      </p:sp>
      <p:cxnSp>
        <p:nvCxnSpPr>
          <p:cNvPr id="10" name="Straight Connector 9">
            <a:extLst>
              <a:ext uri="{FF2B5EF4-FFF2-40B4-BE49-F238E27FC236}">
                <a16:creationId xmlns:a16="http://schemas.microsoft.com/office/drawing/2014/main" id="{CDEF65E5-317D-5B45-912C-B18248C43177}"/>
              </a:ext>
            </a:extLst>
          </p:cNvPr>
          <p:cNvCxnSpPr>
            <a:cxnSpLocks/>
          </p:cNvCxnSpPr>
          <p:nvPr/>
        </p:nvCxnSpPr>
        <p:spPr>
          <a:xfrm>
            <a:off x="304800" y="5105400"/>
            <a:ext cx="838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B2E-5310-4349-873D-34A37F4CE7B3}"/>
              </a:ext>
            </a:extLst>
          </p:cNvPr>
          <p:cNvSpPr>
            <a:spLocks noGrp="1"/>
          </p:cNvSpPr>
          <p:nvPr>
            <p:ph type="title"/>
          </p:nvPr>
        </p:nvSpPr>
        <p:spPr>
          <a:xfrm>
            <a:off x="0" y="533400"/>
            <a:ext cx="4874704" cy="1143000"/>
          </a:xfrm>
        </p:spPr>
        <p:txBody>
          <a:bodyPr>
            <a:normAutofit/>
          </a:bodyPr>
          <a:lstStyle/>
          <a:p>
            <a:r>
              <a:rPr lang="en-US" sz="5400" b="1" dirty="0">
                <a:solidFill>
                  <a:srgbClr val="FFFF00"/>
                </a:solidFill>
                <a:effectLst>
                  <a:outerShdw blurRad="50800" dist="50800" dir="5400000" algn="ctr" rotWithShape="0">
                    <a:schemeClr val="tx1"/>
                  </a:outerShdw>
                </a:effectLst>
              </a:rPr>
              <a:t>Joshua 19</a:t>
            </a:r>
          </a:p>
        </p:txBody>
      </p:sp>
      <p:pic>
        <p:nvPicPr>
          <p:cNvPr id="4" name="Picture 3">
            <a:extLst>
              <a:ext uri="{FF2B5EF4-FFF2-40B4-BE49-F238E27FC236}">
                <a16:creationId xmlns:a16="http://schemas.microsoft.com/office/drawing/2014/main" id="{5DCEC72E-C037-664B-B218-E45928163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274"/>
            <a:ext cx="4568414" cy="6865103"/>
          </a:xfrm>
          <a:prstGeom prst="rect">
            <a:avLst/>
          </a:prstGeom>
        </p:spPr>
      </p:pic>
      <p:sp>
        <p:nvSpPr>
          <p:cNvPr id="6" name="TextBox 5">
            <a:extLst>
              <a:ext uri="{FF2B5EF4-FFF2-40B4-BE49-F238E27FC236}">
                <a16:creationId xmlns:a16="http://schemas.microsoft.com/office/drawing/2014/main" id="{EFF84F64-6FA7-7240-93D3-9A3A062A3211}"/>
              </a:ext>
            </a:extLst>
          </p:cNvPr>
          <p:cNvSpPr txBox="1"/>
          <p:nvPr/>
        </p:nvSpPr>
        <p:spPr>
          <a:xfrm>
            <a:off x="228600" y="1828800"/>
            <a:ext cx="4267200" cy="3416320"/>
          </a:xfrm>
          <a:prstGeom prst="rect">
            <a:avLst/>
          </a:prstGeom>
          <a:noFill/>
        </p:spPr>
        <p:txBody>
          <a:bodyPr wrap="square" rtlCol="0">
            <a:spAutoFit/>
          </a:bodyPr>
          <a:lstStyle/>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Simeon</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Zebulun</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Issachar</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Asher</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Naphtali</a:t>
            </a:r>
          </a:p>
          <a:p>
            <a:r>
              <a:rPr lang="en-US" sz="3600" b="1" dirty="0">
                <a:solidFill>
                  <a:schemeClr val="bg1"/>
                </a:solidFill>
                <a:effectLst>
                  <a:outerShdw blurRad="50800" dist="50800" dir="5400000" algn="ctr" rotWithShape="0">
                    <a:schemeClr val="tx1"/>
                  </a:outerShdw>
                </a:effectLst>
                <a:latin typeface="Times New Roman" panose="02020603050405020304" pitchFamily="18" charset="0"/>
                <a:cs typeface="Times New Roman" panose="02020603050405020304" pitchFamily="18" charset="0"/>
              </a:rPr>
              <a:t>Dan</a:t>
            </a:r>
          </a:p>
        </p:txBody>
      </p:sp>
      <p:cxnSp>
        <p:nvCxnSpPr>
          <p:cNvPr id="8" name="Straight Arrow Connector 7">
            <a:extLst>
              <a:ext uri="{FF2B5EF4-FFF2-40B4-BE49-F238E27FC236}">
                <a16:creationId xmlns:a16="http://schemas.microsoft.com/office/drawing/2014/main" id="{E753D27C-18D0-014F-8F96-CD58C1626D54}"/>
              </a:ext>
            </a:extLst>
          </p:cNvPr>
          <p:cNvCxnSpPr>
            <a:cxnSpLocks/>
          </p:cNvCxnSpPr>
          <p:nvPr/>
        </p:nvCxnSpPr>
        <p:spPr>
          <a:xfrm flipV="1">
            <a:off x="1219200" y="4953000"/>
            <a:ext cx="4267200" cy="76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6E5B38F-29B7-4643-A3B4-D1B1226052E4}"/>
              </a:ext>
            </a:extLst>
          </p:cNvPr>
          <p:cNvCxnSpPr>
            <a:cxnSpLocks/>
          </p:cNvCxnSpPr>
          <p:nvPr/>
        </p:nvCxnSpPr>
        <p:spPr>
          <a:xfrm flipV="1">
            <a:off x="1219200" y="1295400"/>
            <a:ext cx="6400800" cy="3733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8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74473</TotalTime>
  <Words>904</Words>
  <Application>Microsoft Macintosh PowerPoint</Application>
  <PresentationFormat>On-screen Show (4:3)</PresentationFormat>
  <Paragraphs>53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Joshua – 1st Samuel</vt:lpstr>
      <vt:lpstr>Land Promised to Abraham</vt:lpstr>
      <vt:lpstr>Land Promised from Numbers 34</vt:lpstr>
      <vt:lpstr>PowerPoint Presentation</vt:lpstr>
      <vt:lpstr>Tribal Allotment of Canaan</vt:lpstr>
      <vt:lpstr>Joshua 18:1-6</vt:lpstr>
      <vt:lpstr>Joshua 18</vt:lpstr>
      <vt:lpstr>Joshua 19</vt:lpstr>
      <vt:lpstr>Joshua 19</vt:lpstr>
      <vt:lpstr>Joshua 19:51</vt:lpstr>
      <vt:lpstr>Joshua 20  Cities of Refuge (West of Jordan) </vt:lpstr>
      <vt:lpstr>Cities of Refuge (Num. 35:9-15)</vt:lpstr>
      <vt:lpstr>PowerPoint Presentation</vt:lpstr>
      <vt:lpstr>Joshua 21   Levitical Cities</vt:lpstr>
      <vt:lpstr>Commands about Cities for Levites (Num. 35:1-8)</vt:lpstr>
      <vt:lpstr>PowerPoint Presentation</vt:lpstr>
      <vt:lpstr>PowerPoint Presentation</vt:lpstr>
      <vt:lpstr>PowerPoint Presentation</vt:lpstr>
      <vt:lpstr>PowerPoint Presentation</vt:lpstr>
      <vt:lpstr>PowerPoint Presentation</vt:lpstr>
      <vt:lpstr>PowerPoint Presentation</vt:lpstr>
      <vt:lpstr>For Sunday (Dec. 19, 2021)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Harry Osborne</dc:creator>
  <cp:keywords/>
  <dc:description/>
  <cp:lastModifiedBy>Harry Osborne</cp:lastModifiedBy>
  <cp:revision>42</cp:revision>
  <dcterms:created xsi:type="dcterms:W3CDTF">2011-06-04T16:53:07Z</dcterms:created>
  <dcterms:modified xsi:type="dcterms:W3CDTF">2021-12-15T21:46:11Z</dcterms:modified>
  <cp:category/>
</cp:coreProperties>
</file>