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41" r:id="rId3"/>
    <p:sldId id="335" r:id="rId4"/>
    <p:sldId id="349" r:id="rId5"/>
    <p:sldId id="356" r:id="rId6"/>
    <p:sldId id="355" r:id="rId7"/>
    <p:sldId id="366" r:id="rId8"/>
    <p:sldId id="357" r:id="rId9"/>
    <p:sldId id="358" r:id="rId10"/>
    <p:sldId id="359" r:id="rId11"/>
    <p:sldId id="348" r:id="rId12"/>
    <p:sldId id="362" r:id="rId13"/>
    <p:sldId id="360" r:id="rId14"/>
    <p:sldId id="361" r:id="rId15"/>
    <p:sldId id="364" r:id="rId16"/>
    <p:sldId id="363" r:id="rId17"/>
    <p:sldId id="343" r:id="rId18"/>
    <p:sldId id="365"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D78"/>
    <a:srgbClr val="FF8AD8"/>
    <a:srgbClr val="76D6FF"/>
    <a:srgbClr val="00FDFF"/>
    <a:srgbClr val="73FEFF"/>
    <a:srgbClr val="FFFFFF"/>
    <a:srgbClr val="996633"/>
    <a:srgbClr val="573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7"/>
    <p:restoredTop sz="94694"/>
  </p:normalViewPr>
  <p:slideViewPr>
    <p:cSldViewPr>
      <p:cViewPr varScale="1">
        <p:scale>
          <a:sx n="121" d="100"/>
          <a:sy n="121" d="100"/>
        </p:scale>
        <p:origin x="936"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901FED-B976-9743-946F-3B425A0561A6}" type="datetimeFigureOut">
              <a:rPr lang="en-US" smtClean="0"/>
              <a:t>12/18/21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92D049-94EE-434B-B067-5B0D2BBD9009}" type="slidenum">
              <a:rPr lang="en-US" smtClean="0"/>
              <a:t>‹#›</a:t>
            </a:fld>
            <a:endParaRPr lang="en-US" dirty="0"/>
          </a:p>
        </p:txBody>
      </p:sp>
    </p:spTree>
    <p:extLst>
      <p:ext uri="{BB962C8B-B14F-4D97-AF65-F5344CB8AC3E}">
        <p14:creationId xmlns:p14="http://schemas.microsoft.com/office/powerpoint/2010/main" val="204004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55D32FA-52F2-4016-BB42-1F99F8F28128}" type="datetimeFigureOut">
              <a:rPr lang="en-US" smtClean="0"/>
              <a:t>12/18/21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123076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D32FA-52F2-4016-BB42-1F99F8F28128}" type="datetimeFigureOut">
              <a:rPr lang="en-US" smtClean="0"/>
              <a:t>12/18/21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404853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D32FA-52F2-4016-BB42-1F99F8F28128}" type="datetimeFigureOut">
              <a:rPr lang="en-US" smtClean="0"/>
              <a:t>12/18/21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295474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D32FA-52F2-4016-BB42-1F99F8F28128}" type="datetimeFigureOut">
              <a:rPr lang="en-US" smtClean="0"/>
              <a:t>12/18/21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4901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5D32FA-52F2-4016-BB42-1F99F8F28128}" type="datetimeFigureOut">
              <a:rPr lang="en-US" smtClean="0"/>
              <a:t>12/18/21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56026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5D32FA-52F2-4016-BB42-1F99F8F28128}" type="datetimeFigureOut">
              <a:rPr lang="en-US" smtClean="0"/>
              <a:t>12/18/21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365167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5D32FA-52F2-4016-BB42-1F99F8F28128}" type="datetimeFigureOut">
              <a:rPr lang="en-US" smtClean="0"/>
              <a:t>12/18/21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289340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5D32FA-52F2-4016-BB42-1F99F8F28128}" type="datetimeFigureOut">
              <a:rPr lang="en-US" smtClean="0"/>
              <a:t>12/18/21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278516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D32FA-52F2-4016-BB42-1F99F8F28128}" type="datetimeFigureOut">
              <a:rPr lang="en-US" smtClean="0"/>
              <a:t>12/18/21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33953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D32FA-52F2-4016-BB42-1F99F8F28128}" type="datetimeFigureOut">
              <a:rPr lang="en-US" smtClean="0"/>
              <a:t>12/18/21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360090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D32FA-52F2-4016-BB42-1F99F8F28128}" type="datetimeFigureOut">
              <a:rPr lang="en-US" smtClean="0"/>
              <a:t>12/18/21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98172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tx1"/>
            </a:gs>
            <a:gs pos="90000">
              <a:srgbClr val="573A1D"/>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fld id="{155D32FA-52F2-4016-BB42-1F99F8F28128}" type="datetimeFigureOut">
              <a:rPr lang="en-US" smtClean="0"/>
              <a:pPr/>
              <a:t>12/18/21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fld id="{4B54F365-D2D6-4158-91AD-588385D5C18E}" type="slidenum">
              <a:rPr lang="en-US" smtClean="0"/>
              <a:pPr/>
              <a:t>‹#›</a:t>
            </a:fld>
            <a:endParaRPr lang="en-US" dirty="0"/>
          </a:p>
        </p:txBody>
      </p:sp>
    </p:spTree>
    <p:extLst>
      <p:ext uri="{BB962C8B-B14F-4D97-AF65-F5344CB8AC3E}">
        <p14:creationId xmlns:p14="http://schemas.microsoft.com/office/powerpoint/2010/main" val="3031024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Times New Roman"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6890" y="0"/>
            <a:ext cx="4617110" cy="3352800"/>
          </a:xfrm>
        </p:spPr>
        <p:txBody>
          <a:bodyPr>
            <a:normAutofit/>
          </a:bodyPr>
          <a:lstStyle/>
          <a:p>
            <a:r>
              <a:rPr lang="en-US" sz="7200" b="1" dirty="0">
                <a:solidFill>
                  <a:srgbClr val="FFFF00"/>
                </a:solidFill>
                <a:effectLst>
                  <a:outerShdw blurRad="50800" dist="50800" dir="5400000" algn="ctr" rotWithShape="0">
                    <a:schemeClr val="tx1"/>
                  </a:outerShdw>
                </a:effectLst>
              </a:rPr>
              <a:t>Joshua –</a:t>
            </a:r>
            <a:br>
              <a:rPr lang="en-US" sz="7200" b="1" dirty="0">
                <a:solidFill>
                  <a:srgbClr val="FFFF00"/>
                </a:solidFill>
                <a:effectLst>
                  <a:outerShdw blurRad="50800" dist="50800" dir="5400000" algn="ctr" rotWithShape="0">
                    <a:schemeClr val="tx1"/>
                  </a:outerShdw>
                </a:effectLst>
              </a:rPr>
            </a:br>
            <a:r>
              <a:rPr lang="en-US" sz="7200" b="1" dirty="0">
                <a:solidFill>
                  <a:srgbClr val="FFFF00"/>
                </a:solidFill>
                <a:effectLst>
                  <a:outerShdw blurRad="50800" dist="50800" dir="5400000" algn="ctr" rotWithShape="0">
                    <a:schemeClr val="tx1"/>
                  </a:outerShdw>
                </a:effectLst>
              </a:rPr>
              <a:t>1</a:t>
            </a:r>
            <a:r>
              <a:rPr lang="en-US" sz="7200" b="1" baseline="30000" dirty="0">
                <a:solidFill>
                  <a:srgbClr val="FFFF00"/>
                </a:solidFill>
                <a:effectLst>
                  <a:outerShdw blurRad="50800" dist="50800" dir="5400000" algn="ctr" rotWithShape="0">
                    <a:schemeClr val="tx1"/>
                  </a:outerShdw>
                </a:effectLst>
              </a:rPr>
              <a:t>st</a:t>
            </a:r>
            <a:r>
              <a:rPr lang="en-US" sz="7200" b="1" dirty="0">
                <a:solidFill>
                  <a:srgbClr val="FFFF00"/>
                </a:solidFill>
                <a:effectLst>
                  <a:outerShdw blurRad="50800" dist="50800" dir="5400000" algn="ctr" rotWithShape="0">
                    <a:schemeClr val="tx1"/>
                  </a:outerShdw>
                </a:effectLst>
              </a:rPr>
              <a:t> Samuel</a:t>
            </a:r>
          </a:p>
        </p:txBody>
      </p:sp>
      <p:sp>
        <p:nvSpPr>
          <p:cNvPr id="3" name="Subtitle 2"/>
          <p:cNvSpPr>
            <a:spLocks noGrp="1"/>
          </p:cNvSpPr>
          <p:nvPr>
            <p:ph type="subTitle" idx="1"/>
          </p:nvPr>
        </p:nvSpPr>
        <p:spPr>
          <a:xfrm>
            <a:off x="4368800" y="4495800"/>
            <a:ext cx="4775200" cy="2209800"/>
          </a:xfrm>
        </p:spPr>
        <p:txBody>
          <a:bodyPr anchor="ctr">
            <a:normAutofit/>
          </a:bodyPr>
          <a:lstStyle/>
          <a:p>
            <a:r>
              <a:rPr lang="en-US" sz="4800" b="1" i="1" dirty="0">
                <a:solidFill>
                  <a:srgbClr val="FFFFFF"/>
                </a:solidFill>
                <a:effectLst>
                  <a:outerShdw blurRad="50800" dist="50800" dir="5400000" algn="ctr" rotWithShape="0">
                    <a:schemeClr val="tx1"/>
                  </a:outerShdw>
                </a:effectLst>
              </a:rPr>
              <a:t>Lesson #6</a:t>
            </a:r>
            <a:endParaRPr lang="en-US" sz="1300" b="1" i="1" dirty="0">
              <a:solidFill>
                <a:srgbClr val="FFFFFF"/>
              </a:solidFill>
              <a:effectLst>
                <a:outerShdw blurRad="50800" dist="50800" dir="5400000" algn="ctr" rotWithShape="0">
                  <a:schemeClr val="tx1"/>
                </a:outerShdw>
              </a:effectLst>
            </a:endParaRPr>
          </a:p>
          <a:p>
            <a:pPr>
              <a:lnSpc>
                <a:spcPct val="120000"/>
              </a:lnSpc>
              <a:spcBef>
                <a:spcPts val="0"/>
              </a:spcBef>
            </a:pPr>
            <a:r>
              <a:rPr lang="en-US" sz="4800" b="1" dirty="0">
                <a:solidFill>
                  <a:srgbClr val="FFFD78"/>
                </a:solidFill>
                <a:effectLst>
                  <a:outerShdw blurRad="50800" dist="50800" dir="5400000" algn="ctr" rotWithShape="0">
                    <a:schemeClr val="tx1"/>
                  </a:outerShdw>
                </a:effectLst>
              </a:rPr>
              <a:t>Joshua 22 - 24</a:t>
            </a:r>
          </a:p>
        </p:txBody>
      </p:sp>
      <p:pic>
        <p:nvPicPr>
          <p:cNvPr id="6" name="Picture 2" descr="Old Testament Lessons Vol. 3 - Joshua - 1 Samuel">
            <a:extLst>
              <a:ext uri="{FF2B5EF4-FFF2-40B4-BE49-F238E27FC236}">
                <a16:creationId xmlns:a16="http://schemas.microsoft.com/office/drawing/2014/main" id="{C180C912-67CA-194A-9A14-8F517D4A13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00" r="16400"/>
          <a:stretch/>
        </p:blipFill>
        <p:spPr bwMode="auto">
          <a:xfrm>
            <a:off x="152400" y="152400"/>
            <a:ext cx="4374490" cy="6509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66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CB2E-5310-4349-873D-34A37F4CE7B3}"/>
              </a:ext>
            </a:extLst>
          </p:cNvPr>
          <p:cNvSpPr>
            <a:spLocks noGrp="1"/>
          </p:cNvSpPr>
          <p:nvPr>
            <p:ph type="title"/>
          </p:nvPr>
        </p:nvSpPr>
        <p:spPr>
          <a:xfrm>
            <a:off x="457200" y="152400"/>
            <a:ext cx="8229600" cy="1143000"/>
          </a:xfrm>
        </p:spPr>
        <p:txBody>
          <a:bodyPr>
            <a:normAutofit/>
          </a:bodyPr>
          <a:lstStyle/>
          <a:p>
            <a:r>
              <a:rPr lang="en-US" sz="5400" b="1" dirty="0">
                <a:solidFill>
                  <a:srgbClr val="FFFF00"/>
                </a:solidFill>
                <a:effectLst>
                  <a:outerShdw blurRad="50800" dist="50800" dir="5400000" algn="ctr" rotWithShape="0">
                    <a:schemeClr val="tx1"/>
                  </a:outerShdw>
                </a:effectLst>
              </a:rPr>
              <a:t>Joshua 23</a:t>
            </a:r>
          </a:p>
        </p:txBody>
      </p:sp>
      <p:sp>
        <p:nvSpPr>
          <p:cNvPr id="5" name="TextBox 4">
            <a:extLst>
              <a:ext uri="{FF2B5EF4-FFF2-40B4-BE49-F238E27FC236}">
                <a16:creationId xmlns:a16="http://schemas.microsoft.com/office/drawing/2014/main" id="{FD610060-DF0B-BB42-B8AE-23D49F36CB71}"/>
              </a:ext>
            </a:extLst>
          </p:cNvPr>
          <p:cNvSpPr txBox="1"/>
          <p:nvPr/>
        </p:nvSpPr>
        <p:spPr>
          <a:xfrm>
            <a:off x="457200" y="1445938"/>
            <a:ext cx="8229600" cy="1938992"/>
          </a:xfrm>
          <a:prstGeom prst="rect">
            <a:avLst/>
          </a:prstGeom>
          <a:solidFill>
            <a:schemeClr val="bg1">
              <a:alpha val="75000"/>
            </a:schemeClr>
          </a:solidFill>
          <a:ln>
            <a:solidFill>
              <a:schemeClr val="tx1"/>
            </a:solidFill>
          </a:ln>
        </p:spPr>
        <p:txBody>
          <a:bodyPr wrap="square">
            <a:spAutoFit/>
          </a:bodyPr>
          <a:lstStyle/>
          <a:p>
            <a:r>
              <a:rPr lang="en-US" sz="2400" b="1" baseline="30000" dirty="0"/>
              <a:t>14 </a:t>
            </a:r>
            <a:r>
              <a:rPr lang="en-US" sz="2400" dirty="0"/>
              <a:t>“Behold, this day I </a:t>
            </a:r>
            <a:r>
              <a:rPr lang="en-US" sz="2400" i="1" dirty="0"/>
              <a:t>am</a:t>
            </a:r>
            <a:r>
              <a:rPr lang="en-US" sz="2400" dirty="0"/>
              <a:t> going the way of all the earth. And you know in all your hearts and in all your souls that not one thing has failed of all the good things which the </a:t>
            </a:r>
            <a:r>
              <a:rPr lang="en-US" sz="2400" cap="small" dirty="0"/>
              <a:t>Lord</a:t>
            </a:r>
            <a:r>
              <a:rPr lang="en-US" sz="2400" dirty="0"/>
              <a:t> your God spoke concerning you. All have come to pass for you; not one word of them has failed. </a:t>
            </a:r>
          </a:p>
        </p:txBody>
      </p:sp>
    </p:spTree>
    <p:extLst>
      <p:ext uri="{BB962C8B-B14F-4D97-AF65-F5344CB8AC3E}">
        <p14:creationId xmlns:p14="http://schemas.microsoft.com/office/powerpoint/2010/main" val="294652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CB2E-5310-4349-873D-34A37F4CE7B3}"/>
              </a:ext>
            </a:extLst>
          </p:cNvPr>
          <p:cNvSpPr>
            <a:spLocks noGrp="1"/>
          </p:cNvSpPr>
          <p:nvPr>
            <p:ph type="title"/>
          </p:nvPr>
        </p:nvSpPr>
        <p:spPr>
          <a:xfrm>
            <a:off x="457200" y="152400"/>
            <a:ext cx="8229600" cy="1143000"/>
          </a:xfrm>
        </p:spPr>
        <p:txBody>
          <a:bodyPr>
            <a:normAutofit/>
          </a:bodyPr>
          <a:lstStyle/>
          <a:p>
            <a:r>
              <a:rPr lang="en-US" sz="5400" b="1" dirty="0">
                <a:solidFill>
                  <a:srgbClr val="FFFF00"/>
                </a:solidFill>
                <a:effectLst>
                  <a:outerShdw blurRad="50800" dist="50800" dir="5400000" algn="ctr" rotWithShape="0">
                    <a:schemeClr val="tx1"/>
                  </a:outerShdw>
                </a:effectLst>
              </a:rPr>
              <a:t>Joshua 24</a:t>
            </a:r>
          </a:p>
        </p:txBody>
      </p:sp>
      <p:pic>
        <p:nvPicPr>
          <p:cNvPr id="2050" name="Picture 2" descr="Reciting | Recommitting | ReCovenanting | Remembering (Joshua 24) | DrWinn">
            <a:extLst>
              <a:ext uri="{FF2B5EF4-FFF2-40B4-BE49-F238E27FC236}">
                <a16:creationId xmlns:a16="http://schemas.microsoft.com/office/drawing/2014/main" id="{EC7A597A-56BD-234D-8CAE-9A38B93E3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657" y="1314275"/>
            <a:ext cx="6846686" cy="504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80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CB2E-5310-4349-873D-34A37F4CE7B3}"/>
              </a:ext>
            </a:extLst>
          </p:cNvPr>
          <p:cNvSpPr>
            <a:spLocks noGrp="1"/>
          </p:cNvSpPr>
          <p:nvPr>
            <p:ph type="title"/>
          </p:nvPr>
        </p:nvSpPr>
        <p:spPr>
          <a:xfrm>
            <a:off x="457200" y="152400"/>
            <a:ext cx="8229600" cy="1143000"/>
          </a:xfrm>
        </p:spPr>
        <p:txBody>
          <a:bodyPr>
            <a:normAutofit/>
          </a:bodyPr>
          <a:lstStyle/>
          <a:p>
            <a:r>
              <a:rPr lang="en-US" sz="5400" b="1" dirty="0">
                <a:solidFill>
                  <a:srgbClr val="FFFF00"/>
                </a:solidFill>
                <a:effectLst>
                  <a:outerShdw blurRad="50800" dist="50800" dir="5400000" algn="ctr" rotWithShape="0">
                    <a:schemeClr val="tx1"/>
                  </a:outerShdw>
                </a:effectLst>
              </a:rPr>
              <a:t>Joshua 24</a:t>
            </a:r>
          </a:p>
        </p:txBody>
      </p:sp>
      <p:pic>
        <p:nvPicPr>
          <p:cNvPr id="9218" name="Picture 2" descr="Genesis 15:1-6, God&amp;#39;s Promise to Abraham - Toward a Sane Faith - Kevin  Ruffcorn Ministries">
            <a:extLst>
              <a:ext uri="{FF2B5EF4-FFF2-40B4-BE49-F238E27FC236}">
                <a16:creationId xmlns:a16="http://schemas.microsoft.com/office/drawing/2014/main" id="{504D51FA-D60C-EE42-9864-C5ADBC455D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8196"/>
            <a:ext cx="5150084" cy="24212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tand, Step and See!">
            <a:extLst>
              <a:ext uri="{FF2B5EF4-FFF2-40B4-BE49-F238E27FC236}">
                <a16:creationId xmlns:a16="http://schemas.microsoft.com/office/drawing/2014/main" id="{80270AAD-A0A3-2E47-A8B4-20282A59F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300294"/>
            <a:ext cx="3048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PermaBlessed | The Layman&amp;#39;s Bible">
            <a:extLst>
              <a:ext uri="{FF2B5EF4-FFF2-40B4-BE49-F238E27FC236}">
                <a16:creationId xmlns:a16="http://schemas.microsoft.com/office/drawing/2014/main" id="{6FE03923-6ABF-F64D-9DAF-2C337A2CA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8457" y="1295400"/>
            <a:ext cx="3416943" cy="24765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By faith the walls of Jericho fell down after they were encircled for seven  days&amp;quot; (Hebrews 11:30) | by Benn Matthew | Medium">
            <a:extLst>
              <a:ext uri="{FF2B5EF4-FFF2-40B4-BE49-F238E27FC236}">
                <a16:creationId xmlns:a16="http://schemas.microsoft.com/office/drawing/2014/main" id="{AB7A9C18-5FA6-174E-BF31-59DCE522E7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191000"/>
            <a:ext cx="4053752" cy="22781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The Inheritance East of the Jordan Moses gave the land east of the Jordan  to the tribes of Reuben, Gad, and ½ of Manasseh Eastern holdings are. - ppt  video online download">
            <a:extLst>
              <a:ext uri="{FF2B5EF4-FFF2-40B4-BE49-F238E27FC236}">
                <a16:creationId xmlns:a16="http://schemas.microsoft.com/office/drawing/2014/main" id="{47EAD293-9879-FE40-B2E9-815273C74D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268724"/>
            <a:ext cx="42672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52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strVal val="#ppt_w*0.70"/>
                                          </p:val>
                                        </p:tav>
                                        <p:tav tm="100000">
                                          <p:val>
                                            <p:strVal val="#ppt_w"/>
                                          </p:val>
                                        </p:tav>
                                      </p:tavLst>
                                    </p:anim>
                                    <p:anim calcmode="lin" valueType="num">
                                      <p:cBhvr>
                                        <p:cTn id="8" dur="1000" fill="hold"/>
                                        <p:tgtEl>
                                          <p:spTgt spid="9218"/>
                                        </p:tgtEl>
                                        <p:attrNameLst>
                                          <p:attrName>ppt_h</p:attrName>
                                        </p:attrNameLst>
                                      </p:cBhvr>
                                      <p:tavLst>
                                        <p:tav tm="0">
                                          <p:val>
                                            <p:strVal val="#ppt_h"/>
                                          </p:val>
                                        </p:tav>
                                        <p:tav tm="100000">
                                          <p:val>
                                            <p:strVal val="#ppt_h"/>
                                          </p:val>
                                        </p:tav>
                                      </p:tavLst>
                                    </p:anim>
                                    <p:animEffect transition="in" filter="fade">
                                      <p:cBhvr>
                                        <p:cTn id="9" dur="1000"/>
                                        <p:tgtEl>
                                          <p:spTgt spid="921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9222"/>
                                        </p:tgtEl>
                                        <p:attrNameLst>
                                          <p:attrName>style.visibility</p:attrName>
                                        </p:attrNameLst>
                                      </p:cBhvr>
                                      <p:to>
                                        <p:strVal val="visible"/>
                                      </p:to>
                                    </p:set>
                                    <p:anim calcmode="lin" valueType="num">
                                      <p:cBhvr>
                                        <p:cTn id="21" dur="1000" fill="hold"/>
                                        <p:tgtEl>
                                          <p:spTgt spid="9222"/>
                                        </p:tgtEl>
                                        <p:attrNameLst>
                                          <p:attrName>ppt_w</p:attrName>
                                        </p:attrNameLst>
                                      </p:cBhvr>
                                      <p:tavLst>
                                        <p:tav tm="0">
                                          <p:val>
                                            <p:strVal val="#ppt_w*0.70"/>
                                          </p:val>
                                        </p:tav>
                                        <p:tav tm="100000">
                                          <p:val>
                                            <p:strVal val="#ppt_w"/>
                                          </p:val>
                                        </p:tav>
                                      </p:tavLst>
                                    </p:anim>
                                    <p:anim calcmode="lin" valueType="num">
                                      <p:cBhvr>
                                        <p:cTn id="22" dur="1000" fill="hold"/>
                                        <p:tgtEl>
                                          <p:spTgt spid="9222"/>
                                        </p:tgtEl>
                                        <p:attrNameLst>
                                          <p:attrName>ppt_h</p:attrName>
                                        </p:attrNameLst>
                                      </p:cBhvr>
                                      <p:tavLst>
                                        <p:tav tm="0">
                                          <p:val>
                                            <p:strVal val="#ppt_h"/>
                                          </p:val>
                                        </p:tav>
                                        <p:tav tm="100000">
                                          <p:val>
                                            <p:strVal val="#ppt_h"/>
                                          </p:val>
                                        </p:tav>
                                      </p:tavLst>
                                    </p:anim>
                                    <p:animEffect transition="in" filter="fade">
                                      <p:cBhvr>
                                        <p:cTn id="23" dur="1000"/>
                                        <p:tgtEl>
                                          <p:spTgt spid="9222"/>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9220"/>
                                        </p:tgtEl>
                                        <p:attrNameLst>
                                          <p:attrName>style.visibility</p:attrName>
                                        </p:attrNameLst>
                                      </p:cBhvr>
                                      <p:to>
                                        <p:strVal val="visible"/>
                                      </p:to>
                                    </p:set>
                                    <p:anim calcmode="lin" valueType="num">
                                      <p:cBhvr>
                                        <p:cTn id="28" dur="1000" fill="hold"/>
                                        <p:tgtEl>
                                          <p:spTgt spid="9220"/>
                                        </p:tgtEl>
                                        <p:attrNameLst>
                                          <p:attrName>ppt_w</p:attrName>
                                        </p:attrNameLst>
                                      </p:cBhvr>
                                      <p:tavLst>
                                        <p:tav tm="0">
                                          <p:val>
                                            <p:strVal val="#ppt_w*0.70"/>
                                          </p:val>
                                        </p:tav>
                                        <p:tav tm="100000">
                                          <p:val>
                                            <p:strVal val="#ppt_w"/>
                                          </p:val>
                                        </p:tav>
                                      </p:tavLst>
                                    </p:anim>
                                    <p:anim calcmode="lin" valueType="num">
                                      <p:cBhvr>
                                        <p:cTn id="29" dur="1000" fill="hold"/>
                                        <p:tgtEl>
                                          <p:spTgt spid="9220"/>
                                        </p:tgtEl>
                                        <p:attrNameLst>
                                          <p:attrName>ppt_h</p:attrName>
                                        </p:attrNameLst>
                                      </p:cBhvr>
                                      <p:tavLst>
                                        <p:tav tm="0">
                                          <p:val>
                                            <p:strVal val="#ppt_h"/>
                                          </p:val>
                                        </p:tav>
                                        <p:tav tm="100000">
                                          <p:val>
                                            <p:strVal val="#ppt_h"/>
                                          </p:val>
                                        </p:tav>
                                      </p:tavLst>
                                    </p:anim>
                                    <p:animEffect transition="in" filter="fade">
                                      <p:cBhvr>
                                        <p:cTn id="30" dur="1000"/>
                                        <p:tgtEl>
                                          <p:spTgt spid="9220"/>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strVal val="#ppt_w*0.70"/>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animEffect transition="in" filter="fade">
                                      <p:cBhvr>
                                        <p:cTn id="3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CB2E-5310-4349-873D-34A37F4CE7B3}"/>
              </a:ext>
            </a:extLst>
          </p:cNvPr>
          <p:cNvSpPr>
            <a:spLocks noGrp="1"/>
          </p:cNvSpPr>
          <p:nvPr>
            <p:ph type="title"/>
          </p:nvPr>
        </p:nvSpPr>
        <p:spPr>
          <a:xfrm>
            <a:off x="457200" y="152400"/>
            <a:ext cx="8229600" cy="1143000"/>
          </a:xfrm>
        </p:spPr>
        <p:txBody>
          <a:bodyPr>
            <a:normAutofit/>
          </a:bodyPr>
          <a:lstStyle/>
          <a:p>
            <a:r>
              <a:rPr lang="en-US" sz="5400" b="1" dirty="0">
                <a:solidFill>
                  <a:srgbClr val="FFFF00"/>
                </a:solidFill>
                <a:effectLst>
                  <a:outerShdw blurRad="50800" dist="50800" dir="5400000" algn="ctr" rotWithShape="0">
                    <a:schemeClr val="tx1"/>
                  </a:outerShdw>
                </a:effectLst>
              </a:rPr>
              <a:t>Joshua 24</a:t>
            </a:r>
          </a:p>
        </p:txBody>
      </p:sp>
      <p:sp>
        <p:nvSpPr>
          <p:cNvPr id="5" name="TextBox 4">
            <a:extLst>
              <a:ext uri="{FF2B5EF4-FFF2-40B4-BE49-F238E27FC236}">
                <a16:creationId xmlns:a16="http://schemas.microsoft.com/office/drawing/2014/main" id="{FD610060-DF0B-BB42-B8AE-23D49F36CB71}"/>
              </a:ext>
            </a:extLst>
          </p:cNvPr>
          <p:cNvSpPr txBox="1"/>
          <p:nvPr/>
        </p:nvSpPr>
        <p:spPr>
          <a:xfrm>
            <a:off x="457200" y="1445938"/>
            <a:ext cx="8229600" cy="3046988"/>
          </a:xfrm>
          <a:prstGeom prst="rect">
            <a:avLst/>
          </a:prstGeom>
          <a:solidFill>
            <a:schemeClr val="bg1">
              <a:alpha val="75000"/>
            </a:schemeClr>
          </a:solidFill>
          <a:ln>
            <a:solidFill>
              <a:schemeClr val="tx1"/>
            </a:solidFill>
          </a:ln>
        </p:spPr>
        <p:txBody>
          <a:bodyPr wrap="square">
            <a:spAutoFit/>
          </a:bodyPr>
          <a:lstStyle/>
          <a:p>
            <a:r>
              <a:rPr lang="en-US" sz="2400" b="1" baseline="30000" dirty="0"/>
              <a:t>14 </a:t>
            </a:r>
            <a:r>
              <a:rPr lang="en-US" sz="2400" dirty="0"/>
              <a:t>“Now therefore, fear the </a:t>
            </a:r>
            <a:r>
              <a:rPr lang="en-US" sz="2400" cap="small" dirty="0"/>
              <a:t>Lord</a:t>
            </a:r>
            <a:r>
              <a:rPr lang="en-US" sz="2400" dirty="0"/>
              <a:t>, serve Him in sincerity and in truth, and put away the gods which your fathers served on the other side of the River and in Egypt. Serve the </a:t>
            </a:r>
            <a:r>
              <a:rPr lang="en-US" sz="2400" cap="small" dirty="0"/>
              <a:t>Lord</a:t>
            </a:r>
            <a:r>
              <a:rPr lang="en-US" sz="2400" dirty="0"/>
              <a:t>! </a:t>
            </a:r>
            <a:r>
              <a:rPr lang="en-US" sz="2400" b="1" baseline="30000" dirty="0"/>
              <a:t>15 </a:t>
            </a:r>
            <a:r>
              <a:rPr lang="en-US" sz="2400" dirty="0"/>
              <a:t>And if it seems evil to you to serve the </a:t>
            </a:r>
            <a:r>
              <a:rPr lang="en-US" sz="2400" cap="small" dirty="0"/>
              <a:t>Lord</a:t>
            </a:r>
            <a:r>
              <a:rPr lang="en-US" sz="2400" dirty="0"/>
              <a:t>, choose for yourselves this day whom you will serve, whether the gods which your fathers served that </a:t>
            </a:r>
            <a:r>
              <a:rPr lang="en-US" sz="2400" i="1" dirty="0"/>
              <a:t>were</a:t>
            </a:r>
            <a:r>
              <a:rPr lang="en-US" sz="2400" dirty="0"/>
              <a:t> on the other side of the River, or the gods of the Amorites, in whose land you dwell. But as for me and my house, we will serve the </a:t>
            </a:r>
            <a:r>
              <a:rPr lang="en-US" sz="2400" cap="small" dirty="0"/>
              <a:t>Lord</a:t>
            </a:r>
            <a:r>
              <a:rPr lang="en-US" sz="2400" dirty="0"/>
              <a:t>.”</a:t>
            </a:r>
          </a:p>
        </p:txBody>
      </p:sp>
    </p:spTree>
    <p:extLst>
      <p:ext uri="{BB962C8B-B14F-4D97-AF65-F5344CB8AC3E}">
        <p14:creationId xmlns:p14="http://schemas.microsoft.com/office/powerpoint/2010/main" val="7074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CB2E-5310-4349-873D-34A37F4CE7B3}"/>
              </a:ext>
            </a:extLst>
          </p:cNvPr>
          <p:cNvSpPr>
            <a:spLocks noGrp="1"/>
          </p:cNvSpPr>
          <p:nvPr>
            <p:ph type="title"/>
          </p:nvPr>
        </p:nvSpPr>
        <p:spPr>
          <a:xfrm>
            <a:off x="457200" y="152400"/>
            <a:ext cx="8229600" cy="1143000"/>
          </a:xfrm>
        </p:spPr>
        <p:txBody>
          <a:bodyPr>
            <a:normAutofit/>
          </a:bodyPr>
          <a:lstStyle/>
          <a:p>
            <a:r>
              <a:rPr lang="en-US" sz="5400" b="1" dirty="0">
                <a:solidFill>
                  <a:srgbClr val="FFFF00"/>
                </a:solidFill>
                <a:effectLst>
                  <a:outerShdw blurRad="50800" dist="50800" dir="5400000" algn="ctr" rotWithShape="0">
                    <a:schemeClr val="tx1"/>
                  </a:outerShdw>
                </a:effectLst>
              </a:rPr>
              <a:t>Joshua 24</a:t>
            </a:r>
          </a:p>
        </p:txBody>
      </p:sp>
      <p:sp>
        <p:nvSpPr>
          <p:cNvPr id="5" name="TextBox 4">
            <a:extLst>
              <a:ext uri="{FF2B5EF4-FFF2-40B4-BE49-F238E27FC236}">
                <a16:creationId xmlns:a16="http://schemas.microsoft.com/office/drawing/2014/main" id="{FD610060-DF0B-BB42-B8AE-23D49F36CB71}"/>
              </a:ext>
            </a:extLst>
          </p:cNvPr>
          <p:cNvSpPr txBox="1"/>
          <p:nvPr/>
        </p:nvSpPr>
        <p:spPr>
          <a:xfrm>
            <a:off x="457200" y="1445938"/>
            <a:ext cx="8229600" cy="3416320"/>
          </a:xfrm>
          <a:prstGeom prst="rect">
            <a:avLst/>
          </a:prstGeom>
          <a:solidFill>
            <a:schemeClr val="bg1">
              <a:alpha val="75000"/>
            </a:schemeClr>
          </a:solidFill>
          <a:ln>
            <a:solidFill>
              <a:schemeClr val="tx1"/>
            </a:solidFill>
          </a:ln>
        </p:spPr>
        <p:txBody>
          <a:bodyPr wrap="square">
            <a:spAutoFit/>
          </a:bodyPr>
          <a:lstStyle/>
          <a:p>
            <a:r>
              <a:rPr lang="en-US" sz="2400" b="1" baseline="30000" dirty="0"/>
              <a:t>16 </a:t>
            </a:r>
            <a:r>
              <a:rPr lang="en-US" sz="2400" dirty="0"/>
              <a:t>So the people answered and said: “Far be it from us that we should forsake the </a:t>
            </a:r>
            <a:r>
              <a:rPr lang="en-US" sz="2400" cap="small" dirty="0"/>
              <a:t>Lord</a:t>
            </a:r>
            <a:r>
              <a:rPr lang="en-US" sz="2400" dirty="0"/>
              <a:t> to serve other gods; </a:t>
            </a:r>
            <a:r>
              <a:rPr lang="en-US" sz="2400" b="1" baseline="30000" dirty="0"/>
              <a:t>17 </a:t>
            </a:r>
            <a:r>
              <a:rPr lang="en-US" sz="2400" dirty="0"/>
              <a:t>for the </a:t>
            </a:r>
            <a:r>
              <a:rPr lang="en-US" sz="2400" cap="small" dirty="0"/>
              <a:t>Lord</a:t>
            </a:r>
            <a:r>
              <a:rPr lang="en-US" sz="2400" dirty="0"/>
              <a:t> our God </a:t>
            </a:r>
            <a:r>
              <a:rPr lang="en-US" sz="2400" i="1" dirty="0"/>
              <a:t>is</a:t>
            </a:r>
            <a:r>
              <a:rPr lang="en-US" sz="2400" dirty="0"/>
              <a:t> He who brought us and our fathers up out of the land of Egypt, from the house of bondage, who did those great signs in our sight, and preserved us in all the way that we went and among all the people through whom we passed. </a:t>
            </a:r>
            <a:r>
              <a:rPr lang="en-US" sz="2400" b="1" baseline="30000" dirty="0"/>
              <a:t>18 </a:t>
            </a:r>
            <a:r>
              <a:rPr lang="en-US" sz="2400" dirty="0"/>
              <a:t>And the </a:t>
            </a:r>
            <a:r>
              <a:rPr lang="en-US" sz="2400" cap="small" dirty="0"/>
              <a:t>Lord</a:t>
            </a:r>
            <a:r>
              <a:rPr lang="en-US" sz="2400" dirty="0"/>
              <a:t> drove out from before us all the people, including the Amorites who dwelt in the land. We also will serve the </a:t>
            </a:r>
            <a:r>
              <a:rPr lang="en-US" sz="2400" cap="small" dirty="0"/>
              <a:t>Lord</a:t>
            </a:r>
            <a:r>
              <a:rPr lang="en-US" sz="2400" dirty="0"/>
              <a:t>, for He </a:t>
            </a:r>
            <a:r>
              <a:rPr lang="en-US" sz="2400" i="1" dirty="0"/>
              <a:t>is</a:t>
            </a:r>
            <a:r>
              <a:rPr lang="en-US" sz="2400" dirty="0"/>
              <a:t> our God.”</a:t>
            </a:r>
            <a:endParaRPr lang="en-US" sz="3200" dirty="0"/>
          </a:p>
        </p:txBody>
      </p:sp>
    </p:spTree>
    <p:extLst>
      <p:ext uri="{BB962C8B-B14F-4D97-AF65-F5344CB8AC3E}">
        <p14:creationId xmlns:p14="http://schemas.microsoft.com/office/powerpoint/2010/main" val="48685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CB2E-5310-4349-873D-34A37F4CE7B3}"/>
              </a:ext>
            </a:extLst>
          </p:cNvPr>
          <p:cNvSpPr>
            <a:spLocks noGrp="1"/>
          </p:cNvSpPr>
          <p:nvPr>
            <p:ph type="title"/>
          </p:nvPr>
        </p:nvSpPr>
        <p:spPr>
          <a:xfrm>
            <a:off x="457200" y="152400"/>
            <a:ext cx="8229600" cy="1143000"/>
          </a:xfrm>
        </p:spPr>
        <p:txBody>
          <a:bodyPr>
            <a:normAutofit/>
          </a:bodyPr>
          <a:lstStyle/>
          <a:p>
            <a:r>
              <a:rPr lang="en-US" sz="5400" b="1" dirty="0">
                <a:solidFill>
                  <a:srgbClr val="FFFF00"/>
                </a:solidFill>
                <a:effectLst>
                  <a:outerShdw blurRad="50800" dist="50800" dir="5400000" algn="ctr" rotWithShape="0">
                    <a:schemeClr val="tx1"/>
                  </a:outerShdw>
                </a:effectLst>
              </a:rPr>
              <a:t>Joshua 24</a:t>
            </a:r>
          </a:p>
        </p:txBody>
      </p:sp>
      <p:pic>
        <p:nvPicPr>
          <p:cNvPr id="1026" name="Picture 2" descr="Chapter 24 - Truth Snitch">
            <a:extLst>
              <a:ext uri="{FF2B5EF4-FFF2-40B4-BE49-F238E27FC236}">
                <a16:creationId xmlns:a16="http://schemas.microsoft.com/office/drawing/2014/main" id="{F9F1C0A9-094A-4A4E-8F19-087C9A1FA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295400"/>
            <a:ext cx="6667500" cy="485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6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CB2E-5310-4349-873D-34A37F4CE7B3}"/>
              </a:ext>
            </a:extLst>
          </p:cNvPr>
          <p:cNvSpPr>
            <a:spLocks noGrp="1"/>
          </p:cNvSpPr>
          <p:nvPr>
            <p:ph type="title"/>
          </p:nvPr>
        </p:nvSpPr>
        <p:spPr>
          <a:xfrm>
            <a:off x="457200" y="152400"/>
            <a:ext cx="8229600" cy="1143000"/>
          </a:xfrm>
        </p:spPr>
        <p:txBody>
          <a:bodyPr>
            <a:normAutofit/>
          </a:bodyPr>
          <a:lstStyle/>
          <a:p>
            <a:r>
              <a:rPr lang="en-US" sz="5400" b="1" dirty="0">
                <a:solidFill>
                  <a:srgbClr val="FFFF00"/>
                </a:solidFill>
                <a:effectLst>
                  <a:outerShdw blurRad="50800" dist="50800" dir="5400000" algn="ctr" rotWithShape="0">
                    <a:schemeClr val="tx1"/>
                  </a:outerShdw>
                </a:effectLst>
              </a:rPr>
              <a:t>Joshua 24</a:t>
            </a:r>
          </a:p>
        </p:txBody>
      </p:sp>
      <p:sp>
        <p:nvSpPr>
          <p:cNvPr id="5" name="TextBox 4">
            <a:extLst>
              <a:ext uri="{FF2B5EF4-FFF2-40B4-BE49-F238E27FC236}">
                <a16:creationId xmlns:a16="http://schemas.microsoft.com/office/drawing/2014/main" id="{FD610060-DF0B-BB42-B8AE-23D49F36CB71}"/>
              </a:ext>
            </a:extLst>
          </p:cNvPr>
          <p:cNvSpPr txBox="1"/>
          <p:nvPr/>
        </p:nvSpPr>
        <p:spPr>
          <a:xfrm>
            <a:off x="457200" y="1445938"/>
            <a:ext cx="8229600" cy="1200329"/>
          </a:xfrm>
          <a:prstGeom prst="rect">
            <a:avLst/>
          </a:prstGeom>
          <a:solidFill>
            <a:schemeClr val="bg1">
              <a:alpha val="75000"/>
            </a:schemeClr>
          </a:solidFill>
          <a:ln>
            <a:solidFill>
              <a:schemeClr val="tx1"/>
            </a:solidFill>
          </a:ln>
        </p:spPr>
        <p:txBody>
          <a:bodyPr wrap="square">
            <a:spAutoFit/>
          </a:bodyPr>
          <a:lstStyle/>
          <a:p>
            <a:r>
              <a:rPr lang="en-US" sz="2400" b="1" baseline="30000" dirty="0"/>
              <a:t>31 </a:t>
            </a:r>
            <a:r>
              <a:rPr lang="en-US" sz="2400" dirty="0"/>
              <a:t>Israel served the </a:t>
            </a:r>
            <a:r>
              <a:rPr lang="en-US" sz="2400" cap="small" dirty="0"/>
              <a:t>Lord</a:t>
            </a:r>
            <a:r>
              <a:rPr lang="en-US" sz="2400" dirty="0"/>
              <a:t> all the days of Joshua, and all the days of the elders who outlived Joshua, who had known all the works of the </a:t>
            </a:r>
            <a:r>
              <a:rPr lang="en-US" sz="2400" cap="small" dirty="0"/>
              <a:t>Lord</a:t>
            </a:r>
            <a:r>
              <a:rPr lang="en-US" sz="2400" dirty="0"/>
              <a:t> which He had done for Israel.</a:t>
            </a:r>
            <a:endParaRPr lang="en-US" sz="4000" dirty="0"/>
          </a:p>
        </p:txBody>
      </p:sp>
    </p:spTree>
    <p:extLst>
      <p:ext uri="{BB962C8B-B14F-4D97-AF65-F5344CB8AC3E}">
        <p14:creationId xmlns:p14="http://schemas.microsoft.com/office/powerpoint/2010/main" val="216209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BFB5A2B-0A25-5145-89CB-86B32A30E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0"/>
            <a:ext cx="6476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16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50F739A-E281-F740-986D-00D0977DD3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0"/>
            <a:ext cx="6476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7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F72B9-8600-DF41-97BF-FE0FD12D405E}"/>
              </a:ext>
            </a:extLst>
          </p:cNvPr>
          <p:cNvSpPr>
            <a:spLocks noGrp="1"/>
          </p:cNvSpPr>
          <p:nvPr>
            <p:ph type="ctrTitle"/>
          </p:nvPr>
        </p:nvSpPr>
        <p:spPr>
          <a:xfrm>
            <a:off x="0" y="0"/>
            <a:ext cx="9144000" cy="1219199"/>
          </a:xfrm>
        </p:spPr>
        <p:txBody>
          <a:bodyPr>
            <a:normAutofit/>
          </a:bodyPr>
          <a:lstStyle/>
          <a:p>
            <a:r>
              <a:rPr lang="en-US" sz="4800" b="1" dirty="0">
                <a:solidFill>
                  <a:schemeClr val="bg1"/>
                </a:solidFill>
                <a:effectLst>
                  <a:outerShdw blurRad="50800" dist="50800" dir="5400000" algn="ctr" rotWithShape="0">
                    <a:schemeClr val="tx1"/>
                  </a:outerShdw>
                </a:effectLst>
              </a:rPr>
              <a:t>For Wednesday </a:t>
            </a:r>
            <a:r>
              <a:rPr lang="en-US" sz="4800" b="1" i="1" dirty="0">
                <a:solidFill>
                  <a:schemeClr val="bg1"/>
                </a:solidFill>
                <a:effectLst>
                  <a:outerShdw blurRad="50800" dist="50800" dir="5400000" algn="ctr" rotWithShape="0">
                    <a:schemeClr val="tx1"/>
                  </a:outerShdw>
                </a:effectLst>
              </a:rPr>
              <a:t>(Dec. 22, 2021)</a:t>
            </a:r>
          </a:p>
        </p:txBody>
      </p:sp>
      <p:sp>
        <p:nvSpPr>
          <p:cNvPr id="3" name="Subtitle 2">
            <a:extLst>
              <a:ext uri="{FF2B5EF4-FFF2-40B4-BE49-F238E27FC236}">
                <a16:creationId xmlns:a16="http://schemas.microsoft.com/office/drawing/2014/main" id="{1A2B1E6A-40B9-2F4D-B38C-9A6EF1618879}"/>
              </a:ext>
            </a:extLst>
          </p:cNvPr>
          <p:cNvSpPr>
            <a:spLocks noGrp="1"/>
          </p:cNvSpPr>
          <p:nvPr>
            <p:ph type="subTitle" idx="1"/>
          </p:nvPr>
        </p:nvSpPr>
        <p:spPr>
          <a:xfrm>
            <a:off x="4419600" y="2286000"/>
            <a:ext cx="4724400" cy="2590800"/>
          </a:xfrm>
        </p:spPr>
        <p:txBody>
          <a:bodyPr>
            <a:normAutofit/>
          </a:bodyPr>
          <a:lstStyle/>
          <a:p>
            <a:r>
              <a:rPr lang="en-US" sz="5400" b="1" dirty="0">
                <a:solidFill>
                  <a:srgbClr val="FFFF00"/>
                </a:solidFill>
                <a:effectLst>
                  <a:outerShdw blurRad="50800" dist="50800" dir="5400000" algn="ctr" rotWithShape="0">
                    <a:schemeClr val="tx1"/>
                  </a:outerShdw>
                </a:effectLst>
              </a:rPr>
              <a:t>Lesson #7</a:t>
            </a:r>
          </a:p>
          <a:p>
            <a:endParaRPr lang="en-US" sz="2000" dirty="0">
              <a:solidFill>
                <a:srgbClr val="FFFD78"/>
              </a:solidFill>
              <a:effectLst>
                <a:outerShdw blurRad="50800" dist="50800" dir="5400000" algn="ctr" rotWithShape="0">
                  <a:schemeClr val="tx1"/>
                </a:outerShdw>
              </a:effectLst>
            </a:endParaRPr>
          </a:p>
        </p:txBody>
      </p:sp>
      <p:pic>
        <p:nvPicPr>
          <p:cNvPr id="1026" name="Picture 2" descr="Old Testament Lessons Vol. 3 - Joshua - 1 Samuel">
            <a:extLst>
              <a:ext uri="{FF2B5EF4-FFF2-40B4-BE49-F238E27FC236}">
                <a16:creationId xmlns:a16="http://schemas.microsoft.com/office/drawing/2014/main" id="{A19E9ABF-293C-A743-B638-AEE43006E5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00" r="16400"/>
          <a:stretch/>
        </p:blipFill>
        <p:spPr bwMode="auto">
          <a:xfrm>
            <a:off x="762000" y="1219199"/>
            <a:ext cx="3657600" cy="54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17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EBB4B4-68D4-3043-A281-95B3C2B73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9" y="1295400"/>
            <a:ext cx="9113622" cy="5562600"/>
          </a:xfrm>
          <a:prstGeom prst="rect">
            <a:avLst/>
          </a:prstGeom>
        </p:spPr>
      </p:pic>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Review</a:t>
            </a:r>
          </a:p>
        </p:txBody>
      </p:sp>
      <p:sp>
        <p:nvSpPr>
          <p:cNvPr id="3" name="Rectangle 2">
            <a:extLst>
              <a:ext uri="{FF2B5EF4-FFF2-40B4-BE49-F238E27FC236}">
                <a16:creationId xmlns:a16="http://schemas.microsoft.com/office/drawing/2014/main" id="{4E7F0F62-D33C-B740-936B-C3340C3C46C4}"/>
              </a:ext>
            </a:extLst>
          </p:cNvPr>
          <p:cNvSpPr/>
          <p:nvPr/>
        </p:nvSpPr>
        <p:spPr>
          <a:xfrm>
            <a:off x="419100" y="1600200"/>
            <a:ext cx="8305800" cy="5029200"/>
          </a:xfrm>
          <a:prstGeom prst="rect">
            <a:avLst/>
          </a:prstGeom>
          <a:solidFill>
            <a:schemeClr val="tx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71500" lvl="0" indent="-571500">
              <a:buFont typeface="Wingdings" pitchFamily="2" charset="2"/>
              <a:buChar char="Ø"/>
            </a:pPr>
            <a:r>
              <a:rPr lang="en-US" sz="3600" dirty="0">
                <a:cs typeface="Arial Narrow" panose="020B0604020202020204" pitchFamily="34" charset="0"/>
              </a:rPr>
              <a:t>Joshua 1-4 – Joshua takes over as leader, spies sent to Jericho, cross over the Jordan</a:t>
            </a:r>
          </a:p>
          <a:p>
            <a:pPr marL="571500" lvl="0" indent="-571500">
              <a:buFont typeface="Wingdings" pitchFamily="2" charset="2"/>
              <a:buChar char="Ø"/>
            </a:pPr>
            <a:r>
              <a:rPr lang="en-US" sz="3600" dirty="0">
                <a:cs typeface="Arial Narrow" panose="020B0604020202020204" pitchFamily="34" charset="0"/>
              </a:rPr>
              <a:t>Joshua 5-8 – Conquer Jericho and Ai</a:t>
            </a:r>
          </a:p>
          <a:p>
            <a:pPr marL="571500" lvl="0" indent="-571500">
              <a:buFont typeface="Wingdings" pitchFamily="2" charset="2"/>
              <a:buChar char="Ø"/>
            </a:pPr>
            <a:r>
              <a:rPr lang="en-US" sz="3600" dirty="0">
                <a:cs typeface="Arial Narrow" panose="020B0604020202020204" pitchFamily="34" charset="0"/>
              </a:rPr>
              <a:t>Joshua 9-12 – Conquest of the South and Northland</a:t>
            </a:r>
          </a:p>
          <a:p>
            <a:pPr marL="571500" lvl="0" indent="-571500">
              <a:buFont typeface="Wingdings" pitchFamily="2" charset="2"/>
              <a:buChar char="Ø"/>
            </a:pPr>
            <a:r>
              <a:rPr lang="en-US" sz="3600" dirty="0">
                <a:cs typeface="Arial Narrow" panose="020B0604020202020204" pitchFamily="34" charset="0"/>
              </a:rPr>
              <a:t>Joshua 13-21 – Dividing of the land</a:t>
            </a:r>
            <a:endParaRPr lang="en-US" sz="3600" dirty="0"/>
          </a:p>
          <a:p>
            <a:pPr lvl="0"/>
            <a:endParaRPr lang="en-US" sz="3600" dirty="0">
              <a:cs typeface="Arial Narrow" panose="020B0604020202020204" pitchFamily="34" charset="0"/>
            </a:endParaRPr>
          </a:p>
        </p:txBody>
      </p:sp>
    </p:spTree>
    <p:extLst>
      <p:ext uri="{BB962C8B-B14F-4D97-AF65-F5344CB8AC3E}">
        <p14:creationId xmlns:p14="http://schemas.microsoft.com/office/powerpoint/2010/main" val="114120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EBB4B4-68D4-3043-A281-95B3C2B73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9" y="1295400"/>
            <a:ext cx="9113622" cy="5562600"/>
          </a:xfrm>
          <a:prstGeom prst="rect">
            <a:avLst/>
          </a:prstGeom>
        </p:spPr>
      </p:pic>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Overview of the Text</a:t>
            </a:r>
          </a:p>
        </p:txBody>
      </p:sp>
      <p:sp>
        <p:nvSpPr>
          <p:cNvPr id="3" name="Rectangle 2">
            <a:extLst>
              <a:ext uri="{FF2B5EF4-FFF2-40B4-BE49-F238E27FC236}">
                <a16:creationId xmlns:a16="http://schemas.microsoft.com/office/drawing/2014/main" id="{4E7F0F62-D33C-B740-936B-C3340C3C46C4}"/>
              </a:ext>
            </a:extLst>
          </p:cNvPr>
          <p:cNvSpPr/>
          <p:nvPr/>
        </p:nvSpPr>
        <p:spPr>
          <a:xfrm>
            <a:off x="419100" y="1600200"/>
            <a:ext cx="8305800" cy="5029200"/>
          </a:xfrm>
          <a:prstGeom prst="rect">
            <a:avLst/>
          </a:prstGeom>
          <a:solidFill>
            <a:schemeClr val="tx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71500" lvl="0" indent="-571500">
              <a:buFont typeface="Wingdings" pitchFamily="2" charset="2"/>
              <a:buChar char="Ø"/>
            </a:pPr>
            <a:r>
              <a:rPr lang="en-US" sz="3600" dirty="0">
                <a:cs typeface="Arial Narrow" panose="020B0604020202020204" pitchFamily="34" charset="0"/>
              </a:rPr>
              <a:t>Joshua 22 – Eastern tribes sent home</a:t>
            </a:r>
          </a:p>
          <a:p>
            <a:pPr marL="571500" indent="-571500">
              <a:buFont typeface="Wingdings" pitchFamily="2" charset="2"/>
              <a:buChar char="Ø"/>
            </a:pPr>
            <a:r>
              <a:rPr lang="en-US" sz="3600" dirty="0"/>
              <a:t>Joshua 23 – Joshua speaks to the leaders</a:t>
            </a:r>
          </a:p>
          <a:p>
            <a:pPr marL="571500" indent="-571500">
              <a:buFont typeface="Wingdings" pitchFamily="2" charset="2"/>
              <a:buChar char="Ø"/>
            </a:pPr>
            <a:r>
              <a:rPr lang="en-US" sz="3600" dirty="0"/>
              <a:t>Joshua 24 – Joshua speaks to all of Israel</a:t>
            </a:r>
          </a:p>
          <a:p>
            <a:pPr marL="1028700" lvl="1" indent="-571500">
              <a:buFont typeface="Wingdings" pitchFamily="2" charset="2"/>
              <a:buChar char="Ø"/>
            </a:pPr>
            <a:r>
              <a:rPr lang="en-US" sz="3600" dirty="0"/>
              <a:t>“choose for yourselves this day whom you will serve” – Joshua 24:15</a:t>
            </a:r>
          </a:p>
        </p:txBody>
      </p:sp>
    </p:spTree>
    <p:extLst>
      <p:ext uri="{BB962C8B-B14F-4D97-AF65-F5344CB8AC3E}">
        <p14:creationId xmlns:p14="http://schemas.microsoft.com/office/powerpoint/2010/main" val="207583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CB2E-5310-4349-873D-34A37F4CE7B3}"/>
              </a:ext>
            </a:extLst>
          </p:cNvPr>
          <p:cNvSpPr>
            <a:spLocks noGrp="1"/>
          </p:cNvSpPr>
          <p:nvPr>
            <p:ph type="title"/>
          </p:nvPr>
        </p:nvSpPr>
        <p:spPr>
          <a:xfrm>
            <a:off x="457200" y="152400"/>
            <a:ext cx="8229600" cy="1143000"/>
          </a:xfrm>
        </p:spPr>
        <p:txBody>
          <a:bodyPr>
            <a:normAutofit/>
          </a:bodyPr>
          <a:lstStyle/>
          <a:p>
            <a:r>
              <a:rPr lang="en-US" sz="5400" b="1" dirty="0">
                <a:solidFill>
                  <a:srgbClr val="FFFF00"/>
                </a:solidFill>
                <a:effectLst>
                  <a:outerShdw blurRad="50800" dist="50800" dir="5400000" algn="ctr" rotWithShape="0">
                    <a:schemeClr val="tx1"/>
                  </a:outerShdw>
                </a:effectLst>
              </a:rPr>
              <a:t>Joshua 22</a:t>
            </a:r>
          </a:p>
        </p:txBody>
      </p:sp>
      <p:sp>
        <p:nvSpPr>
          <p:cNvPr id="5" name="TextBox 4">
            <a:extLst>
              <a:ext uri="{FF2B5EF4-FFF2-40B4-BE49-F238E27FC236}">
                <a16:creationId xmlns:a16="http://schemas.microsoft.com/office/drawing/2014/main" id="{4AB10AAC-B882-124A-910B-C492499BCF3B}"/>
              </a:ext>
            </a:extLst>
          </p:cNvPr>
          <p:cNvSpPr txBox="1"/>
          <p:nvPr/>
        </p:nvSpPr>
        <p:spPr>
          <a:xfrm>
            <a:off x="457200" y="1295400"/>
            <a:ext cx="8229600" cy="5170646"/>
          </a:xfrm>
          <a:prstGeom prst="rect">
            <a:avLst/>
          </a:prstGeom>
          <a:solidFill>
            <a:schemeClr val="bg1">
              <a:alpha val="75000"/>
            </a:schemeClr>
          </a:solidFill>
          <a:ln>
            <a:solidFill>
              <a:schemeClr val="tx1"/>
            </a:solidFill>
          </a:ln>
        </p:spPr>
        <p:txBody>
          <a:bodyPr wrap="square">
            <a:spAutoFit/>
          </a:bodyPr>
          <a:lstStyle/>
          <a:p>
            <a:r>
              <a:rPr lang="en-US" sz="2200" b="1" baseline="30000" dirty="0">
                <a:solidFill>
                  <a:srgbClr val="000000"/>
                </a:solidFill>
              </a:rPr>
              <a:t>1</a:t>
            </a:r>
            <a:r>
              <a:rPr lang="en-US" sz="2200" b="0" i="0" dirty="0">
                <a:solidFill>
                  <a:srgbClr val="000000"/>
                </a:solidFill>
                <a:effectLst/>
              </a:rPr>
              <a:t>Then Joshua called the </a:t>
            </a:r>
            <a:r>
              <a:rPr lang="en-US" sz="2200" b="0" i="0" dirty="0" err="1">
                <a:solidFill>
                  <a:srgbClr val="000000"/>
                </a:solidFill>
                <a:effectLst/>
              </a:rPr>
              <a:t>Reubenites</a:t>
            </a:r>
            <a:r>
              <a:rPr lang="en-US" sz="2200" b="0" i="0" dirty="0">
                <a:solidFill>
                  <a:srgbClr val="000000"/>
                </a:solidFill>
                <a:effectLst/>
              </a:rPr>
              <a:t>, the </a:t>
            </a:r>
            <a:r>
              <a:rPr lang="en-US" sz="2200" b="0" i="0" dirty="0" err="1">
                <a:solidFill>
                  <a:srgbClr val="000000"/>
                </a:solidFill>
                <a:effectLst/>
              </a:rPr>
              <a:t>Gadites</a:t>
            </a:r>
            <a:r>
              <a:rPr lang="en-US" sz="2200" b="0" i="0" dirty="0">
                <a:solidFill>
                  <a:srgbClr val="000000"/>
                </a:solidFill>
                <a:effectLst/>
              </a:rPr>
              <a:t>, and half the tribe of Manasseh, </a:t>
            </a:r>
            <a:r>
              <a:rPr lang="en-US" sz="2200" b="1" i="0" baseline="30000" dirty="0">
                <a:solidFill>
                  <a:srgbClr val="000000"/>
                </a:solidFill>
                <a:effectLst/>
              </a:rPr>
              <a:t>2 </a:t>
            </a:r>
            <a:r>
              <a:rPr lang="en-US" sz="2200" b="0" i="0" dirty="0">
                <a:solidFill>
                  <a:srgbClr val="000000"/>
                </a:solidFill>
                <a:effectLst/>
              </a:rPr>
              <a:t>and said to them: “You have kept all that Moses the servant of the </a:t>
            </a:r>
            <a:r>
              <a:rPr lang="en-US" sz="2200" b="0" i="0" cap="small" dirty="0">
                <a:solidFill>
                  <a:srgbClr val="000000"/>
                </a:solidFill>
                <a:effectLst/>
              </a:rPr>
              <a:t>Lord</a:t>
            </a:r>
            <a:r>
              <a:rPr lang="en-US" sz="2200" b="0" i="0" dirty="0">
                <a:solidFill>
                  <a:srgbClr val="000000"/>
                </a:solidFill>
                <a:effectLst/>
              </a:rPr>
              <a:t> commanded you, and have obeyed my voice in all that I commanded you. </a:t>
            </a:r>
            <a:r>
              <a:rPr lang="en-US" sz="2200" b="1" i="0" baseline="30000" dirty="0">
                <a:solidFill>
                  <a:srgbClr val="000000"/>
                </a:solidFill>
                <a:effectLst/>
              </a:rPr>
              <a:t>3 </a:t>
            </a:r>
            <a:r>
              <a:rPr lang="en-US" sz="2200" b="0" i="0" dirty="0">
                <a:solidFill>
                  <a:srgbClr val="000000"/>
                </a:solidFill>
                <a:effectLst/>
              </a:rPr>
              <a:t>You have not left your brethren these many days, up to this day, but have kept the charge of the commandment of the </a:t>
            </a:r>
            <a:r>
              <a:rPr lang="en-US" sz="2200" b="0" i="0" cap="small" dirty="0">
                <a:solidFill>
                  <a:srgbClr val="000000"/>
                </a:solidFill>
                <a:effectLst/>
              </a:rPr>
              <a:t>Lord</a:t>
            </a:r>
            <a:r>
              <a:rPr lang="en-US" sz="2200" b="0" i="0" dirty="0">
                <a:solidFill>
                  <a:srgbClr val="000000"/>
                </a:solidFill>
                <a:effectLst/>
              </a:rPr>
              <a:t> your God. </a:t>
            </a:r>
            <a:r>
              <a:rPr lang="en-US" sz="2200" b="1" i="0" baseline="30000" dirty="0">
                <a:solidFill>
                  <a:srgbClr val="000000"/>
                </a:solidFill>
                <a:effectLst/>
              </a:rPr>
              <a:t>4 </a:t>
            </a:r>
            <a:r>
              <a:rPr lang="en-US" sz="2200" b="0" i="0" dirty="0">
                <a:solidFill>
                  <a:srgbClr val="000000"/>
                </a:solidFill>
                <a:effectLst/>
              </a:rPr>
              <a:t>And now the </a:t>
            </a:r>
            <a:r>
              <a:rPr lang="en-US" sz="2200" b="0" i="0" cap="small" dirty="0">
                <a:solidFill>
                  <a:srgbClr val="000000"/>
                </a:solidFill>
                <a:effectLst/>
              </a:rPr>
              <a:t>Lord</a:t>
            </a:r>
            <a:r>
              <a:rPr lang="en-US" sz="2200" b="0" i="0" dirty="0">
                <a:solidFill>
                  <a:srgbClr val="000000"/>
                </a:solidFill>
                <a:effectLst/>
              </a:rPr>
              <a:t> your God has given rest to your brethren, as He promised them; now therefore, return and go to your tents </a:t>
            </a:r>
            <a:r>
              <a:rPr lang="en-US" sz="2200" b="0" i="1" dirty="0">
                <a:solidFill>
                  <a:srgbClr val="000000"/>
                </a:solidFill>
                <a:effectLst/>
              </a:rPr>
              <a:t>and</a:t>
            </a:r>
            <a:r>
              <a:rPr lang="en-US" sz="2200" b="0" i="0" dirty="0">
                <a:solidFill>
                  <a:srgbClr val="000000"/>
                </a:solidFill>
                <a:effectLst/>
              </a:rPr>
              <a:t> to the land of your possession, which Moses the servant of the </a:t>
            </a:r>
            <a:r>
              <a:rPr lang="en-US" sz="2200" b="0" i="0" cap="small" dirty="0">
                <a:solidFill>
                  <a:srgbClr val="000000"/>
                </a:solidFill>
                <a:effectLst/>
              </a:rPr>
              <a:t>Lord</a:t>
            </a:r>
            <a:r>
              <a:rPr lang="en-US" sz="2200" b="0" i="0" dirty="0">
                <a:solidFill>
                  <a:srgbClr val="000000"/>
                </a:solidFill>
                <a:effectLst/>
              </a:rPr>
              <a:t> gave you on the other side of the Jordan. </a:t>
            </a:r>
            <a:r>
              <a:rPr lang="en-US" sz="2200" b="1" i="0" baseline="30000" dirty="0">
                <a:solidFill>
                  <a:srgbClr val="000000"/>
                </a:solidFill>
                <a:effectLst/>
              </a:rPr>
              <a:t>5 </a:t>
            </a:r>
            <a:r>
              <a:rPr lang="en-US" sz="2200" b="0" i="0" dirty="0">
                <a:solidFill>
                  <a:srgbClr val="000000"/>
                </a:solidFill>
                <a:effectLst/>
              </a:rPr>
              <a:t>But take careful heed to do the commandment and the law which Moses the servant of the </a:t>
            </a:r>
            <a:r>
              <a:rPr lang="en-US" sz="2200" b="0" i="0" cap="small" dirty="0">
                <a:solidFill>
                  <a:srgbClr val="000000"/>
                </a:solidFill>
                <a:effectLst/>
              </a:rPr>
              <a:t>Lord</a:t>
            </a:r>
            <a:r>
              <a:rPr lang="en-US" sz="2200" b="0" i="0" dirty="0">
                <a:solidFill>
                  <a:srgbClr val="000000"/>
                </a:solidFill>
                <a:effectLst/>
              </a:rPr>
              <a:t> commanded you, to love the </a:t>
            </a:r>
            <a:r>
              <a:rPr lang="en-US" sz="2200" b="0" i="0" cap="small" dirty="0">
                <a:solidFill>
                  <a:srgbClr val="000000"/>
                </a:solidFill>
                <a:effectLst/>
              </a:rPr>
              <a:t>Lord</a:t>
            </a:r>
            <a:r>
              <a:rPr lang="en-US" sz="2200" b="0" i="0" dirty="0">
                <a:solidFill>
                  <a:srgbClr val="000000"/>
                </a:solidFill>
                <a:effectLst/>
              </a:rPr>
              <a:t> your God, to walk in all His ways, to keep His commandments, to hold fast to Him, and to serve Him with all your heart and with all your soul.” </a:t>
            </a:r>
            <a:r>
              <a:rPr lang="en-US" sz="2200" b="1" i="0" baseline="30000" dirty="0">
                <a:solidFill>
                  <a:srgbClr val="000000"/>
                </a:solidFill>
                <a:effectLst/>
              </a:rPr>
              <a:t>6 </a:t>
            </a:r>
            <a:r>
              <a:rPr lang="en-US" sz="2200" b="0" i="0" dirty="0">
                <a:solidFill>
                  <a:srgbClr val="000000"/>
                </a:solidFill>
                <a:effectLst/>
              </a:rPr>
              <a:t>So Joshua blessed them and sent them away, and they went to their tents.</a:t>
            </a:r>
            <a:endParaRPr lang="en-US" sz="2200" dirty="0"/>
          </a:p>
        </p:txBody>
      </p:sp>
    </p:spTree>
    <p:extLst>
      <p:ext uri="{BB962C8B-B14F-4D97-AF65-F5344CB8AC3E}">
        <p14:creationId xmlns:p14="http://schemas.microsoft.com/office/powerpoint/2010/main" val="52459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CB2E-5310-4349-873D-34A37F4CE7B3}"/>
              </a:ext>
            </a:extLst>
          </p:cNvPr>
          <p:cNvSpPr>
            <a:spLocks noGrp="1"/>
          </p:cNvSpPr>
          <p:nvPr>
            <p:ph type="title"/>
          </p:nvPr>
        </p:nvSpPr>
        <p:spPr>
          <a:xfrm>
            <a:off x="457200" y="152400"/>
            <a:ext cx="8229600" cy="1143000"/>
          </a:xfrm>
        </p:spPr>
        <p:txBody>
          <a:bodyPr>
            <a:normAutofit/>
          </a:bodyPr>
          <a:lstStyle/>
          <a:p>
            <a:r>
              <a:rPr lang="en-US" sz="5400" b="1" dirty="0">
                <a:solidFill>
                  <a:srgbClr val="FFFF00"/>
                </a:solidFill>
                <a:effectLst>
                  <a:outerShdw blurRad="50800" dist="50800" dir="5400000" algn="ctr" rotWithShape="0">
                    <a:schemeClr val="tx1"/>
                  </a:outerShdw>
                </a:effectLst>
              </a:rPr>
              <a:t>Joshua 22</a:t>
            </a:r>
          </a:p>
        </p:txBody>
      </p:sp>
      <p:pic>
        <p:nvPicPr>
          <p:cNvPr id="1028" name="Picture 4" descr="FreeBibleimages :: The altar of witness :: When the tribes east of the  River Jordan build an altar it nearly causes war (Joshua 18:1 - 22:34)">
            <a:extLst>
              <a:ext uri="{FF2B5EF4-FFF2-40B4-BE49-F238E27FC236}">
                <a16:creationId xmlns:a16="http://schemas.microsoft.com/office/drawing/2014/main" id="{D2C3AA26-6AC3-CE4D-9D29-5921AA0C0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300" y="1273728"/>
            <a:ext cx="68834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20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CB2E-5310-4349-873D-34A37F4CE7B3}"/>
              </a:ext>
            </a:extLst>
          </p:cNvPr>
          <p:cNvSpPr>
            <a:spLocks noGrp="1"/>
          </p:cNvSpPr>
          <p:nvPr>
            <p:ph type="title"/>
          </p:nvPr>
        </p:nvSpPr>
        <p:spPr>
          <a:xfrm>
            <a:off x="457200" y="152400"/>
            <a:ext cx="8229600" cy="1143000"/>
          </a:xfrm>
        </p:spPr>
        <p:txBody>
          <a:bodyPr>
            <a:normAutofit/>
          </a:bodyPr>
          <a:lstStyle/>
          <a:p>
            <a:r>
              <a:rPr lang="en-US" sz="5400" b="1" dirty="0">
                <a:solidFill>
                  <a:srgbClr val="FFFF00"/>
                </a:solidFill>
                <a:effectLst>
                  <a:outerShdw blurRad="50800" dist="50800" dir="5400000" algn="ctr" rotWithShape="0">
                    <a:schemeClr val="tx1"/>
                  </a:outerShdw>
                </a:effectLst>
              </a:rPr>
              <a:t>Joshua 23</a:t>
            </a:r>
          </a:p>
        </p:txBody>
      </p:sp>
      <p:pic>
        <p:nvPicPr>
          <p:cNvPr id="8196" name="Picture 4" descr="They Will Suffer for Your Unfaithfulness | Thinking on Scripture">
            <a:extLst>
              <a:ext uri="{FF2B5EF4-FFF2-40B4-BE49-F238E27FC236}">
                <a16:creationId xmlns:a16="http://schemas.microsoft.com/office/drawing/2014/main" id="{CAB196B1-6C6C-D44C-AEBA-B4DCC10645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1371600"/>
            <a:ext cx="68072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84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CB2E-5310-4349-873D-34A37F4CE7B3}"/>
              </a:ext>
            </a:extLst>
          </p:cNvPr>
          <p:cNvSpPr>
            <a:spLocks noGrp="1"/>
          </p:cNvSpPr>
          <p:nvPr>
            <p:ph type="title"/>
          </p:nvPr>
        </p:nvSpPr>
        <p:spPr>
          <a:xfrm>
            <a:off x="457200" y="152400"/>
            <a:ext cx="8229600" cy="1143000"/>
          </a:xfrm>
        </p:spPr>
        <p:txBody>
          <a:bodyPr>
            <a:normAutofit/>
          </a:bodyPr>
          <a:lstStyle/>
          <a:p>
            <a:r>
              <a:rPr lang="en-US" sz="5400" b="1" dirty="0">
                <a:solidFill>
                  <a:srgbClr val="FFFF00"/>
                </a:solidFill>
                <a:effectLst>
                  <a:outerShdw blurRad="50800" dist="50800" dir="5400000" algn="ctr" rotWithShape="0">
                    <a:schemeClr val="tx1"/>
                  </a:outerShdw>
                </a:effectLst>
              </a:rPr>
              <a:t>Joshua 23</a:t>
            </a:r>
          </a:p>
        </p:txBody>
      </p:sp>
      <p:sp>
        <p:nvSpPr>
          <p:cNvPr id="5" name="TextBox 4">
            <a:extLst>
              <a:ext uri="{FF2B5EF4-FFF2-40B4-BE49-F238E27FC236}">
                <a16:creationId xmlns:a16="http://schemas.microsoft.com/office/drawing/2014/main" id="{FD610060-DF0B-BB42-B8AE-23D49F36CB71}"/>
              </a:ext>
            </a:extLst>
          </p:cNvPr>
          <p:cNvSpPr txBox="1"/>
          <p:nvPr/>
        </p:nvSpPr>
        <p:spPr>
          <a:xfrm>
            <a:off x="457200" y="1445938"/>
            <a:ext cx="8229600" cy="4524315"/>
          </a:xfrm>
          <a:prstGeom prst="rect">
            <a:avLst/>
          </a:prstGeom>
          <a:solidFill>
            <a:schemeClr val="bg1">
              <a:alpha val="75000"/>
            </a:schemeClr>
          </a:solidFill>
          <a:ln>
            <a:solidFill>
              <a:schemeClr val="tx1"/>
            </a:solidFill>
          </a:ln>
        </p:spPr>
        <p:txBody>
          <a:bodyPr wrap="square">
            <a:spAutoFit/>
          </a:bodyPr>
          <a:lstStyle/>
          <a:p>
            <a:r>
              <a:rPr lang="en-US" sz="2400" b="1" baseline="30000" dirty="0"/>
              <a:t>3 </a:t>
            </a:r>
            <a:r>
              <a:rPr lang="en-US" sz="2400" dirty="0"/>
              <a:t>You have seen all that the </a:t>
            </a:r>
            <a:r>
              <a:rPr lang="en-US" sz="2400" cap="small" dirty="0"/>
              <a:t>Lord</a:t>
            </a:r>
            <a:r>
              <a:rPr lang="en-US" sz="2400" dirty="0"/>
              <a:t> your God has done to all these nations because of you, for the </a:t>
            </a:r>
            <a:r>
              <a:rPr lang="en-US" sz="2400" cap="small" dirty="0"/>
              <a:t>Lord</a:t>
            </a:r>
            <a:r>
              <a:rPr lang="en-US" sz="2400" dirty="0"/>
              <a:t> your God </a:t>
            </a:r>
            <a:r>
              <a:rPr lang="en-US" sz="2400" i="1" dirty="0"/>
              <a:t>is</a:t>
            </a:r>
            <a:r>
              <a:rPr lang="en-US" sz="2400" dirty="0"/>
              <a:t> He who has fought for you. </a:t>
            </a:r>
            <a:r>
              <a:rPr lang="en-US" sz="2400" b="1" baseline="30000" dirty="0"/>
              <a:t>4 </a:t>
            </a:r>
            <a:r>
              <a:rPr lang="en-US" sz="2400" dirty="0"/>
              <a:t>See, I have divided to you by lot these nations that remain, to be an inheritance for your tribes, from the Jordan, with all the nations that I have cut off, as far as the Great Sea westward. </a:t>
            </a:r>
            <a:r>
              <a:rPr lang="en-US" sz="2400" b="1" baseline="30000" dirty="0"/>
              <a:t>5 </a:t>
            </a:r>
            <a:r>
              <a:rPr lang="en-US" sz="2400" dirty="0"/>
              <a:t>And the </a:t>
            </a:r>
            <a:r>
              <a:rPr lang="en-US" sz="2400" cap="small" dirty="0"/>
              <a:t>Lord</a:t>
            </a:r>
            <a:r>
              <a:rPr lang="en-US" sz="2400" dirty="0"/>
              <a:t> your God will expel them from before you and drive them out of your sight. So you shall possess their land, as the </a:t>
            </a:r>
            <a:r>
              <a:rPr lang="en-US" sz="2400" cap="small" dirty="0"/>
              <a:t>Lord</a:t>
            </a:r>
            <a:r>
              <a:rPr lang="en-US" sz="2400" dirty="0"/>
              <a:t> your God promised you….. </a:t>
            </a:r>
            <a:r>
              <a:rPr lang="en-US" sz="2400" b="1" baseline="30000" dirty="0"/>
              <a:t>9 </a:t>
            </a:r>
            <a:r>
              <a:rPr lang="en-US" sz="2400" dirty="0"/>
              <a:t>For the </a:t>
            </a:r>
            <a:r>
              <a:rPr lang="en-US" sz="2400" cap="small" dirty="0"/>
              <a:t>Lord</a:t>
            </a:r>
            <a:r>
              <a:rPr lang="en-US" sz="2400" dirty="0"/>
              <a:t> has driven out from before you great and strong nations; but </a:t>
            </a:r>
            <a:r>
              <a:rPr lang="en-US" sz="2400" i="1" dirty="0"/>
              <a:t>as for</a:t>
            </a:r>
            <a:r>
              <a:rPr lang="en-US" sz="2400" dirty="0"/>
              <a:t> you, no one has been able to stand against you to this day. </a:t>
            </a:r>
            <a:r>
              <a:rPr lang="en-US" sz="2400" b="1" baseline="30000" dirty="0"/>
              <a:t>10 </a:t>
            </a:r>
            <a:r>
              <a:rPr lang="en-US" sz="2400" dirty="0"/>
              <a:t>One man of you shall chase a thousand, for the </a:t>
            </a:r>
            <a:r>
              <a:rPr lang="en-US" sz="2400" cap="small" dirty="0"/>
              <a:t>Lord</a:t>
            </a:r>
            <a:r>
              <a:rPr lang="en-US" sz="2400" dirty="0"/>
              <a:t> your God </a:t>
            </a:r>
            <a:r>
              <a:rPr lang="en-US" sz="2400" i="1" dirty="0"/>
              <a:t>is</a:t>
            </a:r>
            <a:r>
              <a:rPr lang="en-US" sz="2400" dirty="0"/>
              <a:t> He who fights for you, as He promised you.</a:t>
            </a:r>
            <a:r>
              <a:rPr lang="en-US" sz="2400" b="1" baseline="30000" dirty="0"/>
              <a:t> </a:t>
            </a:r>
            <a:endParaRPr lang="en-US" sz="3200" dirty="0"/>
          </a:p>
        </p:txBody>
      </p:sp>
    </p:spTree>
    <p:extLst>
      <p:ext uri="{BB962C8B-B14F-4D97-AF65-F5344CB8AC3E}">
        <p14:creationId xmlns:p14="http://schemas.microsoft.com/office/powerpoint/2010/main" val="348775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CB2E-5310-4349-873D-34A37F4CE7B3}"/>
              </a:ext>
            </a:extLst>
          </p:cNvPr>
          <p:cNvSpPr>
            <a:spLocks noGrp="1"/>
          </p:cNvSpPr>
          <p:nvPr>
            <p:ph type="title"/>
          </p:nvPr>
        </p:nvSpPr>
        <p:spPr>
          <a:xfrm>
            <a:off x="457200" y="152400"/>
            <a:ext cx="8229600" cy="1143000"/>
          </a:xfrm>
        </p:spPr>
        <p:txBody>
          <a:bodyPr>
            <a:normAutofit/>
          </a:bodyPr>
          <a:lstStyle/>
          <a:p>
            <a:r>
              <a:rPr lang="en-US" sz="5400" b="1" dirty="0">
                <a:solidFill>
                  <a:srgbClr val="FFFF00"/>
                </a:solidFill>
                <a:effectLst>
                  <a:outerShdw blurRad="50800" dist="50800" dir="5400000" algn="ctr" rotWithShape="0">
                    <a:schemeClr val="tx1"/>
                  </a:outerShdw>
                </a:effectLst>
              </a:rPr>
              <a:t>Joshua 23</a:t>
            </a:r>
          </a:p>
        </p:txBody>
      </p:sp>
      <p:sp>
        <p:nvSpPr>
          <p:cNvPr id="5" name="TextBox 4">
            <a:extLst>
              <a:ext uri="{FF2B5EF4-FFF2-40B4-BE49-F238E27FC236}">
                <a16:creationId xmlns:a16="http://schemas.microsoft.com/office/drawing/2014/main" id="{FD610060-DF0B-BB42-B8AE-23D49F36CB71}"/>
              </a:ext>
            </a:extLst>
          </p:cNvPr>
          <p:cNvSpPr txBox="1"/>
          <p:nvPr/>
        </p:nvSpPr>
        <p:spPr>
          <a:xfrm>
            <a:off x="457200" y="1445938"/>
            <a:ext cx="8229600" cy="3046988"/>
          </a:xfrm>
          <a:prstGeom prst="rect">
            <a:avLst/>
          </a:prstGeom>
          <a:solidFill>
            <a:schemeClr val="bg1">
              <a:alpha val="75000"/>
            </a:schemeClr>
          </a:solidFill>
          <a:ln>
            <a:solidFill>
              <a:schemeClr val="tx1"/>
            </a:solidFill>
          </a:ln>
        </p:spPr>
        <p:txBody>
          <a:bodyPr wrap="square">
            <a:spAutoFit/>
          </a:bodyPr>
          <a:lstStyle/>
          <a:p>
            <a:r>
              <a:rPr lang="en-US" sz="2400" b="1" i="0" baseline="30000" dirty="0">
                <a:solidFill>
                  <a:srgbClr val="000000"/>
                </a:solidFill>
                <a:effectLst/>
              </a:rPr>
              <a:t>6 </a:t>
            </a:r>
            <a:r>
              <a:rPr lang="en-US" sz="2400" b="0" i="0" dirty="0">
                <a:solidFill>
                  <a:srgbClr val="000000"/>
                </a:solidFill>
                <a:effectLst/>
              </a:rPr>
              <a:t>Therefore be very courageous to keep and to do all that is written in the Book of the Law of Moses, lest you turn aside from it to the right hand or to the left, </a:t>
            </a:r>
            <a:r>
              <a:rPr lang="en-US" sz="2400" b="1" i="0" baseline="30000" dirty="0">
                <a:solidFill>
                  <a:srgbClr val="000000"/>
                </a:solidFill>
                <a:effectLst/>
              </a:rPr>
              <a:t>7 </a:t>
            </a:r>
            <a:r>
              <a:rPr lang="en-US" sz="2400" b="0" i="1" dirty="0">
                <a:solidFill>
                  <a:srgbClr val="000000"/>
                </a:solidFill>
                <a:effectLst/>
              </a:rPr>
              <a:t>and</a:t>
            </a:r>
            <a:r>
              <a:rPr lang="en-US" sz="2400" b="0" i="0" dirty="0">
                <a:solidFill>
                  <a:srgbClr val="000000"/>
                </a:solidFill>
                <a:effectLst/>
              </a:rPr>
              <a:t> lest you go among these nations, these who remain among you. You shall not make mention of the name of their gods, nor cause </a:t>
            </a:r>
            <a:r>
              <a:rPr lang="en-US" sz="2400" b="0" i="1" dirty="0">
                <a:solidFill>
                  <a:srgbClr val="000000"/>
                </a:solidFill>
                <a:effectLst/>
              </a:rPr>
              <a:t>anyone</a:t>
            </a:r>
            <a:r>
              <a:rPr lang="en-US" sz="2400" b="0" i="0" dirty="0">
                <a:solidFill>
                  <a:srgbClr val="000000"/>
                </a:solidFill>
                <a:effectLst/>
              </a:rPr>
              <a:t> to swear </a:t>
            </a:r>
            <a:r>
              <a:rPr lang="en-US" sz="2400" b="0" i="1" dirty="0">
                <a:solidFill>
                  <a:srgbClr val="000000"/>
                </a:solidFill>
                <a:effectLst/>
              </a:rPr>
              <a:t>by them;</a:t>
            </a:r>
            <a:r>
              <a:rPr lang="en-US" sz="2400" b="0" i="0" dirty="0">
                <a:solidFill>
                  <a:srgbClr val="000000"/>
                </a:solidFill>
                <a:effectLst/>
              </a:rPr>
              <a:t> you shall not serve them nor bow down to them, </a:t>
            </a:r>
            <a:r>
              <a:rPr lang="en-US" sz="2400" b="1" i="0" baseline="30000" dirty="0">
                <a:solidFill>
                  <a:srgbClr val="000000"/>
                </a:solidFill>
                <a:effectLst/>
              </a:rPr>
              <a:t>8 </a:t>
            </a:r>
            <a:r>
              <a:rPr lang="en-US" sz="2400" b="0" i="0" dirty="0">
                <a:solidFill>
                  <a:srgbClr val="000000"/>
                </a:solidFill>
                <a:effectLst/>
              </a:rPr>
              <a:t>but you shall hold fast to the </a:t>
            </a:r>
            <a:r>
              <a:rPr lang="en-US" sz="2400" b="0" i="0" cap="small" dirty="0">
                <a:solidFill>
                  <a:srgbClr val="000000"/>
                </a:solidFill>
                <a:effectLst/>
              </a:rPr>
              <a:t>Lord</a:t>
            </a:r>
            <a:r>
              <a:rPr lang="en-US" sz="2400" b="0" i="0" dirty="0">
                <a:solidFill>
                  <a:srgbClr val="000000"/>
                </a:solidFill>
                <a:effectLst/>
              </a:rPr>
              <a:t> your God, as you have done to this day. </a:t>
            </a:r>
            <a:endParaRPr lang="en-US" sz="2400" dirty="0"/>
          </a:p>
        </p:txBody>
      </p:sp>
    </p:spTree>
    <p:extLst>
      <p:ext uri="{BB962C8B-B14F-4D97-AF65-F5344CB8AC3E}">
        <p14:creationId xmlns:p14="http://schemas.microsoft.com/office/powerpoint/2010/main" val="89013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CB2E-5310-4349-873D-34A37F4CE7B3}"/>
              </a:ext>
            </a:extLst>
          </p:cNvPr>
          <p:cNvSpPr>
            <a:spLocks noGrp="1"/>
          </p:cNvSpPr>
          <p:nvPr>
            <p:ph type="title"/>
          </p:nvPr>
        </p:nvSpPr>
        <p:spPr>
          <a:xfrm>
            <a:off x="457200" y="152400"/>
            <a:ext cx="8229600" cy="1143000"/>
          </a:xfrm>
        </p:spPr>
        <p:txBody>
          <a:bodyPr>
            <a:normAutofit/>
          </a:bodyPr>
          <a:lstStyle/>
          <a:p>
            <a:r>
              <a:rPr lang="en-US" sz="5400" b="1" dirty="0">
                <a:solidFill>
                  <a:srgbClr val="FFFF00"/>
                </a:solidFill>
                <a:effectLst>
                  <a:outerShdw blurRad="50800" dist="50800" dir="5400000" algn="ctr" rotWithShape="0">
                    <a:schemeClr val="tx1"/>
                  </a:outerShdw>
                </a:effectLst>
              </a:rPr>
              <a:t>Joshua 23</a:t>
            </a:r>
          </a:p>
        </p:txBody>
      </p:sp>
      <p:sp>
        <p:nvSpPr>
          <p:cNvPr id="5" name="TextBox 4">
            <a:extLst>
              <a:ext uri="{FF2B5EF4-FFF2-40B4-BE49-F238E27FC236}">
                <a16:creationId xmlns:a16="http://schemas.microsoft.com/office/drawing/2014/main" id="{FD610060-DF0B-BB42-B8AE-23D49F36CB71}"/>
              </a:ext>
            </a:extLst>
          </p:cNvPr>
          <p:cNvSpPr txBox="1"/>
          <p:nvPr/>
        </p:nvSpPr>
        <p:spPr>
          <a:xfrm>
            <a:off x="457200" y="1445938"/>
            <a:ext cx="8229600" cy="5170646"/>
          </a:xfrm>
          <a:prstGeom prst="rect">
            <a:avLst/>
          </a:prstGeom>
          <a:solidFill>
            <a:schemeClr val="bg1">
              <a:alpha val="75000"/>
            </a:schemeClr>
          </a:solidFill>
          <a:ln>
            <a:solidFill>
              <a:schemeClr val="tx1"/>
            </a:solidFill>
          </a:ln>
        </p:spPr>
        <p:txBody>
          <a:bodyPr wrap="square">
            <a:spAutoFit/>
          </a:bodyPr>
          <a:lstStyle/>
          <a:p>
            <a:r>
              <a:rPr lang="en-US" sz="2200" b="1" baseline="30000" dirty="0"/>
              <a:t>12 </a:t>
            </a:r>
            <a:r>
              <a:rPr lang="en-US" sz="2200" dirty="0"/>
              <a:t>Or else, if indeed you do go back, and cling to the remnant of these nations—these that remain among you—and make marriages with them, and go in to them and they to you, </a:t>
            </a:r>
            <a:r>
              <a:rPr lang="en-US" sz="2200" b="1" baseline="30000" dirty="0"/>
              <a:t>13 </a:t>
            </a:r>
            <a:r>
              <a:rPr lang="en-US" sz="2200" dirty="0"/>
              <a:t>know for certain that the </a:t>
            </a:r>
            <a:r>
              <a:rPr lang="en-US" sz="2200" cap="small" dirty="0"/>
              <a:t>Lord</a:t>
            </a:r>
            <a:r>
              <a:rPr lang="en-US" sz="2200" dirty="0"/>
              <a:t> your God will no longer drive out these nations from before you. But they shall be snares and traps to you, and scourges on your sides and thorns in your eyes, until you perish from this good land which the </a:t>
            </a:r>
            <a:r>
              <a:rPr lang="en-US" sz="2200" cap="small" dirty="0"/>
              <a:t>Lord</a:t>
            </a:r>
            <a:r>
              <a:rPr lang="en-US" sz="2200" dirty="0"/>
              <a:t> your God has given you….</a:t>
            </a:r>
            <a:r>
              <a:rPr lang="en-US" sz="2200" b="1" baseline="30000" dirty="0"/>
              <a:t> 15 </a:t>
            </a:r>
            <a:r>
              <a:rPr lang="en-US" sz="2200" dirty="0"/>
              <a:t>Therefore it shall come to pass, that as all the good things have come upon you which the </a:t>
            </a:r>
            <a:r>
              <a:rPr lang="en-US" sz="2200" cap="small" dirty="0"/>
              <a:t>Lord</a:t>
            </a:r>
            <a:r>
              <a:rPr lang="en-US" sz="2200" dirty="0"/>
              <a:t> your God promised you, so the </a:t>
            </a:r>
            <a:r>
              <a:rPr lang="en-US" sz="2200" cap="small" dirty="0"/>
              <a:t>Lord</a:t>
            </a:r>
            <a:r>
              <a:rPr lang="en-US" sz="2200" dirty="0"/>
              <a:t> will bring upon you all harmful things, until He has destroyed you from this good land which the </a:t>
            </a:r>
            <a:r>
              <a:rPr lang="en-US" sz="2200" cap="small" dirty="0"/>
              <a:t>Lord</a:t>
            </a:r>
            <a:r>
              <a:rPr lang="en-US" sz="2200" dirty="0"/>
              <a:t> your God has given you. </a:t>
            </a:r>
            <a:r>
              <a:rPr lang="en-US" sz="2200" b="1" baseline="30000" dirty="0"/>
              <a:t>16 </a:t>
            </a:r>
            <a:r>
              <a:rPr lang="en-US" sz="2200" dirty="0"/>
              <a:t>When you have transgressed the covenant of the </a:t>
            </a:r>
            <a:r>
              <a:rPr lang="en-US" sz="2200" cap="small" dirty="0"/>
              <a:t>Lord</a:t>
            </a:r>
            <a:r>
              <a:rPr lang="en-US" sz="2200" dirty="0"/>
              <a:t> your God, which He commanded you, and have gone and served other gods, and bowed down to them, then the anger of the </a:t>
            </a:r>
            <a:r>
              <a:rPr lang="en-US" sz="2200" cap="small" dirty="0"/>
              <a:t>Lord</a:t>
            </a:r>
            <a:r>
              <a:rPr lang="en-US" sz="2200" dirty="0"/>
              <a:t> will burn against you, and you shall perish quickly from the good land which He has given you.”</a:t>
            </a:r>
          </a:p>
        </p:txBody>
      </p:sp>
    </p:spTree>
    <p:extLst>
      <p:ext uri="{BB962C8B-B14F-4D97-AF65-F5344CB8AC3E}">
        <p14:creationId xmlns:p14="http://schemas.microsoft.com/office/powerpoint/2010/main" val="140657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76491</TotalTime>
  <Words>1160</Words>
  <Application>Microsoft Macintosh PowerPoint</Application>
  <PresentationFormat>On-screen Show (4:3)</PresentationFormat>
  <Paragraphs>36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Times New Roman</vt:lpstr>
      <vt:lpstr>Wingdings</vt:lpstr>
      <vt:lpstr>Office Theme</vt:lpstr>
      <vt:lpstr>Joshua – 1st Samuel</vt:lpstr>
      <vt:lpstr>Review</vt:lpstr>
      <vt:lpstr>Overview of the Text</vt:lpstr>
      <vt:lpstr>Joshua 22</vt:lpstr>
      <vt:lpstr>Joshua 22</vt:lpstr>
      <vt:lpstr>Joshua 23</vt:lpstr>
      <vt:lpstr>Joshua 23</vt:lpstr>
      <vt:lpstr>Joshua 23</vt:lpstr>
      <vt:lpstr>Joshua 23</vt:lpstr>
      <vt:lpstr>Joshua 23</vt:lpstr>
      <vt:lpstr>Joshua 24</vt:lpstr>
      <vt:lpstr>Joshua 24</vt:lpstr>
      <vt:lpstr>Joshua 24</vt:lpstr>
      <vt:lpstr>Joshua 24</vt:lpstr>
      <vt:lpstr>Joshua 24</vt:lpstr>
      <vt:lpstr>Joshua 24</vt:lpstr>
      <vt:lpstr>PowerPoint Presentation</vt:lpstr>
      <vt:lpstr>PowerPoint Presentation</vt:lpstr>
      <vt:lpstr>For Wednesday (Dec. 22, 2021)</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Harry Osborne</dc:creator>
  <cp:keywords/>
  <dc:description/>
  <cp:lastModifiedBy>Jay Carlson</cp:lastModifiedBy>
  <cp:revision>64</cp:revision>
  <dcterms:created xsi:type="dcterms:W3CDTF">2011-06-04T16:53:07Z</dcterms:created>
  <dcterms:modified xsi:type="dcterms:W3CDTF">2021-12-19T13:15:01Z</dcterms:modified>
  <cp:category/>
</cp:coreProperties>
</file>