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598" r:id="rId3"/>
    <p:sldId id="259" r:id="rId4"/>
    <p:sldId id="599" r:id="rId5"/>
    <p:sldId id="593" r:id="rId6"/>
    <p:sldId id="589" r:id="rId7"/>
    <p:sldId id="585" r:id="rId8"/>
    <p:sldId id="590" r:id="rId9"/>
    <p:sldId id="588" r:id="rId10"/>
    <p:sldId id="591" r:id="rId11"/>
    <p:sldId id="592" r:id="rId12"/>
    <p:sldId id="337" r:id="rId13"/>
    <p:sldId id="338" r:id="rId14"/>
    <p:sldId id="339" r:id="rId15"/>
    <p:sldId id="340" r:id="rId16"/>
    <p:sldId id="594" r:id="rId17"/>
    <p:sldId id="595" r:id="rId18"/>
    <p:sldId id="596" r:id="rId19"/>
    <p:sldId id="597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FFFD78"/>
    <a:srgbClr val="000000"/>
    <a:srgbClr val="FF8AD8"/>
    <a:srgbClr val="76D6FF"/>
    <a:srgbClr val="00FDFF"/>
    <a:srgbClr val="73FEFF"/>
    <a:srgbClr val="FFFFFF"/>
    <a:srgbClr val="996633"/>
    <a:srgbClr val="57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/>
    <p:restoredTop sz="96405"/>
  </p:normalViewPr>
  <p:slideViewPr>
    <p:cSldViewPr>
      <p:cViewPr varScale="1">
        <p:scale>
          <a:sx n="127" d="100"/>
          <a:sy n="127" d="100"/>
        </p:scale>
        <p:origin x="52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1FED-B976-9743-946F-3B425A0561A6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2D049-94EE-434B-B067-5B0D2BBD9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4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6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3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48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892969" y="4813102"/>
            <a:ext cx="7358063" cy="87510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4922" spc="49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892969" y="5679281"/>
            <a:ext cx="7358063" cy="87510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422"/>
              </a:spcBef>
              <a:buSzTx/>
              <a:buFontTx/>
              <a:buNone/>
              <a:defRPr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160729" algn="ctr">
              <a:spcBef>
                <a:spcPts val="422"/>
              </a:spcBef>
              <a:buSzTx/>
              <a:buFontTx/>
              <a:buNone/>
              <a:defRPr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321457" algn="ctr">
              <a:spcBef>
                <a:spcPts val="422"/>
              </a:spcBef>
              <a:buSzTx/>
              <a:buFontTx/>
              <a:buNone/>
              <a:defRPr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482186" algn="ctr">
              <a:spcBef>
                <a:spcPts val="422"/>
              </a:spcBef>
              <a:buSzTx/>
              <a:buFontTx/>
              <a:buNone/>
              <a:defRPr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642915" algn="ctr">
              <a:spcBef>
                <a:spcPts val="422"/>
              </a:spcBef>
              <a:buSzTx/>
              <a:buFontTx/>
              <a:buNone/>
              <a:defRPr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2531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  <a:effectLst/>
              </a:defRPr>
            </a:pPr>
            <a:r>
              <a:rPr sz="2531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  <a:effectLst/>
              </a:defRPr>
            </a:pPr>
            <a:r>
              <a:rPr sz="2531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  <a:effectLst/>
              </a:defRPr>
            </a:pPr>
            <a:r>
              <a:rPr sz="2531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  <a:effectLst/>
              </a:defRPr>
            </a:pPr>
            <a:r>
              <a:rPr sz="2531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517514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6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7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0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6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0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2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0000">
              <a:srgbClr val="573A1D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155D32FA-52F2-4016-BB42-1F99F8F28128}" type="datetimeFigureOut">
              <a:rPr lang="en-US" smtClean="0"/>
              <a:pPr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4B54F365-D2D6-4158-91AD-588385D5C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2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890" y="0"/>
            <a:ext cx="4617110" cy="33528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8800" y="4495800"/>
            <a:ext cx="4775200" cy="2209800"/>
          </a:xfrm>
        </p:spPr>
        <p:txBody>
          <a:bodyPr anchor="ctr">
            <a:normAutofit/>
          </a:bodyPr>
          <a:lstStyle/>
          <a:p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Lessons </a:t>
            </a:r>
            <a:r>
              <a:rPr lang="en-US" sz="4800" b="1" i="1" baseline="30000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#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14 - 15</a:t>
            </a:r>
          </a:p>
          <a:p>
            <a:endParaRPr lang="en-US" sz="1300" b="1" i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Ruth 1 - 4</a:t>
            </a:r>
          </a:p>
        </p:txBody>
      </p:sp>
      <p:pic>
        <p:nvPicPr>
          <p:cNvPr id="6" name="Picture 2" descr="Old Testament Lessons Vol. 3 - Joshua - 1 Samuel">
            <a:extLst>
              <a:ext uri="{FF2B5EF4-FFF2-40B4-BE49-F238E27FC236}">
                <a16:creationId xmlns:a16="http://schemas.microsoft.com/office/drawing/2014/main" id="{C180C912-67CA-194A-9A14-8F517D4A1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400"/>
          <a:stretch/>
        </p:blipFill>
        <p:spPr bwMode="auto">
          <a:xfrm>
            <a:off x="152400" y="152400"/>
            <a:ext cx="4374490" cy="65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6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39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Ruth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A93C0-6684-8B48-AE82-5EE4F16C3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4348" r="2415" b="8696"/>
          <a:stretch/>
        </p:blipFill>
        <p:spPr>
          <a:xfrm>
            <a:off x="1675" y="905820"/>
            <a:ext cx="4768607" cy="2980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53FAF9-480A-B645-9A30-E04CF3A7E0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"/>
          <a:stretch/>
        </p:blipFill>
        <p:spPr>
          <a:xfrm>
            <a:off x="4366182" y="3886200"/>
            <a:ext cx="4768607" cy="297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7C02C9-EA11-7644-8962-88A3A451AD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t="4972" r="3644" b="4859"/>
          <a:stretch/>
        </p:blipFill>
        <p:spPr>
          <a:xfrm>
            <a:off x="59477" y="3886199"/>
            <a:ext cx="4083835" cy="297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7EDEB5-7DB8-FC45-9243-13CF466869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12501" r="2488" b="3125"/>
          <a:stretch/>
        </p:blipFill>
        <p:spPr>
          <a:xfrm>
            <a:off x="4770282" y="1676400"/>
            <a:ext cx="4373718" cy="21868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D25DF0B-4F38-0443-B54C-E88032209B59}"/>
              </a:ext>
            </a:extLst>
          </p:cNvPr>
          <p:cNvSpPr/>
          <p:nvPr/>
        </p:nvSpPr>
        <p:spPr>
          <a:xfrm>
            <a:off x="8839200" y="0"/>
            <a:ext cx="3048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61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199"/>
          </a:xfrm>
        </p:spPr>
        <p:txBody>
          <a:bodyPr>
            <a:noAutofit/>
          </a:bodyPr>
          <a:lstStyle/>
          <a:p>
            <a:r>
              <a:rPr lang="en-US" sz="6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What Are Main Points?</a:t>
            </a:r>
          </a:p>
        </p:txBody>
      </p:sp>
    </p:spTree>
    <p:extLst>
      <p:ext uri="{BB962C8B-B14F-4D97-AF65-F5344CB8AC3E}">
        <p14:creationId xmlns:p14="http://schemas.microsoft.com/office/powerpoint/2010/main" val="3774824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CFFDA2-D675-C548-BCB8-CAE683A72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567"/>
            <a:ext cx="9144000" cy="63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5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D1C724-E8A6-4A4D-83D7-1F589AE20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"/>
            <a:ext cx="91440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5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6FABF-7440-1E48-AF69-AE12A496D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554"/>
            <a:ext cx="9144000" cy="51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3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0F7DD-A5E4-1D47-A86C-4DCFDD270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01"/>
            <a:ext cx="9144000" cy="678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50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1029A-D21D-7943-B10B-BFAA7EE93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694"/>
            <a:ext cx="9144000" cy="592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01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5F088-0E6D-D844-8AA1-70004FD9B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695914" cy="563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47ACD1-BADE-044E-9573-56AEA68D4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74467"/>
            <a:ext cx="8695914" cy="118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39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E8E542-99D1-8743-AEAC-A15482FD7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427"/>
            <a:ext cx="9144000" cy="53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46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3D0397-EEFD-8847-B62B-646DB3882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390"/>
            <a:ext cx="9144000" cy="61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5109"/>
          </a:xfrm>
        </p:spPr>
        <p:txBody>
          <a:bodyPr>
            <a:normAutofit/>
          </a:bodyPr>
          <a:lstStyle/>
          <a:p>
            <a:r>
              <a:rPr lang="en-US" sz="3797" b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Introduction to Ruth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6200" y="685800"/>
            <a:ext cx="9067800" cy="6172200"/>
          </a:xfrm>
        </p:spPr>
        <p:txBody>
          <a:bodyPr>
            <a:noAutofit/>
          </a:bodyPr>
          <a:lstStyle/>
          <a:p>
            <a:pPr marL="328154" indent="-328154" algn="l" defTabSz="232164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Clr>
                <a:srgbClr val="5C0000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Book is the story about honor &amp; selfless devotion of Ruth to her mother-in-law, Naomi, &amp; God’s use of it in His plan</a:t>
            </a:r>
          </a:p>
          <a:p>
            <a:pPr marL="328154" indent="-328154" algn="l" defTabSz="232164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Clr>
                <a:srgbClr val="5C0000"/>
              </a:buClr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Authorship: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Unknown</a:t>
            </a:r>
          </a:p>
          <a:p>
            <a:pPr marL="684213" lvl="5" indent="-246674" defTabSz="232164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Clr>
                <a:srgbClr val="00B05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Widely thought to be written down by Samuel</a:t>
            </a:r>
          </a:p>
          <a:p>
            <a:pPr marL="328154" indent="-328154" algn="l" defTabSz="232164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Clr>
                <a:srgbClr val="5C0000"/>
              </a:buClr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Date: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Unknown</a:t>
            </a:r>
          </a:p>
          <a:p>
            <a:pPr marL="800294" lvl="5" indent="-321457" defTabSz="232164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Clr>
                <a:srgbClr val="00B05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Likely at the beginning of David’s reign since he is mentioned, but could be written earlier with the last part being a prophetic addition like was done in Kings &amp; Chronicles</a:t>
            </a:r>
          </a:p>
          <a:p>
            <a:pPr marL="328154" indent="-328154" algn="l" defTabSz="232164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Clr>
                <a:srgbClr val="5C0000"/>
              </a:buClr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Historical Setting: </a:t>
            </a:r>
            <a:r>
              <a:rPr lang="en-US" sz="27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“…in the days when the judges ruled” (1:1)</a:t>
            </a:r>
          </a:p>
          <a:p>
            <a:pPr marL="880659" lvl="5" indent="-401822" defTabSz="232164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Clr>
                <a:srgbClr val="00B05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Times of the judges were often troubled as Israel repeatedly wondered away from God</a:t>
            </a:r>
          </a:p>
          <a:p>
            <a:pPr marL="880659" lvl="5" indent="-401822" defTabSz="232164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Clr>
                <a:srgbClr val="00B05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Numerous famines were part of time during judges as here (1:1)</a:t>
            </a:r>
          </a:p>
          <a:p>
            <a:pPr marL="328154" indent="-328154" algn="l" defTabSz="232164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Clr>
                <a:srgbClr val="5C0000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Interesting to see the faithfulness &amp; fidelity of the Gentile Ruth in a time when Israelites were more often the opposite</a:t>
            </a:r>
          </a:p>
        </p:txBody>
      </p:sp>
    </p:spTree>
    <p:extLst>
      <p:ext uri="{BB962C8B-B14F-4D97-AF65-F5344CB8AC3E}">
        <p14:creationId xmlns:p14="http://schemas.microsoft.com/office/powerpoint/2010/main" val="4145629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72B9-8600-DF41-97BF-FE0FD12D4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19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For Sunday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(January 23, 2022)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B1E6A-40B9-2F4D-B38C-9A6EF161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0" y="2286000"/>
            <a:ext cx="4953000" cy="2590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Lessons </a:t>
            </a:r>
            <a:r>
              <a:rPr lang="en-US" sz="5400" b="1" baseline="300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#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16 </a:t>
            </a:r>
          </a:p>
          <a:p>
            <a:endParaRPr lang="en-US" sz="20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endParaRPr lang="en-US" sz="20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r>
              <a:rPr lang="en-US" sz="4400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r>
              <a:rPr lang="en-US" sz="4400" b="1" i="1" baseline="30000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sz="4400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Samuel 1 - 2</a:t>
            </a:r>
          </a:p>
        </p:txBody>
      </p:sp>
      <p:pic>
        <p:nvPicPr>
          <p:cNvPr id="1026" name="Picture 2" descr="Old Testament Lessons Vol. 3 - Joshua - 1 Samuel">
            <a:extLst>
              <a:ext uri="{FF2B5EF4-FFF2-40B4-BE49-F238E27FC236}">
                <a16:creationId xmlns:a16="http://schemas.microsoft.com/office/drawing/2014/main" id="{A19E9ABF-293C-A743-B638-AEE43006E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400"/>
          <a:stretch/>
        </p:blipFill>
        <p:spPr bwMode="auto">
          <a:xfrm>
            <a:off x="457200" y="1219199"/>
            <a:ext cx="3657600" cy="54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7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964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Outline of Ruth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FB05D6-C3FD-0646-9EEF-BEEE8F7B0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09600"/>
            <a:ext cx="9220200" cy="6248400"/>
          </a:xfrm>
        </p:spPr>
        <p:txBody>
          <a:bodyPr>
            <a:noAutofit/>
          </a:bodyPr>
          <a:lstStyle/>
          <a:p>
            <a:pPr marL="458788" indent="-458788">
              <a:lnSpc>
                <a:spcPct val="96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/>
              <a:t>I.	Naomi Widowed and Ruth Comes into Israel............................1:1-1:22</a:t>
            </a:r>
          </a:p>
          <a:p>
            <a:pPr marL="688975" indent="-679450">
              <a:lnSpc>
                <a:spcPct val="96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dirty="0"/>
              <a:t>	A. Deaths of Elimelech, </a:t>
            </a:r>
            <a:r>
              <a:rPr lang="en-US" sz="2200" dirty="0" err="1"/>
              <a:t>Mahlon</a:t>
            </a:r>
            <a:r>
              <a:rPr lang="en-US" sz="2200" dirty="0"/>
              <a:t>, </a:t>
            </a:r>
            <a:r>
              <a:rPr lang="en-US" sz="2200" dirty="0" err="1"/>
              <a:t>Chilion</a:t>
            </a:r>
            <a:r>
              <a:rPr lang="en-US" sz="2200" dirty="0"/>
              <a:t> in Moab ..........................1:1-5</a:t>
            </a:r>
          </a:p>
          <a:p>
            <a:pPr marL="688975" indent="-679450">
              <a:lnSpc>
                <a:spcPct val="96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dirty="0"/>
              <a:t>	B. Orpah Returns; Ruth Stays with Naomi......................................1:6-18</a:t>
            </a:r>
          </a:p>
          <a:p>
            <a:pPr marL="688975" indent="-679450">
              <a:lnSpc>
                <a:spcPct val="96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dirty="0"/>
              <a:t>	C. Naomi and Ruth Return to Bethlehem .....................................1:19-22</a:t>
            </a:r>
            <a:endParaRPr lang="en-US" sz="2200" b="1" dirty="0"/>
          </a:p>
          <a:p>
            <a:pPr marL="581025" indent="-571500">
              <a:lnSpc>
                <a:spcPct val="96000"/>
              </a:lnSpc>
              <a:spcBef>
                <a:spcPts val="0"/>
              </a:spcBef>
              <a:spcAft>
                <a:spcPts val="300"/>
              </a:spcAft>
              <a:buAutoNum type="romanUcPeriod" startAt="2"/>
            </a:pPr>
            <a:r>
              <a:rPr lang="en-US" sz="2200" b="1" dirty="0"/>
              <a:t>Boaz Shows Kindness to Ruth and Naomi....................................2:1-23</a:t>
            </a:r>
          </a:p>
          <a:p>
            <a:pPr marL="1028700" lvl="1" indent="-339725">
              <a:lnSpc>
                <a:spcPct val="96000"/>
              </a:lnSpc>
              <a:spcBef>
                <a:spcPts val="0"/>
              </a:spcBef>
              <a:spcAft>
                <a:spcPts val="300"/>
              </a:spcAft>
              <a:buAutoNum type="alphaUcPeriod"/>
            </a:pPr>
            <a:r>
              <a:rPr lang="en-US" sz="2200" dirty="0"/>
              <a:t>Ruth Happens Upon the Field of Boaz.........................................2:1-7</a:t>
            </a:r>
          </a:p>
          <a:p>
            <a:pPr marL="1028700" lvl="1" indent="-339725">
              <a:lnSpc>
                <a:spcPct val="96000"/>
              </a:lnSpc>
              <a:spcBef>
                <a:spcPts val="0"/>
              </a:spcBef>
              <a:spcAft>
                <a:spcPts val="300"/>
              </a:spcAft>
              <a:buAutoNum type="alphaUcPeriod"/>
            </a:pPr>
            <a:r>
              <a:rPr lang="en-US" sz="2200" dirty="0"/>
              <a:t>Kindness of Boaz to Ruth...........................................................2:8-16</a:t>
            </a:r>
          </a:p>
          <a:p>
            <a:pPr marL="688975" lvl="1" indent="0">
              <a:lnSpc>
                <a:spcPct val="96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dirty="0"/>
              <a:t>C. Naomi Advises Ruth ................................................................2:17-23</a:t>
            </a:r>
            <a:endParaRPr lang="en-US" sz="2200" b="1" dirty="0"/>
          </a:p>
          <a:p>
            <a:pPr marL="628650" lvl="1" indent="-619125">
              <a:lnSpc>
                <a:spcPct val="96000"/>
              </a:lnSpc>
              <a:spcBef>
                <a:spcPts val="0"/>
              </a:spcBef>
              <a:spcAft>
                <a:spcPts val="300"/>
              </a:spcAft>
              <a:buAutoNum type="romanUcPeriod" startAt="3"/>
            </a:pPr>
            <a:r>
              <a:rPr lang="en-US" sz="2200" b="1" dirty="0"/>
              <a:t>The Marriage Proposal .................................................................3:1-18</a:t>
            </a:r>
          </a:p>
          <a:p>
            <a:pPr marL="1028700" lvl="1" indent="-339725">
              <a:lnSpc>
                <a:spcPct val="96000"/>
              </a:lnSpc>
              <a:spcBef>
                <a:spcPts val="0"/>
              </a:spcBef>
              <a:spcAft>
                <a:spcPts val="300"/>
              </a:spcAft>
              <a:buAutoNum type="alphaUcPeriod"/>
            </a:pPr>
            <a:r>
              <a:rPr lang="en-US" sz="2200" dirty="0"/>
              <a:t>Naomi Advises Ruth Again..........................................................3:1-5</a:t>
            </a:r>
          </a:p>
          <a:p>
            <a:pPr marL="688975" lvl="1" indent="0">
              <a:lnSpc>
                <a:spcPct val="96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dirty="0"/>
              <a:t>B. Ruth Discreetly Proposes Levirate Responsibility to Boaz .........3:6-9</a:t>
            </a:r>
          </a:p>
          <a:p>
            <a:pPr marL="688975" lvl="1" indent="0">
              <a:lnSpc>
                <a:spcPct val="96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dirty="0"/>
              <a:t>C. Boaz Takes Responsibility, If Nearer Relative Will Not..........3:10-18 </a:t>
            </a:r>
            <a:endParaRPr lang="en-US" sz="2200" b="1" dirty="0"/>
          </a:p>
          <a:p>
            <a:pPr marL="519113" lvl="0" indent="-509588">
              <a:lnSpc>
                <a:spcPct val="96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/>
              <a:t>IV.	The Redemption of Ruth.................................................................4:1-21</a:t>
            </a:r>
          </a:p>
          <a:p>
            <a:pPr marL="688975" indent="0">
              <a:lnSpc>
                <a:spcPct val="96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dirty="0"/>
              <a:t>A. Boaz Makes Arrangements Before the City Elders ...................4:1-12</a:t>
            </a:r>
          </a:p>
          <a:p>
            <a:pPr marL="688975" indent="0">
              <a:lnSpc>
                <a:spcPct val="96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dirty="0"/>
              <a:t>B. Boaz Marries Ruth and They Have a Son, Obed ......................... 4:13</a:t>
            </a:r>
          </a:p>
          <a:p>
            <a:pPr marL="688975" indent="0">
              <a:lnSpc>
                <a:spcPct val="96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dirty="0"/>
              <a:t>C. Blessedness of Naomi ..............................................................4:14-17</a:t>
            </a:r>
          </a:p>
          <a:p>
            <a:pPr marL="688975" indent="0">
              <a:lnSpc>
                <a:spcPct val="96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dirty="0"/>
              <a:t>D. The Lineage of David the King .............................................. 4:18-22 </a:t>
            </a:r>
          </a:p>
        </p:txBody>
      </p:sp>
    </p:spTree>
    <p:extLst>
      <p:ext uri="{BB962C8B-B14F-4D97-AF65-F5344CB8AC3E}">
        <p14:creationId xmlns:p14="http://schemas.microsoft.com/office/powerpoint/2010/main" val="246890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7594" y="0"/>
            <a:ext cx="5482828" cy="875109"/>
          </a:xfrm>
        </p:spPr>
        <p:txBody>
          <a:bodyPr>
            <a:normAutofit/>
          </a:bodyPr>
          <a:lstStyle/>
          <a:p>
            <a:r>
              <a:rPr lang="en-US" sz="3797" b="1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Geography of Moab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465199" y="750094"/>
            <a:ext cx="5678801" cy="6107906"/>
          </a:xfrm>
        </p:spPr>
        <p:txBody>
          <a:bodyPr>
            <a:noAutofit/>
          </a:bodyPr>
          <a:lstStyle/>
          <a:p>
            <a:pPr marL="246674" indent="-246674" algn="l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Borders lower half of Dead Sea of eastern shore</a:t>
            </a:r>
          </a:p>
          <a:p>
            <a:pPr marL="246674" indent="-246674" algn="l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Arnon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River &amp;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Zered</a:t>
            </a:r>
            <a:endParaRPr lang="en-US" sz="26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6674" indent="-246674" algn="l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 area is about 25 miles wide &amp; 35 miles in length (north to south)</a:t>
            </a:r>
          </a:p>
          <a:p>
            <a:pPr marL="560318" lvl="5" indent="-232164">
              <a:lnSpc>
                <a:spcPct val="93000"/>
              </a:lnSpc>
              <a:spcBef>
                <a:spcPts val="422"/>
              </a:spcBef>
              <a:buClr>
                <a:srgbClr val="00B05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 about 10% &gt; Oklahoma County</a:t>
            </a:r>
          </a:p>
          <a:p>
            <a:pPr marL="560318" lvl="5" indent="-232164">
              <a:lnSpc>
                <a:spcPct val="93000"/>
              </a:lnSpc>
              <a:spcBef>
                <a:spcPts val="422"/>
              </a:spcBef>
              <a:buClr>
                <a:srgbClr val="00B05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&lt; Grady County</a:t>
            </a:r>
          </a:p>
          <a:p>
            <a:pPr marL="246674" indent="-246674" algn="l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Average 3,000 ft. above sea level -- 4,300 ft. above level of Dead Sea</a:t>
            </a:r>
          </a:p>
          <a:p>
            <a:pPr marL="560318" lvl="5" indent="-232164">
              <a:lnSpc>
                <a:spcPct val="93000"/>
              </a:lnSpc>
              <a:spcBef>
                <a:spcPts val="422"/>
              </a:spcBef>
              <a:buClr>
                <a:srgbClr val="00B05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essentially rises as mountains from the Dead Sea, but the elevation fairly constant in the interior</a:t>
            </a:r>
          </a:p>
          <a:p>
            <a:pPr marL="560318" lvl="5" indent="-232164">
              <a:lnSpc>
                <a:spcPct val="93000"/>
              </a:lnSpc>
              <a:spcBef>
                <a:spcPts val="422"/>
              </a:spcBef>
              <a:buClr>
                <a:srgbClr val="00B05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chasms lead down from tableland to Dead Sea shore, the steepest one being the gorge of the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Arnon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River -- about 1,700 ft. deep </a:t>
            </a:r>
          </a:p>
        </p:txBody>
      </p:sp>
      <p:pic>
        <p:nvPicPr>
          <p:cNvPr id="2" name="Picture 1" descr="Moab 2000-1400b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"/>
          <a:stretch/>
        </p:blipFill>
        <p:spPr>
          <a:xfrm>
            <a:off x="0" y="5139"/>
            <a:ext cx="3465199" cy="68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39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2image3774556464">
            <a:extLst>
              <a:ext uri="{FF2B5EF4-FFF2-40B4-BE49-F238E27FC236}">
                <a16:creationId xmlns:a16="http://schemas.microsoft.com/office/drawing/2014/main" id="{E4BC9CE8-C614-2345-83B3-8A3A7A4C9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477000" cy="68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21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332" y="0"/>
            <a:ext cx="5350668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Ruth 1</a:t>
            </a:r>
          </a:p>
        </p:txBody>
      </p:sp>
      <p:pic>
        <p:nvPicPr>
          <p:cNvPr id="6" name="Picture 1" descr="page2image3774556464">
            <a:extLst>
              <a:ext uri="{FF2B5EF4-FFF2-40B4-BE49-F238E27FC236}">
                <a16:creationId xmlns:a16="http://schemas.microsoft.com/office/drawing/2014/main" id="{E935DE46-A212-3B49-83A1-2DD4F5F69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t="1515" r="2005" b="1515"/>
          <a:stretch/>
        </p:blipFill>
        <p:spPr bwMode="auto">
          <a:xfrm>
            <a:off x="0" y="3349"/>
            <a:ext cx="379333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C14405-D3E1-2A44-A1E5-EDC04755E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06850"/>
            <a:ext cx="5702299" cy="2851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C9E93C-7738-534C-BC99-86F40A038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09651"/>
            <a:ext cx="4952999" cy="3714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CACEE0-C5FB-6741-9968-AD072C663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4572000"/>
            <a:ext cx="3441700" cy="2362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9BBEB1-A8CA-1B4D-B0A8-6F443DAF4CC0}"/>
              </a:ext>
            </a:extLst>
          </p:cNvPr>
          <p:cNvSpPr/>
          <p:nvPr/>
        </p:nvSpPr>
        <p:spPr>
          <a:xfrm>
            <a:off x="8839200" y="0"/>
            <a:ext cx="304800" cy="304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Ruth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50FA2-646E-0448-8906-D38240590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3962400" cy="297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B0F16A-3E5B-4B41-8FD4-3A9BECAA05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3" t="2301" r="15197" b="2301"/>
          <a:stretch/>
        </p:blipFill>
        <p:spPr>
          <a:xfrm>
            <a:off x="0" y="3962400"/>
            <a:ext cx="3962400" cy="289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4C0C6B-0165-7A4D-AA92-BCE5EDF21C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 b="7895"/>
          <a:stretch/>
        </p:blipFill>
        <p:spPr>
          <a:xfrm>
            <a:off x="4947565" y="3733800"/>
            <a:ext cx="3309091" cy="3124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68099A-0C46-E14F-AB46-0D2E530B8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66800"/>
            <a:ext cx="5105400" cy="2590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E1DE70B-EE45-3041-9C9A-27EA6FE85104}"/>
              </a:ext>
            </a:extLst>
          </p:cNvPr>
          <p:cNvSpPr/>
          <p:nvPr/>
        </p:nvSpPr>
        <p:spPr>
          <a:xfrm>
            <a:off x="8839200" y="0"/>
            <a:ext cx="3048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7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Ruth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AAA63E-753A-A048-89A5-87E543306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" y="990600"/>
            <a:ext cx="3197888" cy="19187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552657-DEC5-F943-BE0A-B4DE0B00A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71800"/>
            <a:ext cx="2667000" cy="3528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716792-7516-A744-84B5-02D06E6DCEFE}"/>
              </a:ext>
            </a:extLst>
          </p:cNvPr>
          <p:cNvSpPr txBox="1"/>
          <p:nvPr/>
        </p:nvSpPr>
        <p:spPr>
          <a:xfrm>
            <a:off x="1295400" y="64109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Boaz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63D6D2-1FC9-0E4C-B8AE-677412935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20745"/>
            <a:ext cx="3289300" cy="2463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82EFC2-EABE-A949-B780-A197374674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185" r="3334" b="3365"/>
          <a:stretch/>
        </p:blipFill>
        <p:spPr>
          <a:xfrm>
            <a:off x="4572000" y="3579608"/>
            <a:ext cx="4557765" cy="3278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E9A564-D43E-6544-8B0C-2C516A5AC3E7}"/>
              </a:ext>
            </a:extLst>
          </p:cNvPr>
          <p:cNvSpPr/>
          <p:nvPr/>
        </p:nvSpPr>
        <p:spPr>
          <a:xfrm>
            <a:off x="8839200" y="0"/>
            <a:ext cx="3048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Ruth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7FA13-6B95-4B41-9A5C-D05A7BDB68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84" b="19072"/>
          <a:stretch/>
        </p:blipFill>
        <p:spPr>
          <a:xfrm>
            <a:off x="0" y="0"/>
            <a:ext cx="2895600" cy="2650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95BBDA-136F-E54A-B8D9-09DBFA3D4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371601"/>
            <a:ext cx="4648201" cy="3481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4A4A38-2C13-8648-8ED6-D9A1A99CB2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4" b="8041"/>
          <a:stretch/>
        </p:blipFill>
        <p:spPr>
          <a:xfrm>
            <a:off x="5257800" y="4343400"/>
            <a:ext cx="3886200" cy="2514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921F3B7-958A-8B4B-8538-2FCE58A3647C}"/>
              </a:ext>
            </a:extLst>
          </p:cNvPr>
          <p:cNvSpPr/>
          <p:nvPr/>
        </p:nvSpPr>
        <p:spPr>
          <a:xfrm>
            <a:off x="8839200" y="0"/>
            <a:ext cx="3048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57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79883</TotalTime>
  <Words>458</Words>
  <Application>Microsoft Macintosh PowerPoint</Application>
  <PresentationFormat>On-screen Show (4:3)</PresentationFormat>
  <Paragraphs>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 Theme</vt:lpstr>
      <vt:lpstr>Ruth</vt:lpstr>
      <vt:lpstr>Introduction to Ruth</vt:lpstr>
      <vt:lpstr>Outline of Ruth</vt:lpstr>
      <vt:lpstr>Geography of Moab</vt:lpstr>
      <vt:lpstr>PowerPoint Presentation</vt:lpstr>
      <vt:lpstr>Ruth 1</vt:lpstr>
      <vt:lpstr>Ruth 1</vt:lpstr>
      <vt:lpstr>Ruth 2</vt:lpstr>
      <vt:lpstr>Ruth 3</vt:lpstr>
      <vt:lpstr>Ruth 4</vt:lpstr>
      <vt:lpstr>What Are Main Points?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Sunday (January 23, 2022)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Harry Osborne</dc:creator>
  <cp:keywords/>
  <dc:description/>
  <cp:lastModifiedBy>Harry Osborne</cp:lastModifiedBy>
  <cp:revision>58</cp:revision>
  <dcterms:created xsi:type="dcterms:W3CDTF">2011-06-04T16:53:07Z</dcterms:created>
  <dcterms:modified xsi:type="dcterms:W3CDTF">2022-01-19T21:12:20Z</dcterms:modified>
  <cp:category/>
</cp:coreProperties>
</file>