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60"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FFFF"/>
    <a:srgbClr val="004442"/>
    <a:srgbClr val="006666"/>
    <a:srgbClr val="740000"/>
    <a:srgbClr val="460000"/>
    <a:srgbClr val="800000"/>
    <a:srgbClr val="1F3E00"/>
    <a:srgbClr val="336600"/>
    <a:srgbClr val="002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96405" autoAdjust="0"/>
  </p:normalViewPr>
  <p:slideViewPr>
    <p:cSldViewPr>
      <p:cViewPr varScale="1">
        <p:scale>
          <a:sx n="127" d="100"/>
          <a:sy n="127" d="100"/>
        </p:scale>
        <p:origin x="632"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C8824F-7C76-B64D-B283-FE5270DFA57E}" type="datetimeFigureOut">
              <a:rPr lang="en-US" smtClean="0"/>
              <a:t>2/26/22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74361-F08C-B943-80C3-66834E2BC21F}" type="slidenum">
              <a:rPr lang="en-US" smtClean="0"/>
              <a:t>‹#›</a:t>
            </a:fld>
            <a:endParaRPr lang="en-US"/>
          </a:p>
        </p:txBody>
      </p:sp>
    </p:spTree>
    <p:extLst>
      <p:ext uri="{BB962C8B-B14F-4D97-AF65-F5344CB8AC3E}">
        <p14:creationId xmlns:p14="http://schemas.microsoft.com/office/powerpoint/2010/main" val="2933465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674361-F08C-B943-80C3-66834E2BC21F}" type="slidenum">
              <a:rPr lang="en-US" smtClean="0"/>
              <a:t>1</a:t>
            </a:fld>
            <a:endParaRPr lang="en-US"/>
          </a:p>
        </p:txBody>
      </p:sp>
    </p:spTree>
    <p:extLst>
      <p:ext uri="{BB962C8B-B14F-4D97-AF65-F5344CB8AC3E}">
        <p14:creationId xmlns:p14="http://schemas.microsoft.com/office/powerpoint/2010/main" val="202959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674361-F08C-B943-80C3-66834E2BC21F}" type="slidenum">
              <a:rPr lang="en-US" smtClean="0"/>
              <a:t>2</a:t>
            </a:fld>
            <a:endParaRPr lang="en-US"/>
          </a:p>
        </p:txBody>
      </p:sp>
    </p:spTree>
    <p:extLst>
      <p:ext uri="{BB962C8B-B14F-4D97-AF65-F5344CB8AC3E}">
        <p14:creationId xmlns:p14="http://schemas.microsoft.com/office/powerpoint/2010/main" val="89649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674361-F08C-B943-80C3-66834E2BC21F}" type="slidenum">
              <a:rPr lang="en-US" smtClean="0"/>
              <a:t>3</a:t>
            </a:fld>
            <a:endParaRPr lang="en-US"/>
          </a:p>
        </p:txBody>
      </p:sp>
    </p:spTree>
    <p:extLst>
      <p:ext uri="{BB962C8B-B14F-4D97-AF65-F5344CB8AC3E}">
        <p14:creationId xmlns:p14="http://schemas.microsoft.com/office/powerpoint/2010/main" val="3260877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DA55B8-B31E-4464-931A-579783C51DA1}" type="datetimeFigureOut">
              <a:rPr lang="en-US" smtClean="0"/>
              <a:t>2/25/22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68E46-7F4B-4EF9-BBB3-76DBA9C23C41}" type="slidenum">
              <a:rPr lang="en-US" smtClean="0"/>
              <a:t>‹#›</a:t>
            </a:fld>
            <a:endParaRPr lang="en-US"/>
          </a:p>
        </p:txBody>
      </p:sp>
    </p:spTree>
    <p:extLst>
      <p:ext uri="{BB962C8B-B14F-4D97-AF65-F5344CB8AC3E}">
        <p14:creationId xmlns:p14="http://schemas.microsoft.com/office/powerpoint/2010/main" val="1291989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DA55B8-B31E-4464-931A-579783C51DA1}" type="datetimeFigureOut">
              <a:rPr lang="en-US" smtClean="0"/>
              <a:t>2/25/22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68E46-7F4B-4EF9-BBB3-76DBA9C23C41}" type="slidenum">
              <a:rPr lang="en-US" smtClean="0"/>
              <a:t>‹#›</a:t>
            </a:fld>
            <a:endParaRPr lang="en-US"/>
          </a:p>
        </p:txBody>
      </p:sp>
    </p:spTree>
    <p:extLst>
      <p:ext uri="{BB962C8B-B14F-4D97-AF65-F5344CB8AC3E}">
        <p14:creationId xmlns:p14="http://schemas.microsoft.com/office/powerpoint/2010/main" val="172644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DA55B8-B31E-4464-931A-579783C51DA1}" type="datetimeFigureOut">
              <a:rPr lang="en-US" smtClean="0"/>
              <a:t>2/25/22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68E46-7F4B-4EF9-BBB3-76DBA9C23C41}" type="slidenum">
              <a:rPr lang="en-US" smtClean="0"/>
              <a:t>‹#›</a:t>
            </a:fld>
            <a:endParaRPr lang="en-US"/>
          </a:p>
        </p:txBody>
      </p:sp>
    </p:spTree>
    <p:extLst>
      <p:ext uri="{BB962C8B-B14F-4D97-AF65-F5344CB8AC3E}">
        <p14:creationId xmlns:p14="http://schemas.microsoft.com/office/powerpoint/2010/main" val="257805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DA55B8-B31E-4464-931A-579783C51DA1}" type="datetimeFigureOut">
              <a:rPr lang="en-US" smtClean="0"/>
              <a:t>2/25/22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68E46-7F4B-4EF9-BBB3-76DBA9C23C41}" type="slidenum">
              <a:rPr lang="en-US" smtClean="0"/>
              <a:t>‹#›</a:t>
            </a:fld>
            <a:endParaRPr lang="en-US"/>
          </a:p>
        </p:txBody>
      </p:sp>
    </p:spTree>
    <p:extLst>
      <p:ext uri="{BB962C8B-B14F-4D97-AF65-F5344CB8AC3E}">
        <p14:creationId xmlns:p14="http://schemas.microsoft.com/office/powerpoint/2010/main" val="319790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DA55B8-B31E-4464-931A-579783C51DA1}" type="datetimeFigureOut">
              <a:rPr lang="en-US" smtClean="0"/>
              <a:t>2/25/22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68E46-7F4B-4EF9-BBB3-76DBA9C23C41}" type="slidenum">
              <a:rPr lang="en-US" smtClean="0"/>
              <a:t>‹#›</a:t>
            </a:fld>
            <a:endParaRPr lang="en-US"/>
          </a:p>
        </p:txBody>
      </p:sp>
    </p:spTree>
    <p:extLst>
      <p:ext uri="{BB962C8B-B14F-4D97-AF65-F5344CB8AC3E}">
        <p14:creationId xmlns:p14="http://schemas.microsoft.com/office/powerpoint/2010/main" val="263548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DA55B8-B31E-4464-931A-579783C51DA1}" type="datetimeFigureOut">
              <a:rPr lang="en-US" smtClean="0"/>
              <a:t>2/25/22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68E46-7F4B-4EF9-BBB3-76DBA9C23C41}" type="slidenum">
              <a:rPr lang="en-US" smtClean="0"/>
              <a:t>‹#›</a:t>
            </a:fld>
            <a:endParaRPr lang="en-US"/>
          </a:p>
        </p:txBody>
      </p:sp>
    </p:spTree>
    <p:extLst>
      <p:ext uri="{BB962C8B-B14F-4D97-AF65-F5344CB8AC3E}">
        <p14:creationId xmlns:p14="http://schemas.microsoft.com/office/powerpoint/2010/main" val="2220828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DA55B8-B31E-4464-931A-579783C51DA1}" type="datetimeFigureOut">
              <a:rPr lang="en-US" smtClean="0"/>
              <a:t>2/25/22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368E46-7F4B-4EF9-BBB3-76DBA9C23C41}" type="slidenum">
              <a:rPr lang="en-US" smtClean="0"/>
              <a:t>‹#›</a:t>
            </a:fld>
            <a:endParaRPr lang="en-US"/>
          </a:p>
        </p:txBody>
      </p:sp>
    </p:spTree>
    <p:extLst>
      <p:ext uri="{BB962C8B-B14F-4D97-AF65-F5344CB8AC3E}">
        <p14:creationId xmlns:p14="http://schemas.microsoft.com/office/powerpoint/2010/main" val="3956862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DA55B8-B31E-4464-931A-579783C51DA1}" type="datetimeFigureOut">
              <a:rPr lang="en-US" smtClean="0"/>
              <a:t>2/25/22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368E46-7F4B-4EF9-BBB3-76DBA9C23C41}" type="slidenum">
              <a:rPr lang="en-US" smtClean="0"/>
              <a:t>‹#›</a:t>
            </a:fld>
            <a:endParaRPr lang="en-US"/>
          </a:p>
        </p:txBody>
      </p:sp>
    </p:spTree>
    <p:extLst>
      <p:ext uri="{BB962C8B-B14F-4D97-AF65-F5344CB8AC3E}">
        <p14:creationId xmlns:p14="http://schemas.microsoft.com/office/powerpoint/2010/main" val="9164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A55B8-B31E-4464-931A-579783C51DA1}" type="datetimeFigureOut">
              <a:rPr lang="en-US" smtClean="0"/>
              <a:t>2/25/22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368E46-7F4B-4EF9-BBB3-76DBA9C23C41}" type="slidenum">
              <a:rPr lang="en-US" smtClean="0"/>
              <a:t>‹#›</a:t>
            </a:fld>
            <a:endParaRPr lang="en-US"/>
          </a:p>
        </p:txBody>
      </p:sp>
    </p:spTree>
    <p:extLst>
      <p:ext uri="{BB962C8B-B14F-4D97-AF65-F5344CB8AC3E}">
        <p14:creationId xmlns:p14="http://schemas.microsoft.com/office/powerpoint/2010/main" val="1405402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DA55B8-B31E-4464-931A-579783C51DA1}" type="datetimeFigureOut">
              <a:rPr lang="en-US" smtClean="0"/>
              <a:t>2/25/22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68E46-7F4B-4EF9-BBB3-76DBA9C23C41}" type="slidenum">
              <a:rPr lang="en-US" smtClean="0"/>
              <a:t>‹#›</a:t>
            </a:fld>
            <a:endParaRPr lang="en-US"/>
          </a:p>
        </p:txBody>
      </p:sp>
    </p:spTree>
    <p:extLst>
      <p:ext uri="{BB962C8B-B14F-4D97-AF65-F5344CB8AC3E}">
        <p14:creationId xmlns:p14="http://schemas.microsoft.com/office/powerpoint/2010/main" val="203569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DA55B8-B31E-4464-931A-579783C51DA1}" type="datetimeFigureOut">
              <a:rPr lang="en-US" smtClean="0"/>
              <a:t>2/25/22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68E46-7F4B-4EF9-BBB3-76DBA9C23C41}" type="slidenum">
              <a:rPr lang="en-US" smtClean="0"/>
              <a:t>‹#›</a:t>
            </a:fld>
            <a:endParaRPr lang="en-US"/>
          </a:p>
        </p:txBody>
      </p:sp>
    </p:spTree>
    <p:extLst>
      <p:ext uri="{BB962C8B-B14F-4D97-AF65-F5344CB8AC3E}">
        <p14:creationId xmlns:p14="http://schemas.microsoft.com/office/powerpoint/2010/main" val="2519050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
              <a:srgbClr val="004442"/>
            </a:gs>
            <a:gs pos="100000">
              <a:schemeClr val="tx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98DA55B8-B31E-4464-931A-579783C51DA1}" type="datetimeFigureOut">
              <a:rPr lang="en-US" smtClean="0"/>
              <a:pPr/>
              <a:t>2/25/22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E6368E46-7F4B-4EF9-BBB3-76DBA9C23C41}" type="slidenum">
              <a:rPr lang="en-US" smtClean="0"/>
              <a:pPr/>
              <a:t>‹#›</a:t>
            </a:fld>
            <a:endParaRPr lang="en-US" dirty="0"/>
          </a:p>
        </p:txBody>
      </p:sp>
    </p:spTree>
    <p:extLst>
      <p:ext uri="{BB962C8B-B14F-4D97-AF65-F5344CB8AC3E}">
        <p14:creationId xmlns:p14="http://schemas.microsoft.com/office/powerpoint/2010/main" val="2905604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Times New Roman" panose="020206030504050203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533651"/>
          </a:xfrm>
        </p:spPr>
        <p:txBody>
          <a:bodyPr>
            <a:noAutofit/>
          </a:bodyPr>
          <a:lstStyle/>
          <a:p>
            <a:pPr>
              <a:lnSpc>
                <a:spcPct val="90000"/>
              </a:lnSpc>
            </a:pPr>
            <a:r>
              <a:rPr lang="en-US" sz="8400" b="1" dirty="0">
                <a:solidFill>
                  <a:srgbClr val="FFFF00"/>
                </a:solidFill>
                <a:effectLst>
                  <a:outerShdw blurRad="50800" dist="38100" dir="2700000" algn="tl" rotWithShape="0">
                    <a:schemeClr val="tx1">
                      <a:alpha val="43000"/>
                    </a:schemeClr>
                  </a:outerShdw>
                </a:effectLst>
              </a:rPr>
              <a:t>Eternal Focus in a Temporal World</a:t>
            </a:r>
          </a:p>
        </p:txBody>
      </p:sp>
      <p:sp>
        <p:nvSpPr>
          <p:cNvPr id="3" name="Subtitle 2"/>
          <p:cNvSpPr>
            <a:spLocks noGrp="1"/>
          </p:cNvSpPr>
          <p:nvPr>
            <p:ph type="subTitle" idx="1"/>
          </p:nvPr>
        </p:nvSpPr>
        <p:spPr>
          <a:xfrm>
            <a:off x="6806" y="5943600"/>
            <a:ext cx="9137194" cy="914400"/>
          </a:xfrm>
        </p:spPr>
        <p:txBody>
          <a:bodyPr>
            <a:normAutofit/>
          </a:bodyPr>
          <a:lstStyle/>
          <a:p>
            <a:r>
              <a:rPr lang="en-US" sz="5200" b="1" i="1" dirty="0">
                <a:solidFill>
                  <a:schemeClr val="bg1"/>
                </a:solidFill>
                <a:effectLst>
                  <a:outerShdw blurRad="50800" dist="38100" dir="2700000" algn="tl" rotWithShape="0">
                    <a:schemeClr val="tx1">
                      <a:alpha val="43000"/>
                    </a:schemeClr>
                  </a:outerShdw>
                </a:effectLst>
              </a:rPr>
              <a:t>2</a:t>
            </a:r>
            <a:r>
              <a:rPr lang="en-US" sz="5200" b="1" i="1" baseline="30000" dirty="0">
                <a:solidFill>
                  <a:schemeClr val="bg1"/>
                </a:solidFill>
                <a:effectLst>
                  <a:outerShdw blurRad="50800" dist="38100" dir="2700000" algn="tl" rotWithShape="0">
                    <a:schemeClr val="tx1">
                      <a:alpha val="43000"/>
                    </a:schemeClr>
                  </a:outerShdw>
                </a:effectLst>
              </a:rPr>
              <a:t>nd</a:t>
            </a:r>
            <a:r>
              <a:rPr lang="en-US" sz="5200" b="1" i="1" dirty="0">
                <a:solidFill>
                  <a:schemeClr val="bg1"/>
                </a:solidFill>
                <a:effectLst>
                  <a:outerShdw blurRad="50800" dist="38100" dir="2700000" algn="tl" rotWithShape="0">
                    <a:schemeClr val="tx1">
                      <a:alpha val="43000"/>
                    </a:schemeClr>
                  </a:outerShdw>
                </a:effectLst>
              </a:rPr>
              <a:t> Corinthians 4:16 - 5:4</a:t>
            </a:r>
          </a:p>
        </p:txBody>
      </p:sp>
      <p:pic>
        <p:nvPicPr>
          <p:cNvPr id="5" name="Picture 4">
            <a:extLst>
              <a:ext uri="{FF2B5EF4-FFF2-40B4-BE49-F238E27FC236}">
                <a16:creationId xmlns:a16="http://schemas.microsoft.com/office/drawing/2014/main" id="{C3D0605D-752B-E243-802E-FB6DF178F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266" y="2590800"/>
            <a:ext cx="5960534" cy="3352800"/>
          </a:xfrm>
          <a:prstGeom prst="rect">
            <a:avLst/>
          </a:prstGeom>
        </p:spPr>
      </p:pic>
    </p:spTree>
    <p:extLst>
      <p:ext uri="{BB962C8B-B14F-4D97-AF65-F5344CB8AC3E}">
        <p14:creationId xmlns:p14="http://schemas.microsoft.com/office/powerpoint/2010/main" val="1898293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4000" b="1" dirty="0">
                <a:solidFill>
                  <a:srgbClr val="FFFF00"/>
                </a:solidFill>
                <a:effectLst>
                  <a:outerShdw blurRad="50800" dist="38100" dir="2700000" algn="tl" rotWithShape="0">
                    <a:schemeClr val="tx1">
                      <a:alpha val="43000"/>
                    </a:schemeClr>
                  </a:outerShdw>
                </a:effectLst>
              </a:rPr>
              <a:t>2 Corinthians 4:16 – 5:4</a:t>
            </a:r>
          </a:p>
        </p:txBody>
      </p:sp>
      <p:sp>
        <p:nvSpPr>
          <p:cNvPr id="4" name="TextBox 3"/>
          <p:cNvSpPr txBox="1"/>
          <p:nvPr/>
        </p:nvSpPr>
        <p:spPr>
          <a:xfrm>
            <a:off x="76200" y="762000"/>
            <a:ext cx="9067800" cy="6103594"/>
          </a:xfrm>
          <a:prstGeom prst="rect">
            <a:avLst/>
          </a:prstGeom>
          <a:noFill/>
        </p:spPr>
        <p:txBody>
          <a:bodyPr wrap="square" rtlCol="0">
            <a:spAutoFit/>
          </a:bodyPr>
          <a:lstStyle/>
          <a:p>
            <a:pPr>
              <a:lnSpc>
                <a:spcPct val="93000"/>
              </a:lnSpc>
            </a:pPr>
            <a:r>
              <a:rPr lang="en-US" sz="2800" b="1" baseline="300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16 </a:t>
            </a:r>
            <a:r>
              <a:rPr lang="en-US" sz="28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Therefore we do not lose heart. Even though our outward man is perishing, yet the inward man is being renewed day by day. </a:t>
            </a:r>
            <a:r>
              <a:rPr lang="en-US" sz="2800" b="1" baseline="300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17 </a:t>
            </a:r>
            <a:r>
              <a:rPr lang="en-US" sz="28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For our light affliction, which is but for a moment, is working for us a far more exceeding and eternal weight of glory, </a:t>
            </a:r>
            <a:r>
              <a:rPr lang="en-US" sz="2800" b="1" baseline="300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18 </a:t>
            </a:r>
            <a:r>
              <a:rPr lang="en-US" sz="28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while we do not look at the things which are seen, but at the things which are not seen. For the things which are seen are temporary, but the things which are not seen are eternal. </a:t>
            </a:r>
          </a:p>
          <a:p>
            <a:pPr>
              <a:lnSpc>
                <a:spcPct val="93000"/>
              </a:lnSpc>
            </a:pPr>
            <a:r>
              <a:rPr lang="en-US" sz="2800" b="1" baseline="300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1 </a:t>
            </a:r>
            <a:r>
              <a:rPr lang="en-US" sz="28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For we know that if our earthly house, this tent, is destroyed, we have a building from God, a house not made with hands, eternal in the heavens. </a:t>
            </a:r>
            <a:r>
              <a:rPr lang="en-US" sz="2800" b="1" baseline="300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2 </a:t>
            </a:r>
            <a:r>
              <a:rPr lang="en-US" sz="28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For in this we groan, earnestly desiring to be clothed with our habitation which is from heaven, </a:t>
            </a:r>
            <a:r>
              <a:rPr lang="en-US" sz="2800" b="1" baseline="300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3 </a:t>
            </a:r>
            <a:r>
              <a:rPr lang="en-US" sz="28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if indeed, having been clothed, we shall not be found naked. </a:t>
            </a:r>
            <a:r>
              <a:rPr lang="en-US" sz="2800" b="1" baseline="300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4 </a:t>
            </a:r>
            <a:r>
              <a:rPr lang="en-US" sz="28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For we who are in this tent groan, being burdened, not because we want to be unclothed, but further clothed, that mortality may be swallowed up by life. </a:t>
            </a:r>
          </a:p>
        </p:txBody>
      </p:sp>
    </p:spTree>
    <p:extLst>
      <p:ext uri="{BB962C8B-B14F-4D97-AF65-F5344CB8AC3E}">
        <p14:creationId xmlns:p14="http://schemas.microsoft.com/office/powerpoint/2010/main" val="2857796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914400"/>
          </a:xfrm>
        </p:spPr>
        <p:txBody>
          <a:bodyPr>
            <a:normAutofit/>
          </a:bodyPr>
          <a:lstStyle/>
          <a:p>
            <a:r>
              <a:rPr lang="en-US" sz="4600" b="1" dirty="0">
                <a:solidFill>
                  <a:srgbClr val="FFFF00"/>
                </a:solidFill>
                <a:effectLst>
                  <a:outerShdw blurRad="50800" dist="38100" dir="2700000" algn="tl" rotWithShape="0">
                    <a:schemeClr val="tx1">
                      <a:alpha val="43000"/>
                    </a:schemeClr>
                  </a:outerShdw>
                </a:effectLst>
              </a:rPr>
              <a:t>Temporal Life with Eternal Focus</a:t>
            </a:r>
            <a:endParaRPr lang="en-US" sz="4600" dirty="0">
              <a:solidFill>
                <a:srgbClr val="FFFF00"/>
              </a:solidFill>
              <a:effectLst>
                <a:outerShdw blurRad="50800" dist="38100" dir="2700000" algn="tl" rotWithShape="0">
                  <a:schemeClr val="tx1">
                    <a:alpha val="43000"/>
                  </a:schemeClr>
                </a:outerShdw>
              </a:effectLst>
            </a:endParaRPr>
          </a:p>
        </p:txBody>
      </p:sp>
      <p:sp>
        <p:nvSpPr>
          <p:cNvPr id="7171" name="Rectangle 3"/>
          <p:cNvSpPr>
            <a:spLocks noGrp="1" noChangeArrowheads="1"/>
          </p:cNvSpPr>
          <p:nvPr>
            <p:ph type="body" idx="1"/>
          </p:nvPr>
        </p:nvSpPr>
        <p:spPr>
          <a:xfrm>
            <a:off x="0" y="838200"/>
            <a:ext cx="9220200" cy="6172200"/>
          </a:xfrm>
        </p:spPr>
        <p:txBody>
          <a:bodyPr>
            <a:normAutofit fontScale="77500" lnSpcReduction="20000"/>
          </a:bodyPr>
          <a:lstStyle/>
          <a:p>
            <a:pPr>
              <a:lnSpc>
                <a:spcPct val="113000"/>
              </a:lnSpc>
              <a:spcBef>
                <a:spcPts val="0"/>
              </a:spcBef>
              <a:spcAft>
                <a:spcPts val="600"/>
              </a:spcAft>
              <a:buClr>
                <a:srgbClr val="FFFF00"/>
              </a:buClr>
            </a:pPr>
            <a:r>
              <a:rPr lang="en-US" sz="3900" dirty="0">
                <a:solidFill>
                  <a:schemeClr val="bg1"/>
                </a:solidFill>
                <a:effectLst>
                  <a:outerShdw blurRad="50800" dist="38100" dir="2700000" algn="tl" rotWithShape="0">
                    <a:schemeClr val="tx1">
                      <a:alpha val="43000"/>
                    </a:schemeClr>
                  </a:outerShdw>
                </a:effectLst>
              </a:rPr>
              <a:t>Temporal problems must not cause us to lose heart</a:t>
            </a:r>
          </a:p>
          <a:p>
            <a:pPr lvl="1">
              <a:lnSpc>
                <a:spcPct val="113000"/>
              </a:lnSpc>
              <a:spcBef>
                <a:spcPts val="0"/>
              </a:spcBef>
              <a:spcAft>
                <a:spcPts val="600"/>
              </a:spcAft>
              <a:buClr>
                <a:schemeClr val="bg1"/>
              </a:buClr>
            </a:pPr>
            <a:r>
              <a:rPr lang="en-US" sz="3300" b="1" i="1" dirty="0">
                <a:solidFill>
                  <a:srgbClr val="FFFF66"/>
                </a:solidFill>
                <a:effectLst>
                  <a:outerShdw blurRad="50800" dist="38100" dir="2700000" algn="tl" rotWithShape="0">
                    <a:schemeClr val="tx1">
                      <a:alpha val="43000"/>
                    </a:schemeClr>
                  </a:outerShdw>
                </a:effectLst>
              </a:rPr>
              <a:t>2 Corinthians 4:1</a:t>
            </a:r>
            <a:r>
              <a:rPr lang="en-US" sz="2600" b="1" i="1" dirty="0">
                <a:solidFill>
                  <a:srgbClr val="FFFF66"/>
                </a:solidFill>
                <a:effectLst>
                  <a:outerShdw blurRad="50800" dist="38100" dir="2700000" algn="tl" rotWithShape="0">
                    <a:schemeClr val="tx1">
                      <a:alpha val="43000"/>
                    </a:schemeClr>
                  </a:outerShdw>
                </a:effectLst>
              </a:rPr>
              <a:t>  </a:t>
            </a:r>
            <a:r>
              <a:rPr lang="en-US" sz="3200" dirty="0">
                <a:solidFill>
                  <a:schemeClr val="bg1"/>
                </a:solidFill>
                <a:effectLst>
                  <a:outerShdw blurRad="50800" dist="38100" dir="2700000" algn="tl" rotWithShape="0">
                    <a:schemeClr val="tx1">
                      <a:alpha val="43000"/>
                    </a:schemeClr>
                  </a:outerShdw>
                </a:effectLst>
              </a:rPr>
              <a:t>Despite problems, Paul did not lose heart</a:t>
            </a:r>
          </a:p>
          <a:p>
            <a:pPr lvl="1">
              <a:lnSpc>
                <a:spcPct val="113000"/>
              </a:lnSpc>
              <a:spcBef>
                <a:spcPts val="0"/>
              </a:spcBef>
              <a:spcAft>
                <a:spcPts val="600"/>
              </a:spcAft>
              <a:buClr>
                <a:schemeClr val="bg1"/>
              </a:buClr>
            </a:pPr>
            <a:r>
              <a:rPr lang="en-US" sz="3300" b="1" i="1" dirty="0">
                <a:solidFill>
                  <a:srgbClr val="FFFF66"/>
                </a:solidFill>
                <a:effectLst>
                  <a:outerShdw blurRad="50800" dist="38100" dir="2700000" algn="tl" rotWithShape="0">
                    <a:schemeClr val="tx1">
                      <a:alpha val="43000"/>
                    </a:schemeClr>
                  </a:outerShdw>
                </a:effectLst>
              </a:rPr>
              <a:t>Galatians 6:9</a:t>
            </a:r>
            <a:r>
              <a:rPr lang="en-US" sz="2600" dirty="0">
                <a:solidFill>
                  <a:schemeClr val="bg1"/>
                </a:solidFill>
                <a:effectLst>
                  <a:outerShdw blurRad="50800" dist="38100" dir="2700000" algn="tl" rotWithShape="0">
                    <a:schemeClr val="tx1">
                      <a:alpha val="43000"/>
                    </a:schemeClr>
                  </a:outerShdw>
                </a:effectLst>
              </a:rPr>
              <a:t>  </a:t>
            </a:r>
            <a:r>
              <a:rPr lang="en-US" sz="3200" dirty="0">
                <a:solidFill>
                  <a:schemeClr val="bg1"/>
                </a:solidFill>
                <a:effectLst>
                  <a:outerShdw blurRad="50800" dist="38100" dir="2700000" algn="tl" rotWithShape="0">
                    <a:schemeClr val="tx1">
                      <a:alpha val="43000"/>
                    </a:schemeClr>
                  </a:outerShdw>
                </a:effectLst>
              </a:rPr>
              <a:t>Don’t give up - Keep doing good (</a:t>
            </a:r>
            <a:r>
              <a:rPr lang="en-US" sz="3200" b="1" i="1" dirty="0">
                <a:solidFill>
                  <a:srgbClr val="FFFF66"/>
                </a:solidFill>
                <a:effectLst>
                  <a:outerShdw blurRad="50800" dist="38100" dir="2700000" algn="tl" rotWithShape="0">
                    <a:schemeClr val="tx1">
                      <a:alpha val="43000"/>
                    </a:schemeClr>
                  </a:outerShdw>
                </a:effectLst>
              </a:rPr>
              <a:t>2 Thess. 3:13</a:t>
            </a:r>
            <a:r>
              <a:rPr lang="en-US" sz="3200" dirty="0">
                <a:solidFill>
                  <a:schemeClr val="bg1"/>
                </a:solidFill>
                <a:effectLst>
                  <a:outerShdw blurRad="50800" dist="38100" dir="2700000" algn="tl" rotWithShape="0">
                    <a:schemeClr val="tx1">
                      <a:alpha val="43000"/>
                    </a:schemeClr>
                  </a:outerShdw>
                </a:effectLst>
              </a:rPr>
              <a:t>)</a:t>
            </a:r>
          </a:p>
          <a:p>
            <a:pPr lvl="1">
              <a:lnSpc>
                <a:spcPct val="113000"/>
              </a:lnSpc>
              <a:spcBef>
                <a:spcPts val="0"/>
              </a:spcBef>
              <a:spcAft>
                <a:spcPts val="600"/>
              </a:spcAft>
              <a:buClr>
                <a:schemeClr val="bg1"/>
              </a:buClr>
            </a:pPr>
            <a:r>
              <a:rPr lang="en-US" sz="3300" b="1" i="1" dirty="0">
                <a:solidFill>
                  <a:srgbClr val="FFFF66"/>
                </a:solidFill>
                <a:effectLst>
                  <a:outerShdw blurRad="50800" dist="38100" dir="2700000" algn="tl" rotWithShape="0">
                    <a:schemeClr val="tx1">
                      <a:alpha val="43000"/>
                    </a:schemeClr>
                  </a:outerShdw>
                </a:effectLst>
              </a:rPr>
              <a:t>Ephesians 3:13</a:t>
            </a:r>
            <a:r>
              <a:rPr lang="en-US" sz="2600" b="1" i="1" dirty="0">
                <a:solidFill>
                  <a:srgbClr val="FFFF66"/>
                </a:solidFill>
                <a:effectLst>
                  <a:outerShdw blurRad="50800" dist="38100" dir="2700000" algn="tl" rotWithShape="0">
                    <a:schemeClr val="tx1">
                      <a:alpha val="43000"/>
                    </a:schemeClr>
                  </a:outerShdw>
                </a:effectLst>
              </a:rPr>
              <a:t>  </a:t>
            </a:r>
            <a:r>
              <a:rPr lang="en-US" sz="3200" dirty="0">
                <a:solidFill>
                  <a:schemeClr val="bg1"/>
                </a:solidFill>
                <a:effectLst>
                  <a:outerShdw blurRad="50800" dist="38100" dir="2700000" algn="tl" rotWithShape="0">
                    <a:schemeClr val="tx1">
                      <a:alpha val="43000"/>
                    </a:schemeClr>
                  </a:outerShdw>
                </a:effectLst>
              </a:rPr>
              <a:t>Paul calls on others not to lose heart over him</a:t>
            </a:r>
          </a:p>
          <a:p>
            <a:pPr>
              <a:lnSpc>
                <a:spcPct val="113000"/>
              </a:lnSpc>
              <a:spcBef>
                <a:spcPts val="0"/>
              </a:spcBef>
              <a:spcAft>
                <a:spcPts val="600"/>
              </a:spcAft>
              <a:buClr>
                <a:srgbClr val="FFFF00"/>
              </a:buClr>
            </a:pPr>
            <a:r>
              <a:rPr lang="en-US" sz="3900" dirty="0">
                <a:solidFill>
                  <a:schemeClr val="bg1"/>
                </a:solidFill>
                <a:effectLst>
                  <a:outerShdw blurRad="50800" dist="38100" dir="2700000" algn="tl" rotWithShape="0">
                    <a:schemeClr val="tx1">
                      <a:alpha val="43000"/>
                    </a:schemeClr>
                  </a:outerShdw>
                </a:effectLst>
              </a:rPr>
              <a:t>Our ultimate reality is an eternal, spiritual realm</a:t>
            </a:r>
          </a:p>
          <a:p>
            <a:pPr lvl="1">
              <a:lnSpc>
                <a:spcPct val="113000"/>
              </a:lnSpc>
              <a:spcBef>
                <a:spcPts val="0"/>
              </a:spcBef>
              <a:spcAft>
                <a:spcPts val="600"/>
              </a:spcAft>
              <a:buClr>
                <a:schemeClr val="bg1"/>
              </a:buClr>
            </a:pPr>
            <a:r>
              <a:rPr lang="en-US" sz="3300" b="1" i="1" dirty="0">
                <a:solidFill>
                  <a:srgbClr val="FFFF66"/>
                </a:solidFill>
                <a:effectLst>
                  <a:outerShdw blurRad="50800" dist="38100" dir="2700000" algn="tl" rotWithShape="0">
                    <a:schemeClr val="tx1">
                      <a:alpha val="43000"/>
                    </a:schemeClr>
                  </a:outerShdw>
                </a:effectLst>
              </a:rPr>
              <a:t>Philippians 3:20-21</a:t>
            </a:r>
            <a:r>
              <a:rPr lang="en-US" sz="2600" b="1" i="1" dirty="0">
                <a:solidFill>
                  <a:srgbClr val="FFFF66"/>
                </a:solidFill>
                <a:effectLst>
                  <a:outerShdw blurRad="50800" dist="38100" dir="2700000" algn="tl" rotWithShape="0">
                    <a:schemeClr val="tx1">
                      <a:alpha val="43000"/>
                    </a:schemeClr>
                  </a:outerShdw>
                </a:effectLst>
              </a:rPr>
              <a:t>  </a:t>
            </a:r>
            <a:r>
              <a:rPr lang="en-US" sz="3200" dirty="0">
                <a:solidFill>
                  <a:schemeClr val="bg1"/>
                </a:solidFill>
                <a:effectLst>
                  <a:outerShdw blurRad="50800" dist="38100" dir="2700000" algn="tl" rotWithShape="0">
                    <a:schemeClr val="tx1">
                      <a:alpha val="43000"/>
                    </a:schemeClr>
                  </a:outerShdw>
                </a:effectLst>
              </a:rPr>
              <a:t>Our citizenship </a:t>
            </a:r>
            <a:r>
              <a:rPr lang="en-US" sz="3200" u="sng" dirty="0">
                <a:solidFill>
                  <a:schemeClr val="bg1"/>
                </a:solidFill>
                <a:effectLst>
                  <a:outerShdw blurRad="50800" dist="38100" dir="2700000" algn="tl" rotWithShape="0">
                    <a:schemeClr val="tx1">
                      <a:alpha val="43000"/>
                    </a:schemeClr>
                  </a:outerShdw>
                </a:effectLst>
              </a:rPr>
              <a:t>is</a:t>
            </a:r>
            <a:r>
              <a:rPr lang="en-US" sz="3200" dirty="0">
                <a:solidFill>
                  <a:schemeClr val="bg1"/>
                </a:solidFill>
                <a:effectLst>
                  <a:outerShdw blurRad="50800" dist="38100" dir="2700000" algn="tl" rotWithShape="0">
                    <a:schemeClr val="tx1">
                      <a:alpha val="43000"/>
                    </a:schemeClr>
                  </a:outerShdw>
                </a:effectLst>
              </a:rPr>
              <a:t> in heaven</a:t>
            </a:r>
          </a:p>
          <a:p>
            <a:pPr lvl="1">
              <a:lnSpc>
                <a:spcPct val="113000"/>
              </a:lnSpc>
              <a:spcBef>
                <a:spcPts val="0"/>
              </a:spcBef>
              <a:spcAft>
                <a:spcPts val="600"/>
              </a:spcAft>
              <a:buClr>
                <a:schemeClr val="bg1"/>
              </a:buClr>
            </a:pPr>
            <a:r>
              <a:rPr lang="en-US" sz="3300" b="1" i="1" dirty="0">
                <a:solidFill>
                  <a:srgbClr val="FFFF66"/>
                </a:solidFill>
                <a:effectLst>
                  <a:outerShdw blurRad="50800" dist="38100" dir="2700000" algn="tl" rotWithShape="0">
                    <a:schemeClr val="tx1">
                      <a:alpha val="43000"/>
                    </a:schemeClr>
                  </a:outerShdw>
                </a:effectLst>
              </a:rPr>
              <a:t>Hebrews 11:24-27</a:t>
            </a:r>
            <a:r>
              <a:rPr lang="en-US" sz="2600" b="1" i="1" dirty="0">
                <a:solidFill>
                  <a:srgbClr val="FFFF66"/>
                </a:solidFill>
                <a:effectLst>
                  <a:outerShdw blurRad="50800" dist="38100" dir="2700000" algn="tl" rotWithShape="0">
                    <a:schemeClr val="tx1">
                      <a:alpha val="43000"/>
                    </a:schemeClr>
                  </a:outerShdw>
                </a:effectLst>
              </a:rPr>
              <a:t>  </a:t>
            </a:r>
            <a:r>
              <a:rPr lang="en-US" sz="3200" dirty="0">
                <a:solidFill>
                  <a:schemeClr val="bg1"/>
                </a:solidFill>
                <a:effectLst>
                  <a:outerShdw blurRad="50800" dist="38100" dir="2700000" algn="tl" rotWithShape="0">
                    <a:schemeClr val="tx1">
                      <a:alpha val="43000"/>
                    </a:schemeClr>
                  </a:outerShdw>
                </a:effectLst>
              </a:rPr>
              <a:t>Moses saw spiritual viewpoint as reality</a:t>
            </a:r>
          </a:p>
          <a:p>
            <a:pPr lvl="1">
              <a:lnSpc>
                <a:spcPct val="113000"/>
              </a:lnSpc>
              <a:spcBef>
                <a:spcPts val="0"/>
              </a:spcBef>
              <a:spcAft>
                <a:spcPts val="600"/>
              </a:spcAft>
              <a:buClr>
                <a:schemeClr val="bg1"/>
              </a:buClr>
            </a:pPr>
            <a:r>
              <a:rPr lang="en-US" sz="3300" b="1" i="1" dirty="0">
                <a:solidFill>
                  <a:srgbClr val="FFFF66"/>
                </a:solidFill>
                <a:effectLst>
                  <a:outerShdw blurRad="50800" dist="38100" dir="2700000" algn="tl" rotWithShape="0">
                    <a:schemeClr val="tx1">
                      <a:alpha val="43000"/>
                    </a:schemeClr>
                  </a:outerShdw>
                </a:effectLst>
              </a:rPr>
              <a:t>Galatians 6:14</a:t>
            </a:r>
            <a:r>
              <a:rPr lang="en-US" sz="2600" b="1" i="1" dirty="0">
                <a:solidFill>
                  <a:srgbClr val="FFFF66"/>
                </a:solidFill>
                <a:effectLst>
                  <a:outerShdw blurRad="50800" dist="38100" dir="2700000" algn="tl" rotWithShape="0">
                    <a:schemeClr val="tx1">
                      <a:alpha val="43000"/>
                    </a:schemeClr>
                  </a:outerShdw>
                </a:effectLst>
              </a:rPr>
              <a:t>  </a:t>
            </a:r>
            <a:r>
              <a:rPr lang="en-US" sz="3200" dirty="0">
                <a:solidFill>
                  <a:schemeClr val="bg1"/>
                </a:solidFill>
                <a:effectLst>
                  <a:outerShdw blurRad="50800" dist="38100" dir="2700000" algn="tl" rotWithShape="0">
                    <a:schemeClr val="tx1">
                      <a:alpha val="43000"/>
                    </a:schemeClr>
                  </a:outerShdw>
                </a:effectLst>
              </a:rPr>
              <a:t>The cross changes all things for Christians</a:t>
            </a:r>
          </a:p>
          <a:p>
            <a:pPr>
              <a:lnSpc>
                <a:spcPct val="113000"/>
              </a:lnSpc>
              <a:spcBef>
                <a:spcPts val="0"/>
              </a:spcBef>
              <a:spcAft>
                <a:spcPts val="600"/>
              </a:spcAft>
              <a:buClr>
                <a:srgbClr val="FFFF00"/>
              </a:buClr>
            </a:pPr>
            <a:r>
              <a:rPr lang="en-US" sz="3900" dirty="0">
                <a:solidFill>
                  <a:schemeClr val="bg1"/>
                </a:solidFill>
                <a:effectLst>
                  <a:outerShdw blurRad="50800" dist="38100" dir="2700000" algn="tl" rotWithShape="0">
                    <a:schemeClr val="tx1">
                      <a:alpha val="43000"/>
                    </a:schemeClr>
                  </a:outerShdw>
                </a:effectLst>
              </a:rPr>
              <a:t>We are living for the time we will be clothed immortally</a:t>
            </a:r>
          </a:p>
          <a:p>
            <a:pPr lvl="1">
              <a:lnSpc>
                <a:spcPct val="113000"/>
              </a:lnSpc>
              <a:spcBef>
                <a:spcPts val="0"/>
              </a:spcBef>
              <a:spcAft>
                <a:spcPts val="600"/>
              </a:spcAft>
              <a:buClr>
                <a:schemeClr val="bg1"/>
              </a:buClr>
            </a:pPr>
            <a:r>
              <a:rPr lang="en-US" sz="3300" b="1" i="1" dirty="0">
                <a:solidFill>
                  <a:srgbClr val="FFFF66"/>
                </a:solidFill>
                <a:effectLst>
                  <a:outerShdw blurRad="50800" dist="38100" dir="2700000" algn="tl" rotWithShape="0">
                    <a:schemeClr val="tx1">
                      <a:alpha val="43000"/>
                    </a:schemeClr>
                  </a:outerShdw>
                </a:effectLst>
              </a:rPr>
              <a:t>1 Corinthians 15:42-44, 51-54</a:t>
            </a:r>
            <a:r>
              <a:rPr lang="en-US" sz="2600" b="1" i="1" dirty="0">
                <a:solidFill>
                  <a:srgbClr val="FFFF66"/>
                </a:solidFill>
                <a:effectLst>
                  <a:outerShdw blurRad="50800" dist="38100" dir="2700000" algn="tl" rotWithShape="0">
                    <a:schemeClr val="tx1">
                      <a:alpha val="43000"/>
                    </a:schemeClr>
                  </a:outerShdw>
                </a:effectLst>
              </a:rPr>
              <a:t>  </a:t>
            </a:r>
            <a:r>
              <a:rPr lang="en-US" sz="3200" dirty="0">
                <a:solidFill>
                  <a:schemeClr val="bg1"/>
                </a:solidFill>
                <a:effectLst>
                  <a:outerShdw blurRad="50800" dist="38100" dir="2700000" algn="tl" rotWithShape="0">
                    <a:schemeClr val="tx1">
                      <a:alpha val="43000"/>
                    </a:schemeClr>
                  </a:outerShdw>
                </a:effectLst>
              </a:rPr>
              <a:t>Temporal body will change</a:t>
            </a:r>
          </a:p>
          <a:p>
            <a:pPr lvl="1">
              <a:lnSpc>
                <a:spcPct val="113000"/>
              </a:lnSpc>
              <a:spcBef>
                <a:spcPts val="0"/>
              </a:spcBef>
              <a:spcAft>
                <a:spcPts val="600"/>
              </a:spcAft>
              <a:buClr>
                <a:schemeClr val="bg1"/>
              </a:buClr>
            </a:pPr>
            <a:r>
              <a:rPr lang="en-US" sz="3300" b="1" i="1" dirty="0">
                <a:solidFill>
                  <a:srgbClr val="FFFF66"/>
                </a:solidFill>
                <a:effectLst>
                  <a:outerShdw blurRad="50800" dist="38100" dir="2700000" algn="tl" rotWithShape="0">
                    <a:schemeClr val="tx1">
                      <a:alpha val="43000"/>
                    </a:schemeClr>
                  </a:outerShdw>
                </a:effectLst>
              </a:rPr>
              <a:t>1 Thessalonians 4:15-18</a:t>
            </a:r>
            <a:r>
              <a:rPr lang="en-US" sz="2600" b="1" i="1" dirty="0">
                <a:solidFill>
                  <a:srgbClr val="FFFF66"/>
                </a:solidFill>
                <a:effectLst>
                  <a:outerShdw blurRad="50800" dist="38100" dir="2700000" algn="tl" rotWithShape="0">
                    <a:schemeClr val="tx1">
                      <a:alpha val="43000"/>
                    </a:schemeClr>
                  </a:outerShdw>
                </a:effectLst>
              </a:rPr>
              <a:t>  </a:t>
            </a:r>
            <a:r>
              <a:rPr lang="en-US" sz="3200" dirty="0">
                <a:solidFill>
                  <a:schemeClr val="bg1"/>
                </a:solidFill>
                <a:effectLst>
                  <a:outerShdw blurRad="50800" dist="38100" dir="2700000" algn="tl" rotWithShape="0">
                    <a:schemeClr val="tx1">
                      <a:alpha val="43000"/>
                    </a:schemeClr>
                  </a:outerShdw>
                </a:effectLst>
              </a:rPr>
              <a:t>Living can be comforted by this fact</a:t>
            </a:r>
          </a:p>
          <a:p>
            <a:pPr lvl="1">
              <a:lnSpc>
                <a:spcPct val="113000"/>
              </a:lnSpc>
              <a:spcBef>
                <a:spcPts val="0"/>
              </a:spcBef>
              <a:spcAft>
                <a:spcPts val="600"/>
              </a:spcAft>
              <a:buClr>
                <a:schemeClr val="bg1"/>
              </a:buClr>
            </a:pPr>
            <a:r>
              <a:rPr lang="en-US" sz="3300" b="1" i="1" dirty="0">
                <a:solidFill>
                  <a:srgbClr val="FFFF66"/>
                </a:solidFill>
                <a:effectLst>
                  <a:outerShdw blurRad="50800" dist="38100" dir="2700000" algn="tl" rotWithShape="0">
                    <a:schemeClr val="tx1">
                      <a:alpha val="43000"/>
                    </a:schemeClr>
                  </a:outerShdw>
                </a:effectLst>
              </a:rPr>
              <a:t>Colossians 3:4  </a:t>
            </a:r>
            <a:r>
              <a:rPr lang="en-US" sz="3300" dirty="0">
                <a:solidFill>
                  <a:schemeClr val="bg1"/>
                </a:solidFill>
                <a:effectLst>
                  <a:outerShdw blurRad="50800" dist="38100" dir="2700000" algn="tl" rotWithShape="0">
                    <a:schemeClr val="tx1">
                      <a:alpha val="43000"/>
                    </a:schemeClr>
                  </a:outerShdw>
                </a:effectLst>
              </a:rPr>
              <a:t>When Christ appears, we will be glorified</a:t>
            </a:r>
            <a:endParaRPr lang="en-US" sz="3300" b="1" i="1" dirty="0">
              <a:solidFill>
                <a:srgbClr val="FFFF66"/>
              </a:solidFill>
              <a:effectLst>
                <a:outerShdw blurRad="50800" dist="38100" dir="2700000" algn="tl" rotWithShape="0">
                  <a:schemeClr val="tx1">
                    <a:alpha val="43000"/>
                  </a:schemeClr>
                </a:outerShdw>
              </a:effectLst>
            </a:endParaRPr>
          </a:p>
          <a:p>
            <a:pPr>
              <a:lnSpc>
                <a:spcPct val="113000"/>
              </a:lnSpc>
              <a:spcBef>
                <a:spcPts val="0"/>
              </a:spcBef>
              <a:spcAft>
                <a:spcPts val="600"/>
              </a:spcAft>
              <a:buClr>
                <a:srgbClr val="FFFF00"/>
              </a:buClr>
            </a:pPr>
            <a:r>
              <a:rPr lang="en-US" sz="3900" dirty="0">
                <a:solidFill>
                  <a:schemeClr val="bg1"/>
                </a:solidFill>
                <a:effectLst>
                  <a:outerShdw blurRad="50800" dist="38100" dir="2700000" algn="tl" rotWithShape="0">
                    <a:schemeClr val="tx1">
                      <a:alpha val="43000"/>
                    </a:schemeClr>
                  </a:outerShdw>
                </a:effectLst>
              </a:rPr>
              <a:t>What manner of persons ought we to be? </a:t>
            </a:r>
            <a:r>
              <a:rPr lang="en-US" sz="3600" dirty="0">
                <a:solidFill>
                  <a:schemeClr val="bg1"/>
                </a:solidFill>
                <a:effectLst>
                  <a:outerShdw blurRad="50800" dist="38100" dir="2700000" algn="tl" rotWithShape="0">
                    <a:schemeClr val="tx1">
                      <a:alpha val="43000"/>
                    </a:schemeClr>
                  </a:outerShdw>
                </a:effectLst>
              </a:rPr>
              <a:t>(</a:t>
            </a:r>
            <a:r>
              <a:rPr lang="en-US" sz="3600" b="1" i="1" dirty="0">
                <a:solidFill>
                  <a:srgbClr val="FFFF66"/>
                </a:solidFill>
                <a:effectLst>
                  <a:outerShdw blurRad="50800" dist="38100" dir="2700000" algn="tl" rotWithShape="0">
                    <a:schemeClr val="tx1">
                      <a:alpha val="43000"/>
                    </a:schemeClr>
                  </a:outerShdw>
                </a:effectLst>
              </a:rPr>
              <a:t>2 Pet. 3:10-13</a:t>
            </a:r>
            <a:r>
              <a:rPr lang="en-US" sz="3600" dirty="0">
                <a:solidFill>
                  <a:schemeClr val="bg1"/>
                </a:solidFill>
                <a:effectLst>
                  <a:outerShdw blurRad="50800" dist="38100" dir="2700000" algn="tl" rotWithShape="0">
                    <a:schemeClr val="tx1">
                      <a:alpha val="43000"/>
                    </a:schemeClr>
                  </a:outerShdw>
                </a:effectLst>
              </a:rPr>
              <a:t>)</a:t>
            </a:r>
          </a:p>
        </p:txBody>
      </p:sp>
    </p:spTree>
    <p:extLst>
      <p:ext uri="{BB962C8B-B14F-4D97-AF65-F5344CB8AC3E}">
        <p14:creationId xmlns:p14="http://schemas.microsoft.com/office/powerpoint/2010/main" val="303984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wipe(left)">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wipe(left)">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wipe(left)">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wipe(left)">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wipe(left)">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wipe(left)">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wipe(left)">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wipe(left)">
                                      <p:cBhvr>
                                        <p:cTn id="47" dur="500"/>
                                        <p:tgtEl>
                                          <p:spTgt spid="71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wipe(left)">
                                      <p:cBhvr>
                                        <p:cTn id="52" dur="500"/>
                                        <p:tgtEl>
                                          <p:spTgt spid="71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171">
                                            <p:txEl>
                                              <p:pRg st="10" end="10"/>
                                            </p:txEl>
                                          </p:spTgt>
                                        </p:tgtEl>
                                        <p:attrNameLst>
                                          <p:attrName>style.visibility</p:attrName>
                                        </p:attrNameLst>
                                      </p:cBhvr>
                                      <p:to>
                                        <p:strVal val="visible"/>
                                      </p:to>
                                    </p:set>
                                    <p:animEffect transition="in" filter="wipe(left)">
                                      <p:cBhvr>
                                        <p:cTn id="57" dur="500"/>
                                        <p:tgtEl>
                                          <p:spTgt spid="717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171">
                                            <p:txEl>
                                              <p:pRg st="11" end="11"/>
                                            </p:txEl>
                                          </p:spTgt>
                                        </p:tgtEl>
                                        <p:attrNameLst>
                                          <p:attrName>style.visibility</p:attrName>
                                        </p:attrNameLst>
                                      </p:cBhvr>
                                      <p:to>
                                        <p:strVal val="visible"/>
                                      </p:to>
                                    </p:set>
                                    <p:animEffect transition="in" filter="wipe(left)">
                                      <p:cBhvr>
                                        <p:cTn id="62" dur="500"/>
                                        <p:tgtEl>
                                          <p:spTgt spid="7171">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171">
                                            <p:txEl>
                                              <p:pRg st="12" end="12"/>
                                            </p:txEl>
                                          </p:spTgt>
                                        </p:tgtEl>
                                        <p:attrNameLst>
                                          <p:attrName>style.visibility</p:attrName>
                                        </p:attrNameLst>
                                      </p:cBhvr>
                                      <p:to>
                                        <p:strVal val="visible"/>
                                      </p:to>
                                    </p:set>
                                    <p:animEffect transition="in" filter="wipe(left)">
                                      <p:cBhvr>
                                        <p:cTn id="67" dur="500"/>
                                        <p:tgtEl>
                                          <p:spTgt spid="717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9321</TotalTime>
  <Words>358</Words>
  <Application>Microsoft Macintosh PowerPoint</Application>
  <PresentationFormat>On-screen Show (4:3)</PresentationFormat>
  <Paragraphs>22</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Times New Roman</vt:lpstr>
      <vt:lpstr>Office Theme</vt:lpstr>
      <vt:lpstr>Eternal Focus in a Temporal World</vt:lpstr>
      <vt:lpstr>2 Corinthians 4:16 – 5:4</vt:lpstr>
      <vt:lpstr>Temporal Life with Eternal Focus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Harry</dc:creator>
  <cp:lastModifiedBy>Harry Osborne</cp:lastModifiedBy>
  <cp:revision>49</cp:revision>
  <dcterms:created xsi:type="dcterms:W3CDTF">2017-02-11T14:18:26Z</dcterms:created>
  <dcterms:modified xsi:type="dcterms:W3CDTF">2022-02-27T15:40:41Z</dcterms:modified>
</cp:coreProperties>
</file>