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41" r:id="rId3"/>
    <p:sldId id="335" r:id="rId4"/>
    <p:sldId id="604" r:id="rId5"/>
    <p:sldId id="607" r:id="rId6"/>
    <p:sldId id="588" r:id="rId7"/>
    <p:sldId id="592" r:id="rId8"/>
    <p:sldId id="594" r:id="rId9"/>
    <p:sldId id="595" r:id="rId10"/>
    <p:sldId id="605" r:id="rId11"/>
    <p:sldId id="596" r:id="rId12"/>
    <p:sldId id="606" r:id="rId13"/>
    <p:sldId id="602" r:id="rId14"/>
    <p:sldId id="598" r:id="rId15"/>
    <p:sldId id="599" r:id="rId16"/>
    <p:sldId id="600" r:id="rId17"/>
    <p:sldId id="601" r:id="rId18"/>
    <p:sldId id="603" r:id="rId19"/>
    <p:sldId id="586" r:id="rId20"/>
    <p:sldId id="587"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D78"/>
    <a:srgbClr val="FF8AD8"/>
    <a:srgbClr val="76D6FF"/>
    <a:srgbClr val="00FDFF"/>
    <a:srgbClr val="73FEFF"/>
    <a:srgbClr val="FFFFFF"/>
    <a:srgbClr val="996633"/>
    <a:srgbClr val="573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12"/>
    <p:restoredTop sz="94694"/>
  </p:normalViewPr>
  <p:slideViewPr>
    <p:cSldViewPr>
      <p:cViewPr varScale="1">
        <p:scale>
          <a:sx n="121" d="100"/>
          <a:sy n="121" d="100"/>
        </p:scale>
        <p:origin x="10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1FED-B976-9743-946F-3B425A0561A6}" type="datetimeFigureOut">
              <a:rPr lang="en-US" smtClean="0"/>
              <a:t>2/6/22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2D049-94EE-434B-B067-5B0D2BBD9009}" type="slidenum">
              <a:rPr lang="en-US" smtClean="0"/>
              <a:t>‹#›</a:t>
            </a:fld>
            <a:endParaRPr lang="en-US" dirty="0"/>
          </a:p>
        </p:txBody>
      </p:sp>
    </p:spTree>
    <p:extLst>
      <p:ext uri="{BB962C8B-B14F-4D97-AF65-F5344CB8AC3E}">
        <p14:creationId xmlns:p14="http://schemas.microsoft.com/office/powerpoint/2010/main" val="204004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5D32FA-52F2-4016-BB42-1F99F8F28128}" type="datetimeFigureOut">
              <a:rPr lang="en-US" smtClean="0"/>
              <a:t>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1230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0485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95474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901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D32FA-52F2-4016-BB42-1F99F8F28128}" type="datetimeFigureOut">
              <a:rPr lang="en-US" smtClean="0"/>
              <a:t>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5602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D32FA-52F2-4016-BB42-1F99F8F28128}" type="datetimeFigureOut">
              <a:rPr lang="en-US" smtClean="0"/>
              <a:t>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5167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D32FA-52F2-4016-BB42-1F99F8F28128}" type="datetimeFigureOut">
              <a:rPr lang="en-US" smtClean="0"/>
              <a:t>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8934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D32FA-52F2-4016-BB42-1F99F8F28128}" type="datetimeFigureOut">
              <a:rPr lang="en-US" smtClean="0"/>
              <a:t>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7851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32FA-52F2-4016-BB42-1F99F8F28128}" type="datetimeFigureOut">
              <a:rPr lang="en-US" smtClean="0"/>
              <a:t>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3953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0090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9817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0000">
              <a:srgbClr val="573A1D"/>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155D32FA-52F2-4016-BB42-1F99F8F28128}" type="datetimeFigureOut">
              <a:rPr lang="en-US" smtClean="0"/>
              <a:pPr/>
              <a:t>2/6/22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4B54F365-D2D6-4158-91AD-588385D5C18E}" type="slidenum">
              <a:rPr lang="en-US" smtClean="0"/>
              <a:pPr/>
              <a:t>‹#›</a:t>
            </a:fld>
            <a:endParaRPr lang="en-US" dirty="0"/>
          </a:p>
        </p:txBody>
      </p:sp>
    </p:spTree>
    <p:extLst>
      <p:ext uri="{BB962C8B-B14F-4D97-AF65-F5344CB8AC3E}">
        <p14:creationId xmlns:p14="http://schemas.microsoft.com/office/powerpoint/2010/main" val="303102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890" y="0"/>
            <a:ext cx="4617110" cy="3352800"/>
          </a:xfrm>
        </p:spPr>
        <p:txBody>
          <a:bodyPr>
            <a:normAutofit/>
          </a:bodyPr>
          <a:lstStyle/>
          <a:p>
            <a:r>
              <a:rPr lang="en-US" sz="7200" b="1" dirty="0">
                <a:solidFill>
                  <a:srgbClr val="FFFF00"/>
                </a:solidFill>
                <a:effectLst>
                  <a:outerShdw blurRad="50800" dist="50800" dir="5400000" algn="ctr" rotWithShape="0">
                    <a:schemeClr val="tx1"/>
                  </a:outerShdw>
                </a:effectLst>
              </a:rPr>
              <a:t>Joshua –</a:t>
            </a:r>
            <a:br>
              <a:rPr lang="en-US" sz="7200" b="1" dirty="0">
                <a:solidFill>
                  <a:srgbClr val="FFFF00"/>
                </a:solidFill>
                <a:effectLst>
                  <a:outerShdw blurRad="50800" dist="50800" dir="5400000" algn="ctr" rotWithShape="0">
                    <a:schemeClr val="tx1"/>
                  </a:outerShdw>
                </a:effectLst>
              </a:rPr>
            </a:br>
            <a:r>
              <a:rPr lang="en-US" sz="7200" b="1" dirty="0">
                <a:solidFill>
                  <a:srgbClr val="FFFF00"/>
                </a:solidFill>
                <a:effectLst>
                  <a:outerShdw blurRad="50800" dist="50800" dir="5400000" algn="ctr" rotWithShape="0">
                    <a:schemeClr val="tx1"/>
                  </a:outerShdw>
                </a:effectLst>
              </a:rPr>
              <a:t>1</a:t>
            </a:r>
            <a:r>
              <a:rPr lang="en-US" sz="7200" b="1" baseline="30000" dirty="0">
                <a:solidFill>
                  <a:srgbClr val="FFFF00"/>
                </a:solidFill>
                <a:effectLst>
                  <a:outerShdw blurRad="50800" dist="50800" dir="5400000" algn="ctr" rotWithShape="0">
                    <a:schemeClr val="tx1"/>
                  </a:outerShdw>
                </a:effectLst>
              </a:rPr>
              <a:t>st</a:t>
            </a:r>
            <a:r>
              <a:rPr lang="en-US" sz="7200" b="1" dirty="0">
                <a:solidFill>
                  <a:srgbClr val="FFFF00"/>
                </a:solidFill>
                <a:effectLst>
                  <a:outerShdw blurRad="50800" dist="50800" dir="5400000" algn="ctr" rotWithShape="0">
                    <a:schemeClr val="tx1"/>
                  </a:outerShdw>
                </a:effectLst>
              </a:rPr>
              <a:t> Samuel</a:t>
            </a:r>
          </a:p>
        </p:txBody>
      </p:sp>
      <p:sp>
        <p:nvSpPr>
          <p:cNvPr id="3" name="Subtitle 2"/>
          <p:cNvSpPr>
            <a:spLocks noGrp="1"/>
          </p:cNvSpPr>
          <p:nvPr>
            <p:ph type="subTitle" idx="1"/>
          </p:nvPr>
        </p:nvSpPr>
        <p:spPr>
          <a:xfrm>
            <a:off x="4368800" y="4495800"/>
            <a:ext cx="4775200" cy="2209800"/>
          </a:xfrm>
        </p:spPr>
        <p:txBody>
          <a:bodyPr anchor="ctr">
            <a:normAutofit/>
          </a:bodyPr>
          <a:lstStyle/>
          <a:p>
            <a:r>
              <a:rPr lang="en-US" sz="4800" b="1" i="1" dirty="0">
                <a:solidFill>
                  <a:srgbClr val="FFFFFF"/>
                </a:solidFill>
                <a:effectLst>
                  <a:outerShdw blurRad="50800" dist="50800" dir="5400000" algn="ctr" rotWithShape="0">
                    <a:schemeClr val="tx1"/>
                  </a:outerShdw>
                </a:effectLst>
              </a:rPr>
              <a:t>Lesson #20</a:t>
            </a:r>
            <a:endParaRPr lang="en-US" sz="1300" b="1" i="1" dirty="0">
              <a:solidFill>
                <a:srgbClr val="FFFFFF"/>
              </a:solidFill>
              <a:effectLst>
                <a:outerShdw blurRad="50800" dist="50800" dir="5400000" algn="ctr" rotWithShape="0">
                  <a:schemeClr val="tx1"/>
                </a:outerShdw>
              </a:effectLst>
            </a:endParaRPr>
          </a:p>
          <a:p>
            <a:pPr>
              <a:lnSpc>
                <a:spcPct val="120000"/>
              </a:lnSpc>
              <a:spcBef>
                <a:spcPts val="0"/>
              </a:spcBef>
            </a:pPr>
            <a:r>
              <a:rPr lang="en-US" sz="4800" b="1" dirty="0">
                <a:solidFill>
                  <a:srgbClr val="FFFD78"/>
                </a:solidFill>
                <a:effectLst>
                  <a:outerShdw blurRad="50800" dist="50800" dir="5400000" algn="ctr" rotWithShape="0">
                    <a:schemeClr val="tx1"/>
                  </a:outerShdw>
                </a:effectLst>
              </a:rPr>
              <a:t>1 Samuel 13-15</a:t>
            </a:r>
          </a:p>
        </p:txBody>
      </p:sp>
      <p:pic>
        <p:nvPicPr>
          <p:cNvPr id="6" name="Picture 2" descr="Old Testament Lessons Vol. 3 - Joshua - 1 Samuel">
            <a:extLst>
              <a:ext uri="{FF2B5EF4-FFF2-40B4-BE49-F238E27FC236}">
                <a16:creationId xmlns:a16="http://schemas.microsoft.com/office/drawing/2014/main" id="{C180C912-67CA-194A-9A14-8F517D4A1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152400" y="152400"/>
            <a:ext cx="4374490" cy="650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14</a:t>
            </a:r>
          </a:p>
        </p:txBody>
      </p:sp>
      <p:pic>
        <p:nvPicPr>
          <p:cNvPr id="2" name="Picture 2" descr="map of michmash battle 1Samuel 13 14 | Bible mapping, Map, Hebrew bible">
            <a:extLst>
              <a:ext uri="{FF2B5EF4-FFF2-40B4-BE49-F238E27FC236}">
                <a16:creationId xmlns:a16="http://schemas.microsoft.com/office/drawing/2014/main" id="{C36AE585-6EBA-CD45-A991-8BD410383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2848"/>
            <a:ext cx="9144000"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9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14</a:t>
            </a:r>
          </a:p>
        </p:txBody>
      </p:sp>
      <p:sp>
        <p:nvSpPr>
          <p:cNvPr id="4" name="TextBox 3">
            <a:extLst>
              <a:ext uri="{FF2B5EF4-FFF2-40B4-BE49-F238E27FC236}">
                <a16:creationId xmlns:a16="http://schemas.microsoft.com/office/drawing/2014/main" id="{50505D97-54C8-DB41-B652-1363964B3FE0}"/>
              </a:ext>
            </a:extLst>
          </p:cNvPr>
          <p:cNvSpPr txBox="1"/>
          <p:nvPr/>
        </p:nvSpPr>
        <p:spPr>
          <a:xfrm>
            <a:off x="609600" y="4301460"/>
            <a:ext cx="7772400" cy="2369880"/>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14:45</a:t>
            </a:r>
          </a:p>
          <a:p>
            <a:pPr algn="ctr"/>
            <a:r>
              <a:rPr lang="en-US" sz="2400" b="1" baseline="30000" dirty="0">
                <a:solidFill>
                  <a:schemeClr val="bg1"/>
                </a:solidFill>
                <a:latin typeface="APPLE CHANCERY" panose="03020702040506060504" pitchFamily="66" charset="-79"/>
                <a:cs typeface="APPLE CHANCERY" panose="03020702040506060504" pitchFamily="66" charset="-79"/>
              </a:rPr>
              <a:t> </a:t>
            </a:r>
            <a:r>
              <a:rPr lang="en-US" sz="2400" dirty="0">
                <a:solidFill>
                  <a:schemeClr val="bg1"/>
                </a:solidFill>
                <a:latin typeface="Apple Chancery" panose="03020702040506060504" pitchFamily="66" charset="-79"/>
                <a:cs typeface="Apple Chancery" panose="03020702040506060504" pitchFamily="66" charset="-79"/>
              </a:rPr>
              <a:t>But the people said to Saul, “Shall Jonathan die, who has accomplished this great deliverance in Israel? Certainly not! </a:t>
            </a:r>
            <a:r>
              <a:rPr lang="en-US" sz="2400" i="1" dirty="0">
                <a:solidFill>
                  <a:schemeClr val="bg1"/>
                </a:solidFill>
                <a:latin typeface="APPLE CHANCERY" panose="03020702040506060504" pitchFamily="66" charset="-79"/>
                <a:cs typeface="APPLE CHANCERY" panose="03020702040506060504" pitchFamily="66" charset="-79"/>
              </a:rPr>
              <a:t>As</a:t>
            </a:r>
            <a:r>
              <a:rPr lang="en-US" sz="2400" dirty="0">
                <a:solidFill>
                  <a:schemeClr val="bg1"/>
                </a:solidFill>
                <a:latin typeface="Apple Chancery" panose="03020702040506060504" pitchFamily="66" charset="-79"/>
                <a:cs typeface="Apple Chancery" panose="03020702040506060504" pitchFamily="66" charset="-79"/>
              </a:rPr>
              <a:t> the </a:t>
            </a:r>
            <a:r>
              <a:rPr lang="en-US" sz="2400" cap="small" dirty="0">
                <a:solidFill>
                  <a:schemeClr val="bg1"/>
                </a:solidFill>
                <a:latin typeface="Apple Chancery" panose="03020702040506060504" pitchFamily="66" charset="-79"/>
                <a:cs typeface="Apple Chancery" panose="03020702040506060504" pitchFamily="66" charset="-79"/>
              </a:rPr>
              <a:t>Lord</a:t>
            </a:r>
            <a:r>
              <a:rPr lang="en-US" sz="2400" dirty="0">
                <a:solidFill>
                  <a:schemeClr val="bg1"/>
                </a:solidFill>
                <a:latin typeface="Apple Chancery" panose="03020702040506060504" pitchFamily="66" charset="-79"/>
                <a:cs typeface="Apple Chancery" panose="03020702040506060504" pitchFamily="66" charset="-79"/>
              </a:rPr>
              <a:t> lives, not one hair of his head shall fall to the ground, for he has worked with God this day.” So the people rescued Jonathan, and he did not die.</a:t>
            </a:r>
            <a:endParaRPr lang="en-US" sz="3600" dirty="0">
              <a:solidFill>
                <a:schemeClr val="bg1"/>
              </a:solidFill>
              <a:latin typeface="Apple Chancery" panose="03020702040506060504" pitchFamily="66" charset="-79"/>
              <a:cs typeface="Apple Chancery" panose="03020702040506060504" pitchFamily="66" charset="-79"/>
            </a:endParaRPr>
          </a:p>
        </p:txBody>
      </p:sp>
      <p:pic>
        <p:nvPicPr>
          <p:cNvPr id="6146" name="Picture 2" descr="Jonathan | Lesson 2 in Character by Character, series 2">
            <a:extLst>
              <a:ext uri="{FF2B5EF4-FFF2-40B4-BE49-F238E27FC236}">
                <a16:creationId xmlns:a16="http://schemas.microsoft.com/office/drawing/2014/main" id="{B5C617D8-118C-8548-A43B-052DDFC76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19033"/>
            <a:ext cx="3581400" cy="26825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D6D1A5-4D53-3E41-AB89-FE485F4E9007}"/>
              </a:ext>
            </a:extLst>
          </p:cNvPr>
          <p:cNvSpPr txBox="1"/>
          <p:nvPr/>
        </p:nvSpPr>
        <p:spPr>
          <a:xfrm>
            <a:off x="454573" y="1419033"/>
            <a:ext cx="4038599" cy="2677656"/>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14:24</a:t>
            </a:r>
          </a:p>
          <a:p>
            <a:pPr algn="ctr"/>
            <a:r>
              <a:rPr lang="en-US" sz="3600" b="1" baseline="30000" dirty="0">
                <a:solidFill>
                  <a:schemeClr val="bg1"/>
                </a:solidFill>
                <a:latin typeface="APPLE CHANCERY" panose="03020702040506060504" pitchFamily="66" charset="-79"/>
                <a:cs typeface="APPLE CHANCERY" panose="03020702040506060504" pitchFamily="66" charset="-79"/>
              </a:rPr>
              <a:t> </a:t>
            </a:r>
            <a:r>
              <a:rPr lang="en-US" sz="2800" dirty="0">
                <a:solidFill>
                  <a:schemeClr val="bg1"/>
                </a:solidFill>
                <a:latin typeface="Apple Chancery" panose="03020702040506060504" pitchFamily="66" charset="-79"/>
                <a:cs typeface="Apple Chancery" panose="03020702040506060504" pitchFamily="66" charset="-79"/>
              </a:rPr>
              <a:t>“Cursed </a:t>
            </a:r>
            <a:r>
              <a:rPr lang="en-US" sz="2800" i="1" dirty="0">
                <a:solidFill>
                  <a:schemeClr val="bg1"/>
                </a:solidFill>
                <a:latin typeface="APPLE CHANCERY" panose="03020702040506060504" pitchFamily="66" charset="-79"/>
                <a:cs typeface="APPLE CHANCERY" panose="03020702040506060504" pitchFamily="66" charset="-79"/>
              </a:rPr>
              <a:t>is</a:t>
            </a:r>
            <a:r>
              <a:rPr lang="en-US" sz="2800" dirty="0">
                <a:solidFill>
                  <a:schemeClr val="bg1"/>
                </a:solidFill>
                <a:latin typeface="Apple Chancery" panose="03020702040506060504" pitchFamily="66" charset="-79"/>
                <a:cs typeface="Apple Chancery" panose="03020702040506060504" pitchFamily="66" charset="-79"/>
              </a:rPr>
              <a:t> the man who eats </a:t>
            </a:r>
            <a:r>
              <a:rPr lang="en-US" sz="2800" i="1" dirty="0">
                <a:solidFill>
                  <a:schemeClr val="bg1"/>
                </a:solidFill>
                <a:latin typeface="APPLE CHANCERY" panose="03020702040506060504" pitchFamily="66" charset="-79"/>
                <a:cs typeface="APPLE CHANCERY" panose="03020702040506060504" pitchFamily="66" charset="-79"/>
              </a:rPr>
              <a:t>any</a:t>
            </a:r>
            <a:r>
              <a:rPr lang="en-US" sz="2800" dirty="0">
                <a:solidFill>
                  <a:schemeClr val="bg1"/>
                </a:solidFill>
                <a:latin typeface="Apple Chancery" panose="03020702040506060504" pitchFamily="66" charset="-79"/>
                <a:cs typeface="Apple Chancery" panose="03020702040506060504" pitchFamily="66" charset="-79"/>
              </a:rPr>
              <a:t> food until evening, before I have taken vengeance on my enemies.”</a:t>
            </a:r>
            <a:endParaRPr lang="en-US" sz="4800"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172050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ppt_w</p:attrName>
                                        </p:attrNameLst>
                                      </p:cBhvr>
                                      <p:tavLst>
                                        <p:tav tm="0">
                                          <p:val>
                                            <p:strVal val="#ppt_w*0.70"/>
                                          </p:val>
                                        </p:tav>
                                        <p:tav tm="100000">
                                          <p:val>
                                            <p:strVal val="#ppt_w"/>
                                          </p:val>
                                        </p:tav>
                                      </p:tavLst>
                                    </p:anim>
                                    <p:anim calcmode="lin" valueType="num">
                                      <p:cBhvr>
                                        <p:cTn id="15" dur="1000" fill="hold"/>
                                        <p:tgtEl>
                                          <p:spTgt spid="6146"/>
                                        </p:tgtEl>
                                        <p:attrNameLst>
                                          <p:attrName>ppt_h</p:attrName>
                                        </p:attrNameLst>
                                      </p:cBhvr>
                                      <p:tavLst>
                                        <p:tav tm="0">
                                          <p:val>
                                            <p:strVal val="#ppt_h"/>
                                          </p:val>
                                        </p:tav>
                                        <p:tav tm="100000">
                                          <p:val>
                                            <p:strVal val="#ppt_h"/>
                                          </p:val>
                                        </p:tav>
                                      </p:tavLst>
                                    </p:anim>
                                    <p:animEffect transition="in" filter="fade">
                                      <p:cBhvr>
                                        <p:cTn id="16" dur="10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15</a:t>
            </a:r>
          </a:p>
        </p:txBody>
      </p:sp>
      <p:sp>
        <p:nvSpPr>
          <p:cNvPr id="4" name="TextBox 3">
            <a:extLst>
              <a:ext uri="{FF2B5EF4-FFF2-40B4-BE49-F238E27FC236}">
                <a16:creationId xmlns:a16="http://schemas.microsoft.com/office/drawing/2014/main" id="{50505D97-54C8-DB41-B652-1363964B3FE0}"/>
              </a:ext>
            </a:extLst>
          </p:cNvPr>
          <p:cNvSpPr txBox="1"/>
          <p:nvPr/>
        </p:nvSpPr>
        <p:spPr>
          <a:xfrm>
            <a:off x="606972" y="4315582"/>
            <a:ext cx="7772400" cy="2246769"/>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15:3</a:t>
            </a:r>
          </a:p>
          <a:p>
            <a:pPr algn="ctr"/>
            <a:r>
              <a:rPr lang="en-US" sz="2800" dirty="0">
                <a:solidFill>
                  <a:schemeClr val="bg1"/>
                </a:solidFill>
                <a:latin typeface="Apple Chancery" panose="03020702040506060504" pitchFamily="66" charset="-79"/>
                <a:cs typeface="Apple Chancery" panose="03020702040506060504" pitchFamily="66" charset="-79"/>
              </a:rPr>
              <a:t>Now go and attack Amalek, and utterly destroy all that they have, and do not spare them. But kill both man and woman, infant and nursing child, ox and sheep, camel and donkey.</a:t>
            </a:r>
            <a:endParaRPr lang="en-US" sz="4000" dirty="0">
              <a:solidFill>
                <a:schemeClr val="bg1"/>
              </a:solidFill>
              <a:latin typeface="Apple Chancery" panose="03020702040506060504" pitchFamily="66" charset="-79"/>
              <a:cs typeface="Apple Chancery" panose="03020702040506060504" pitchFamily="66" charset="-79"/>
            </a:endParaRPr>
          </a:p>
        </p:txBody>
      </p:sp>
      <p:pic>
        <p:nvPicPr>
          <p:cNvPr id="1026" name="Picture 2" descr="FreeBibleimages :: King Saul attacks the Amalekites :: King Saul defeats  the Amalekites but disobeys God&amp;#39;s command (1 Samuel 15:1-35)">
            <a:extLst>
              <a:ext uri="{FF2B5EF4-FFF2-40B4-BE49-F238E27FC236}">
                <a16:creationId xmlns:a16="http://schemas.microsoft.com/office/drawing/2014/main" id="{1EE011D2-8A0F-3D43-AB3F-2398714BB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959498"/>
            <a:ext cx="449580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86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15</a:t>
            </a:r>
          </a:p>
        </p:txBody>
      </p:sp>
      <p:sp>
        <p:nvSpPr>
          <p:cNvPr id="4" name="TextBox 3">
            <a:extLst>
              <a:ext uri="{FF2B5EF4-FFF2-40B4-BE49-F238E27FC236}">
                <a16:creationId xmlns:a16="http://schemas.microsoft.com/office/drawing/2014/main" id="{50505D97-54C8-DB41-B652-1363964B3FE0}"/>
              </a:ext>
            </a:extLst>
          </p:cNvPr>
          <p:cNvSpPr txBox="1"/>
          <p:nvPr/>
        </p:nvSpPr>
        <p:spPr>
          <a:xfrm>
            <a:off x="606972" y="4315582"/>
            <a:ext cx="7772400" cy="2246769"/>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15:3</a:t>
            </a:r>
          </a:p>
          <a:p>
            <a:pPr algn="ctr"/>
            <a:r>
              <a:rPr lang="en-US" sz="2800" dirty="0">
                <a:solidFill>
                  <a:schemeClr val="bg1"/>
                </a:solidFill>
                <a:latin typeface="Apple Chancery" panose="03020702040506060504" pitchFamily="66" charset="-79"/>
                <a:cs typeface="Apple Chancery" panose="03020702040506060504" pitchFamily="66" charset="-79"/>
              </a:rPr>
              <a:t>Now go and attack Amalek, and utterly destroy all that they have, and do not spare them. But kill both man and woman, infant and nursing child, ox and sheep, camel and donkey.</a:t>
            </a:r>
            <a:endParaRPr lang="en-US" sz="4000" dirty="0">
              <a:solidFill>
                <a:schemeClr val="bg1"/>
              </a:solidFill>
              <a:latin typeface="Apple Chancery" panose="03020702040506060504" pitchFamily="66" charset="-79"/>
              <a:cs typeface="Apple Chancery" panose="03020702040506060504" pitchFamily="66" charset="-79"/>
            </a:endParaRPr>
          </a:p>
        </p:txBody>
      </p:sp>
      <p:pic>
        <p:nvPicPr>
          <p:cNvPr id="6" name="Picture 2" descr="FreeBibleimages :: King Saul attacks the Amalekites :: King Saul defeats  the Amalekites but disobeys God&amp;#39;s command (1 Samuel 15:1-35)">
            <a:extLst>
              <a:ext uri="{FF2B5EF4-FFF2-40B4-BE49-F238E27FC236}">
                <a16:creationId xmlns:a16="http://schemas.microsoft.com/office/drawing/2014/main" id="{45ADA8E4-BAEC-9B47-845D-2542ECC00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959498"/>
            <a:ext cx="449580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15</a:t>
            </a:r>
          </a:p>
        </p:txBody>
      </p:sp>
      <p:sp>
        <p:nvSpPr>
          <p:cNvPr id="4" name="TextBox 3">
            <a:extLst>
              <a:ext uri="{FF2B5EF4-FFF2-40B4-BE49-F238E27FC236}">
                <a16:creationId xmlns:a16="http://schemas.microsoft.com/office/drawing/2014/main" id="{50505D97-54C8-DB41-B652-1363964B3FE0}"/>
              </a:ext>
            </a:extLst>
          </p:cNvPr>
          <p:cNvSpPr txBox="1"/>
          <p:nvPr/>
        </p:nvSpPr>
        <p:spPr>
          <a:xfrm>
            <a:off x="606972" y="4315582"/>
            <a:ext cx="7772400" cy="2246769"/>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15:9</a:t>
            </a:r>
          </a:p>
          <a:p>
            <a:pPr algn="ctr"/>
            <a:r>
              <a:rPr lang="en-US" sz="2800" dirty="0">
                <a:solidFill>
                  <a:schemeClr val="bg1"/>
                </a:solidFill>
                <a:latin typeface="Apple Chancery" panose="03020702040506060504" pitchFamily="66" charset="-79"/>
                <a:cs typeface="Apple Chancery" panose="03020702040506060504" pitchFamily="66" charset="-79"/>
              </a:rPr>
              <a:t>But Saul and the people spared Agag and the best of the sheep, the oxen, the fatlings, the lambs, and all </a:t>
            </a:r>
            <a:r>
              <a:rPr lang="en-US" sz="2800" i="1" dirty="0">
                <a:solidFill>
                  <a:schemeClr val="bg1"/>
                </a:solidFill>
                <a:latin typeface="APPLE CHANCERY" panose="03020702040506060504" pitchFamily="66" charset="-79"/>
                <a:cs typeface="APPLE CHANCERY" panose="03020702040506060504" pitchFamily="66" charset="-79"/>
              </a:rPr>
              <a:t>that was</a:t>
            </a:r>
            <a:r>
              <a:rPr lang="en-US" sz="2800" dirty="0">
                <a:solidFill>
                  <a:schemeClr val="bg1"/>
                </a:solidFill>
                <a:latin typeface="Apple Chancery" panose="03020702040506060504" pitchFamily="66" charset="-79"/>
                <a:cs typeface="Apple Chancery" panose="03020702040506060504" pitchFamily="66" charset="-79"/>
              </a:rPr>
              <a:t> good, and were unwilling to utterly destroy them</a:t>
            </a:r>
            <a:endParaRPr lang="en-US" sz="4000" dirty="0">
              <a:solidFill>
                <a:schemeClr val="bg1"/>
              </a:solidFill>
              <a:latin typeface="Apple Chancery" panose="03020702040506060504" pitchFamily="66" charset="-79"/>
              <a:cs typeface="Apple Chancery" panose="03020702040506060504" pitchFamily="66" charset="-79"/>
            </a:endParaRPr>
          </a:p>
        </p:txBody>
      </p:sp>
      <p:pic>
        <p:nvPicPr>
          <p:cNvPr id="6" name="Picture 4" descr="Full Obedience To The Will Of God | The Heaton File">
            <a:extLst>
              <a:ext uri="{FF2B5EF4-FFF2-40B4-BE49-F238E27FC236}">
                <a16:creationId xmlns:a16="http://schemas.microsoft.com/office/drawing/2014/main" id="{EB8DB266-FECF-C845-86D9-EBC267554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913" y="959498"/>
            <a:ext cx="4498174" cy="33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8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15</a:t>
            </a:r>
          </a:p>
        </p:txBody>
      </p:sp>
      <p:sp>
        <p:nvSpPr>
          <p:cNvPr id="4" name="TextBox 3">
            <a:extLst>
              <a:ext uri="{FF2B5EF4-FFF2-40B4-BE49-F238E27FC236}">
                <a16:creationId xmlns:a16="http://schemas.microsoft.com/office/drawing/2014/main" id="{50505D97-54C8-DB41-B652-1363964B3FE0}"/>
              </a:ext>
            </a:extLst>
          </p:cNvPr>
          <p:cNvSpPr txBox="1"/>
          <p:nvPr/>
        </p:nvSpPr>
        <p:spPr>
          <a:xfrm>
            <a:off x="606972" y="4572000"/>
            <a:ext cx="7772400" cy="1384995"/>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15:14</a:t>
            </a:r>
          </a:p>
          <a:p>
            <a:pPr algn="ctr"/>
            <a:r>
              <a:rPr lang="en-US" sz="2800" dirty="0">
                <a:solidFill>
                  <a:schemeClr val="bg1"/>
                </a:solidFill>
                <a:latin typeface="Apple Chancery" panose="03020702040506060504" pitchFamily="66" charset="-79"/>
                <a:cs typeface="Apple Chancery" panose="03020702040506060504" pitchFamily="66" charset="-79"/>
              </a:rPr>
              <a:t>“What then </a:t>
            </a:r>
            <a:r>
              <a:rPr lang="en-US" sz="2800" i="1" dirty="0">
                <a:solidFill>
                  <a:schemeClr val="bg1"/>
                </a:solidFill>
                <a:latin typeface="APPLE CHANCERY" panose="03020702040506060504" pitchFamily="66" charset="-79"/>
                <a:cs typeface="APPLE CHANCERY" panose="03020702040506060504" pitchFamily="66" charset="-79"/>
              </a:rPr>
              <a:t>is</a:t>
            </a:r>
            <a:r>
              <a:rPr lang="en-US" sz="2800" dirty="0">
                <a:solidFill>
                  <a:schemeClr val="bg1"/>
                </a:solidFill>
                <a:latin typeface="Apple Chancery" panose="03020702040506060504" pitchFamily="66" charset="-79"/>
                <a:cs typeface="Apple Chancery" panose="03020702040506060504" pitchFamily="66" charset="-79"/>
              </a:rPr>
              <a:t> this bleating of the sheep in my ears, and the lowing of the oxen which I hear?”</a:t>
            </a:r>
            <a:endParaRPr lang="en-US" sz="4000" dirty="0">
              <a:solidFill>
                <a:schemeClr val="bg1"/>
              </a:solidFill>
              <a:latin typeface="Apple Chancery" panose="03020702040506060504" pitchFamily="66" charset="-79"/>
              <a:cs typeface="Apple Chancery" panose="03020702040506060504" pitchFamily="66" charset="-79"/>
            </a:endParaRPr>
          </a:p>
        </p:txBody>
      </p:sp>
      <p:sp>
        <p:nvSpPr>
          <p:cNvPr id="6" name="TextBox 5">
            <a:extLst>
              <a:ext uri="{FF2B5EF4-FFF2-40B4-BE49-F238E27FC236}">
                <a16:creationId xmlns:a16="http://schemas.microsoft.com/office/drawing/2014/main" id="{95D6D1A5-4D53-3E41-AB89-FE485F4E9007}"/>
              </a:ext>
            </a:extLst>
          </p:cNvPr>
          <p:cNvSpPr txBox="1"/>
          <p:nvPr/>
        </p:nvSpPr>
        <p:spPr>
          <a:xfrm>
            <a:off x="454573" y="1419033"/>
            <a:ext cx="4038599" cy="2739211"/>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15:13</a:t>
            </a:r>
          </a:p>
          <a:p>
            <a:pPr algn="ctr"/>
            <a:r>
              <a:rPr lang="en-US" sz="4800" b="1" baseline="30000" dirty="0">
                <a:solidFill>
                  <a:schemeClr val="bg1"/>
                </a:solidFill>
                <a:latin typeface="APPLE CHANCERY" panose="03020702040506060504" pitchFamily="66" charset="-79"/>
                <a:cs typeface="APPLE CHANCERY" panose="03020702040506060504" pitchFamily="66" charset="-79"/>
              </a:rPr>
              <a:t> </a:t>
            </a:r>
            <a:r>
              <a:rPr lang="en-US" sz="2800" dirty="0">
                <a:solidFill>
                  <a:schemeClr val="bg1"/>
                </a:solidFill>
                <a:latin typeface="Apple Chancery" panose="03020702040506060504" pitchFamily="66" charset="-79"/>
                <a:cs typeface="Apple Chancery" panose="03020702040506060504" pitchFamily="66" charset="-79"/>
              </a:rPr>
              <a:t>“Blessed </a:t>
            </a:r>
            <a:r>
              <a:rPr lang="en-US" sz="2800" i="1" dirty="0">
                <a:solidFill>
                  <a:schemeClr val="bg1"/>
                </a:solidFill>
                <a:latin typeface="APPLE CHANCERY" panose="03020702040506060504" pitchFamily="66" charset="-79"/>
                <a:cs typeface="APPLE CHANCERY" panose="03020702040506060504" pitchFamily="66" charset="-79"/>
              </a:rPr>
              <a:t>are</a:t>
            </a:r>
            <a:r>
              <a:rPr lang="en-US" sz="2800" dirty="0">
                <a:solidFill>
                  <a:schemeClr val="bg1"/>
                </a:solidFill>
                <a:latin typeface="Apple Chancery" panose="03020702040506060504" pitchFamily="66" charset="-79"/>
                <a:cs typeface="Apple Chancery" panose="03020702040506060504" pitchFamily="66" charset="-79"/>
              </a:rPr>
              <a:t> you of the </a:t>
            </a:r>
            <a:r>
              <a:rPr lang="en-US" sz="2800" cap="small" dirty="0">
                <a:solidFill>
                  <a:schemeClr val="bg1"/>
                </a:solidFill>
                <a:latin typeface="Apple Chancery" panose="03020702040506060504" pitchFamily="66" charset="-79"/>
                <a:cs typeface="Apple Chancery" panose="03020702040506060504" pitchFamily="66" charset="-79"/>
              </a:rPr>
              <a:t>Lord</a:t>
            </a:r>
            <a:r>
              <a:rPr lang="en-US" sz="2800" dirty="0">
                <a:solidFill>
                  <a:schemeClr val="bg1"/>
                </a:solidFill>
                <a:latin typeface="Apple Chancery" panose="03020702040506060504" pitchFamily="66" charset="-79"/>
                <a:cs typeface="Apple Chancery" panose="03020702040506060504" pitchFamily="66" charset="-79"/>
              </a:rPr>
              <a:t>! I have performed the commandment of the </a:t>
            </a:r>
            <a:r>
              <a:rPr lang="en-US" sz="2800" cap="small" dirty="0">
                <a:solidFill>
                  <a:schemeClr val="bg1"/>
                </a:solidFill>
                <a:latin typeface="Apple Chancery" panose="03020702040506060504" pitchFamily="66" charset="-79"/>
                <a:cs typeface="Apple Chancery" panose="03020702040506060504" pitchFamily="66" charset="-79"/>
              </a:rPr>
              <a:t>Lord</a:t>
            </a:r>
            <a:r>
              <a:rPr lang="en-US" sz="2800" dirty="0">
                <a:solidFill>
                  <a:schemeClr val="bg1"/>
                </a:solidFill>
                <a:latin typeface="Apple Chancery" panose="03020702040506060504" pitchFamily="66" charset="-79"/>
                <a:cs typeface="Apple Chancery" panose="03020702040506060504" pitchFamily="66" charset="-79"/>
              </a:rPr>
              <a:t>.”</a:t>
            </a:r>
            <a:endParaRPr lang="en-US" sz="6600" dirty="0">
              <a:solidFill>
                <a:schemeClr val="bg1"/>
              </a:solidFill>
              <a:latin typeface="Apple Chancery" panose="03020702040506060504" pitchFamily="66" charset="-79"/>
              <a:cs typeface="Apple Chancery" panose="03020702040506060504" pitchFamily="66" charset="-79"/>
            </a:endParaRPr>
          </a:p>
        </p:txBody>
      </p:sp>
      <p:pic>
        <p:nvPicPr>
          <p:cNvPr id="9218" name="Picture 2" descr="1 Samuel 15 – The Lord Rejects Saul | Bob&amp;#39;s boy&amp;#39;s Christianity blog">
            <a:extLst>
              <a:ext uri="{FF2B5EF4-FFF2-40B4-BE49-F238E27FC236}">
                <a16:creationId xmlns:a16="http://schemas.microsoft.com/office/drawing/2014/main" id="{1A918040-30F0-CF4B-85F1-E4F2D2A7E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172" y="1307094"/>
            <a:ext cx="4175597" cy="285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7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p:cTn id="14" dur="1000" fill="hold"/>
                                        <p:tgtEl>
                                          <p:spTgt spid="9218"/>
                                        </p:tgtEl>
                                        <p:attrNameLst>
                                          <p:attrName>ppt_w</p:attrName>
                                        </p:attrNameLst>
                                      </p:cBhvr>
                                      <p:tavLst>
                                        <p:tav tm="0">
                                          <p:val>
                                            <p:strVal val="#ppt_w*0.70"/>
                                          </p:val>
                                        </p:tav>
                                        <p:tav tm="100000">
                                          <p:val>
                                            <p:strVal val="#ppt_w"/>
                                          </p:val>
                                        </p:tav>
                                      </p:tavLst>
                                    </p:anim>
                                    <p:anim calcmode="lin" valueType="num">
                                      <p:cBhvr>
                                        <p:cTn id="15" dur="1000" fill="hold"/>
                                        <p:tgtEl>
                                          <p:spTgt spid="9218"/>
                                        </p:tgtEl>
                                        <p:attrNameLst>
                                          <p:attrName>ppt_h</p:attrName>
                                        </p:attrNameLst>
                                      </p:cBhvr>
                                      <p:tavLst>
                                        <p:tav tm="0">
                                          <p:val>
                                            <p:strVal val="#ppt_h"/>
                                          </p:val>
                                        </p:tav>
                                        <p:tav tm="100000">
                                          <p:val>
                                            <p:strVal val="#ppt_h"/>
                                          </p:val>
                                        </p:tav>
                                      </p:tavLst>
                                    </p:anim>
                                    <p:animEffect transition="in" filter="fade">
                                      <p:cBhvr>
                                        <p:cTn id="16" dur="1000"/>
                                        <p:tgtEl>
                                          <p:spTgt spid="921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15</a:t>
            </a:r>
          </a:p>
        </p:txBody>
      </p:sp>
      <p:sp>
        <p:nvSpPr>
          <p:cNvPr id="4" name="TextBox 3">
            <a:extLst>
              <a:ext uri="{FF2B5EF4-FFF2-40B4-BE49-F238E27FC236}">
                <a16:creationId xmlns:a16="http://schemas.microsoft.com/office/drawing/2014/main" id="{50505D97-54C8-DB41-B652-1363964B3FE0}"/>
              </a:ext>
            </a:extLst>
          </p:cNvPr>
          <p:cNvSpPr txBox="1"/>
          <p:nvPr/>
        </p:nvSpPr>
        <p:spPr>
          <a:xfrm>
            <a:off x="606972" y="4368587"/>
            <a:ext cx="7772400" cy="2369880"/>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15:22</a:t>
            </a:r>
          </a:p>
          <a:p>
            <a:pPr algn="ctr"/>
            <a:r>
              <a:rPr lang="en-US" sz="2400" dirty="0">
                <a:solidFill>
                  <a:schemeClr val="bg1"/>
                </a:solidFill>
                <a:latin typeface="Apple Chancery" panose="03020702040506060504" pitchFamily="66" charset="-79"/>
                <a:cs typeface="Apple Chancery" panose="03020702040506060504" pitchFamily="66" charset="-79"/>
              </a:rPr>
              <a:t>“Has the </a:t>
            </a:r>
            <a:r>
              <a:rPr lang="en-US" sz="2400" cap="small" dirty="0">
                <a:solidFill>
                  <a:schemeClr val="bg1"/>
                </a:solidFill>
                <a:latin typeface="Apple Chancery" panose="03020702040506060504" pitchFamily="66" charset="-79"/>
                <a:cs typeface="Apple Chancery" panose="03020702040506060504" pitchFamily="66" charset="-79"/>
              </a:rPr>
              <a:t>Lord</a:t>
            </a:r>
            <a:r>
              <a:rPr lang="en-US" sz="2400" dirty="0">
                <a:solidFill>
                  <a:schemeClr val="bg1"/>
                </a:solidFill>
                <a:latin typeface="Apple Chancery" panose="03020702040506060504" pitchFamily="66" charset="-79"/>
                <a:cs typeface="Apple Chancery" panose="03020702040506060504" pitchFamily="66" charset="-79"/>
              </a:rPr>
              <a:t> </a:t>
            </a:r>
            <a:r>
              <a:rPr lang="en-US" sz="2400" i="1" dirty="0">
                <a:solidFill>
                  <a:schemeClr val="bg1"/>
                </a:solidFill>
                <a:latin typeface="APPLE CHANCERY" panose="03020702040506060504" pitchFamily="66" charset="-79"/>
                <a:cs typeface="APPLE CHANCERY" panose="03020702040506060504" pitchFamily="66" charset="-79"/>
              </a:rPr>
              <a:t>as great</a:t>
            </a:r>
            <a:r>
              <a:rPr lang="en-US" sz="2400" dirty="0">
                <a:solidFill>
                  <a:schemeClr val="bg1"/>
                </a:solidFill>
                <a:latin typeface="Apple Chancery" panose="03020702040506060504" pitchFamily="66" charset="-79"/>
                <a:cs typeface="Apple Chancery" panose="03020702040506060504" pitchFamily="66" charset="-79"/>
              </a:rPr>
              <a:t> delight in burnt offerings and sacrifices,</a:t>
            </a:r>
            <a:br>
              <a:rPr lang="en-US" sz="2400" dirty="0">
                <a:solidFill>
                  <a:schemeClr val="bg1"/>
                </a:solidFill>
                <a:latin typeface="Apple Chancery" panose="03020702040506060504" pitchFamily="66" charset="-79"/>
                <a:cs typeface="Apple Chancery" panose="03020702040506060504" pitchFamily="66" charset="-79"/>
              </a:rPr>
            </a:br>
            <a:r>
              <a:rPr lang="en-US" sz="2400" dirty="0">
                <a:solidFill>
                  <a:schemeClr val="bg1"/>
                </a:solidFill>
                <a:latin typeface="Apple Chancery" panose="03020702040506060504" pitchFamily="66" charset="-79"/>
                <a:cs typeface="Apple Chancery" panose="03020702040506060504" pitchFamily="66" charset="-79"/>
              </a:rPr>
              <a:t>As in obeying the voice of the </a:t>
            </a:r>
            <a:r>
              <a:rPr lang="en-US" sz="2400" cap="small" dirty="0">
                <a:solidFill>
                  <a:schemeClr val="bg1"/>
                </a:solidFill>
                <a:latin typeface="Apple Chancery" panose="03020702040506060504" pitchFamily="66" charset="-79"/>
                <a:cs typeface="Apple Chancery" panose="03020702040506060504" pitchFamily="66" charset="-79"/>
              </a:rPr>
              <a:t>Lord</a:t>
            </a:r>
            <a:r>
              <a:rPr lang="en-US" sz="2400" dirty="0">
                <a:solidFill>
                  <a:schemeClr val="bg1"/>
                </a:solidFill>
                <a:latin typeface="Apple Chancery" panose="03020702040506060504" pitchFamily="66" charset="-79"/>
                <a:cs typeface="Apple Chancery" panose="03020702040506060504" pitchFamily="66" charset="-79"/>
              </a:rPr>
              <a:t>?</a:t>
            </a:r>
            <a:br>
              <a:rPr lang="en-US" sz="2400" dirty="0">
                <a:solidFill>
                  <a:schemeClr val="bg1"/>
                </a:solidFill>
                <a:latin typeface="Apple Chancery" panose="03020702040506060504" pitchFamily="66" charset="-79"/>
                <a:cs typeface="Apple Chancery" panose="03020702040506060504" pitchFamily="66" charset="-79"/>
              </a:rPr>
            </a:br>
            <a:r>
              <a:rPr lang="en-US" sz="2400" dirty="0">
                <a:solidFill>
                  <a:schemeClr val="bg1"/>
                </a:solidFill>
                <a:latin typeface="Apple Chancery" panose="03020702040506060504" pitchFamily="66" charset="-79"/>
                <a:cs typeface="Apple Chancery" panose="03020702040506060504" pitchFamily="66" charset="-79"/>
              </a:rPr>
              <a:t>Behold, to obey is better than sacrifice,</a:t>
            </a:r>
            <a:br>
              <a:rPr lang="en-US" sz="2400" dirty="0">
                <a:solidFill>
                  <a:schemeClr val="bg1"/>
                </a:solidFill>
                <a:latin typeface="Apple Chancery" panose="03020702040506060504" pitchFamily="66" charset="-79"/>
                <a:cs typeface="Apple Chancery" panose="03020702040506060504" pitchFamily="66" charset="-79"/>
              </a:rPr>
            </a:br>
            <a:r>
              <a:rPr lang="en-US" sz="2400" i="1" dirty="0">
                <a:solidFill>
                  <a:schemeClr val="bg1"/>
                </a:solidFill>
                <a:latin typeface="APPLE CHANCERY" panose="03020702040506060504" pitchFamily="66" charset="-79"/>
                <a:cs typeface="APPLE CHANCERY" panose="03020702040506060504" pitchFamily="66" charset="-79"/>
              </a:rPr>
              <a:t>And</a:t>
            </a:r>
            <a:r>
              <a:rPr lang="en-US" sz="2400" dirty="0">
                <a:solidFill>
                  <a:schemeClr val="bg1"/>
                </a:solidFill>
                <a:latin typeface="Apple Chancery" panose="03020702040506060504" pitchFamily="66" charset="-79"/>
                <a:cs typeface="Apple Chancery" panose="03020702040506060504" pitchFamily="66" charset="-79"/>
              </a:rPr>
              <a:t> to heed than the fat of rams.</a:t>
            </a:r>
          </a:p>
        </p:txBody>
      </p:sp>
      <p:sp>
        <p:nvSpPr>
          <p:cNvPr id="6" name="TextBox 5">
            <a:extLst>
              <a:ext uri="{FF2B5EF4-FFF2-40B4-BE49-F238E27FC236}">
                <a16:creationId xmlns:a16="http://schemas.microsoft.com/office/drawing/2014/main" id="{95D6D1A5-4D53-3E41-AB89-FE485F4E9007}"/>
              </a:ext>
            </a:extLst>
          </p:cNvPr>
          <p:cNvSpPr txBox="1"/>
          <p:nvPr/>
        </p:nvSpPr>
        <p:spPr>
          <a:xfrm>
            <a:off x="454573" y="1419033"/>
            <a:ext cx="4038599" cy="2739211"/>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15:13</a:t>
            </a:r>
          </a:p>
          <a:p>
            <a:pPr algn="ctr"/>
            <a:r>
              <a:rPr lang="en-US" sz="4800" b="1" baseline="30000" dirty="0">
                <a:solidFill>
                  <a:schemeClr val="bg1"/>
                </a:solidFill>
                <a:latin typeface="APPLE CHANCERY" panose="03020702040506060504" pitchFamily="66" charset="-79"/>
                <a:cs typeface="APPLE CHANCERY" panose="03020702040506060504" pitchFamily="66" charset="-79"/>
              </a:rPr>
              <a:t> </a:t>
            </a:r>
            <a:r>
              <a:rPr lang="en-US" sz="2800" dirty="0">
                <a:solidFill>
                  <a:schemeClr val="bg1"/>
                </a:solidFill>
                <a:latin typeface="Apple Chancery" panose="03020702040506060504" pitchFamily="66" charset="-79"/>
                <a:cs typeface="Apple Chancery" panose="03020702040506060504" pitchFamily="66" charset="-79"/>
              </a:rPr>
              <a:t>“Blessed </a:t>
            </a:r>
            <a:r>
              <a:rPr lang="en-US" sz="2800" i="1" dirty="0">
                <a:solidFill>
                  <a:schemeClr val="bg1"/>
                </a:solidFill>
                <a:latin typeface="APPLE CHANCERY" panose="03020702040506060504" pitchFamily="66" charset="-79"/>
                <a:cs typeface="APPLE CHANCERY" panose="03020702040506060504" pitchFamily="66" charset="-79"/>
              </a:rPr>
              <a:t>are</a:t>
            </a:r>
            <a:r>
              <a:rPr lang="en-US" sz="2800" dirty="0">
                <a:solidFill>
                  <a:schemeClr val="bg1"/>
                </a:solidFill>
                <a:latin typeface="Apple Chancery" panose="03020702040506060504" pitchFamily="66" charset="-79"/>
                <a:cs typeface="Apple Chancery" panose="03020702040506060504" pitchFamily="66" charset="-79"/>
              </a:rPr>
              <a:t> you of the </a:t>
            </a:r>
            <a:r>
              <a:rPr lang="en-US" sz="2800" cap="small" dirty="0">
                <a:solidFill>
                  <a:schemeClr val="bg1"/>
                </a:solidFill>
                <a:latin typeface="Apple Chancery" panose="03020702040506060504" pitchFamily="66" charset="-79"/>
                <a:cs typeface="Apple Chancery" panose="03020702040506060504" pitchFamily="66" charset="-79"/>
              </a:rPr>
              <a:t>Lord</a:t>
            </a:r>
            <a:r>
              <a:rPr lang="en-US" sz="2800" dirty="0">
                <a:solidFill>
                  <a:schemeClr val="bg1"/>
                </a:solidFill>
                <a:latin typeface="Apple Chancery" panose="03020702040506060504" pitchFamily="66" charset="-79"/>
                <a:cs typeface="Apple Chancery" panose="03020702040506060504" pitchFamily="66" charset="-79"/>
              </a:rPr>
              <a:t>! I have performed the commandment of the </a:t>
            </a:r>
            <a:r>
              <a:rPr lang="en-US" sz="2800" cap="small" dirty="0">
                <a:solidFill>
                  <a:schemeClr val="bg1"/>
                </a:solidFill>
                <a:latin typeface="Apple Chancery" panose="03020702040506060504" pitchFamily="66" charset="-79"/>
                <a:cs typeface="Apple Chancery" panose="03020702040506060504" pitchFamily="66" charset="-79"/>
              </a:rPr>
              <a:t>Lord</a:t>
            </a:r>
            <a:r>
              <a:rPr lang="en-US" sz="2800" dirty="0">
                <a:solidFill>
                  <a:schemeClr val="bg1"/>
                </a:solidFill>
                <a:latin typeface="Apple Chancery" panose="03020702040506060504" pitchFamily="66" charset="-79"/>
                <a:cs typeface="Apple Chancery" panose="03020702040506060504" pitchFamily="66" charset="-79"/>
              </a:rPr>
              <a:t>.”</a:t>
            </a:r>
            <a:endParaRPr lang="en-US" sz="6600" dirty="0">
              <a:solidFill>
                <a:schemeClr val="bg1"/>
              </a:solidFill>
              <a:latin typeface="Apple Chancery" panose="03020702040506060504" pitchFamily="66" charset="-79"/>
              <a:cs typeface="Apple Chancery" panose="03020702040506060504" pitchFamily="66" charset="-79"/>
            </a:endParaRPr>
          </a:p>
        </p:txBody>
      </p:sp>
      <p:pic>
        <p:nvPicPr>
          <p:cNvPr id="9218" name="Picture 2" descr="1 Samuel 15 – The Lord Rejects Saul | Bob&amp;#39;s boy&amp;#39;s Christianity blog">
            <a:extLst>
              <a:ext uri="{FF2B5EF4-FFF2-40B4-BE49-F238E27FC236}">
                <a16:creationId xmlns:a16="http://schemas.microsoft.com/office/drawing/2014/main" id="{1A918040-30F0-CF4B-85F1-E4F2D2A7E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172" y="1307094"/>
            <a:ext cx="4175597" cy="285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6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15</a:t>
            </a:r>
          </a:p>
        </p:txBody>
      </p:sp>
      <p:sp>
        <p:nvSpPr>
          <p:cNvPr id="4" name="TextBox 3">
            <a:extLst>
              <a:ext uri="{FF2B5EF4-FFF2-40B4-BE49-F238E27FC236}">
                <a16:creationId xmlns:a16="http://schemas.microsoft.com/office/drawing/2014/main" id="{50505D97-54C8-DB41-B652-1363964B3FE0}"/>
              </a:ext>
            </a:extLst>
          </p:cNvPr>
          <p:cNvSpPr txBox="1"/>
          <p:nvPr/>
        </p:nvSpPr>
        <p:spPr>
          <a:xfrm>
            <a:off x="606972" y="4368587"/>
            <a:ext cx="7772400" cy="2246769"/>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15:23</a:t>
            </a:r>
          </a:p>
          <a:p>
            <a:pPr algn="ctr"/>
            <a:r>
              <a:rPr lang="en-US" sz="2800" dirty="0">
                <a:solidFill>
                  <a:schemeClr val="bg1"/>
                </a:solidFill>
                <a:latin typeface="Apple Chancery" panose="03020702040506060504" pitchFamily="66" charset="-79"/>
                <a:cs typeface="Apple Chancery" panose="03020702040506060504" pitchFamily="66" charset="-79"/>
              </a:rPr>
              <a:t>For rebellion </a:t>
            </a:r>
            <a:r>
              <a:rPr lang="en-US" sz="2800" i="1" dirty="0">
                <a:solidFill>
                  <a:schemeClr val="bg1"/>
                </a:solidFill>
                <a:latin typeface="APPLE CHANCERY" panose="03020702040506060504" pitchFamily="66" charset="-79"/>
                <a:cs typeface="APPLE CHANCERY" panose="03020702040506060504" pitchFamily="66" charset="-79"/>
              </a:rPr>
              <a:t>is as</a:t>
            </a:r>
            <a:r>
              <a:rPr lang="en-US" sz="2800" dirty="0">
                <a:solidFill>
                  <a:schemeClr val="bg1"/>
                </a:solidFill>
                <a:latin typeface="Apple Chancery" panose="03020702040506060504" pitchFamily="66" charset="-79"/>
                <a:cs typeface="Apple Chancery" panose="03020702040506060504" pitchFamily="66" charset="-79"/>
              </a:rPr>
              <a:t> the sin of witchcraft,</a:t>
            </a:r>
            <a:br>
              <a:rPr lang="en-US" sz="4800" dirty="0">
                <a:solidFill>
                  <a:schemeClr val="bg1"/>
                </a:solidFill>
                <a:latin typeface="Apple Chancery" panose="03020702040506060504" pitchFamily="66" charset="-79"/>
                <a:cs typeface="Apple Chancery" panose="03020702040506060504" pitchFamily="66" charset="-79"/>
              </a:rPr>
            </a:br>
            <a:r>
              <a:rPr lang="en-US" sz="2800" dirty="0">
                <a:solidFill>
                  <a:schemeClr val="bg1"/>
                </a:solidFill>
                <a:latin typeface="Apple Chancery" panose="03020702040506060504" pitchFamily="66" charset="-79"/>
                <a:cs typeface="Apple Chancery" panose="03020702040506060504" pitchFamily="66" charset="-79"/>
              </a:rPr>
              <a:t>And stubbornness </a:t>
            </a:r>
            <a:r>
              <a:rPr lang="en-US" sz="2800" i="1" dirty="0">
                <a:solidFill>
                  <a:schemeClr val="bg1"/>
                </a:solidFill>
                <a:latin typeface="APPLE CHANCERY" panose="03020702040506060504" pitchFamily="66" charset="-79"/>
                <a:cs typeface="APPLE CHANCERY" panose="03020702040506060504" pitchFamily="66" charset="-79"/>
              </a:rPr>
              <a:t>is as</a:t>
            </a:r>
            <a:r>
              <a:rPr lang="en-US" sz="2800" dirty="0">
                <a:solidFill>
                  <a:schemeClr val="bg1"/>
                </a:solidFill>
                <a:latin typeface="Apple Chancery" panose="03020702040506060504" pitchFamily="66" charset="-79"/>
                <a:cs typeface="Apple Chancery" panose="03020702040506060504" pitchFamily="66" charset="-79"/>
              </a:rPr>
              <a:t> iniquity and idolatry.</a:t>
            </a:r>
            <a:br>
              <a:rPr lang="en-US" sz="4800" dirty="0">
                <a:solidFill>
                  <a:schemeClr val="bg1"/>
                </a:solidFill>
                <a:latin typeface="Apple Chancery" panose="03020702040506060504" pitchFamily="66" charset="-79"/>
                <a:cs typeface="Apple Chancery" panose="03020702040506060504" pitchFamily="66" charset="-79"/>
              </a:rPr>
            </a:br>
            <a:r>
              <a:rPr lang="en-US" sz="2800" dirty="0">
                <a:solidFill>
                  <a:schemeClr val="bg1"/>
                </a:solidFill>
                <a:latin typeface="Apple Chancery" panose="03020702040506060504" pitchFamily="66" charset="-79"/>
                <a:cs typeface="Apple Chancery" panose="03020702040506060504" pitchFamily="66" charset="-79"/>
              </a:rPr>
              <a:t>Because you have rejected the word of the </a:t>
            </a:r>
            <a:r>
              <a:rPr lang="en-US" sz="2800" cap="small" dirty="0">
                <a:solidFill>
                  <a:schemeClr val="bg1"/>
                </a:solidFill>
                <a:latin typeface="Apple Chancery" panose="03020702040506060504" pitchFamily="66" charset="-79"/>
                <a:cs typeface="Apple Chancery" panose="03020702040506060504" pitchFamily="66" charset="-79"/>
              </a:rPr>
              <a:t>Lord</a:t>
            </a:r>
            <a:r>
              <a:rPr lang="en-US" sz="2800" dirty="0">
                <a:solidFill>
                  <a:schemeClr val="bg1"/>
                </a:solidFill>
                <a:latin typeface="Apple Chancery" panose="03020702040506060504" pitchFamily="66" charset="-79"/>
                <a:cs typeface="Apple Chancery" panose="03020702040506060504" pitchFamily="66" charset="-79"/>
              </a:rPr>
              <a:t>,</a:t>
            </a:r>
            <a:br>
              <a:rPr lang="en-US" sz="4800" dirty="0">
                <a:solidFill>
                  <a:schemeClr val="bg1"/>
                </a:solidFill>
                <a:latin typeface="Apple Chancery" panose="03020702040506060504" pitchFamily="66" charset="-79"/>
                <a:cs typeface="Apple Chancery" panose="03020702040506060504" pitchFamily="66" charset="-79"/>
              </a:rPr>
            </a:br>
            <a:r>
              <a:rPr lang="en-US" sz="2800" dirty="0">
                <a:solidFill>
                  <a:schemeClr val="bg1"/>
                </a:solidFill>
                <a:latin typeface="Apple Chancery" panose="03020702040506060504" pitchFamily="66" charset="-79"/>
                <a:cs typeface="Apple Chancery" panose="03020702040506060504" pitchFamily="66" charset="-79"/>
              </a:rPr>
              <a:t>He also has rejected you from </a:t>
            </a:r>
            <a:r>
              <a:rPr lang="en-US" sz="2800" i="1" dirty="0">
                <a:solidFill>
                  <a:schemeClr val="bg1"/>
                </a:solidFill>
                <a:latin typeface="APPLE CHANCERY" panose="03020702040506060504" pitchFamily="66" charset="-79"/>
                <a:cs typeface="APPLE CHANCERY" panose="03020702040506060504" pitchFamily="66" charset="-79"/>
              </a:rPr>
              <a:t>being</a:t>
            </a:r>
            <a:r>
              <a:rPr lang="en-US" sz="2800" dirty="0">
                <a:solidFill>
                  <a:schemeClr val="bg1"/>
                </a:solidFill>
                <a:latin typeface="Apple Chancery" panose="03020702040506060504" pitchFamily="66" charset="-79"/>
                <a:cs typeface="Apple Chancery" panose="03020702040506060504" pitchFamily="66" charset="-79"/>
              </a:rPr>
              <a:t> king.”</a:t>
            </a:r>
            <a:endParaRPr lang="en-US" sz="4800" dirty="0">
              <a:solidFill>
                <a:schemeClr val="bg1"/>
              </a:solidFill>
              <a:latin typeface="Apple Chancery" panose="03020702040506060504" pitchFamily="66" charset="-79"/>
              <a:cs typeface="Apple Chancery" panose="03020702040506060504" pitchFamily="66" charset="-79"/>
            </a:endParaRPr>
          </a:p>
        </p:txBody>
      </p:sp>
      <p:sp>
        <p:nvSpPr>
          <p:cNvPr id="6" name="TextBox 5">
            <a:extLst>
              <a:ext uri="{FF2B5EF4-FFF2-40B4-BE49-F238E27FC236}">
                <a16:creationId xmlns:a16="http://schemas.microsoft.com/office/drawing/2014/main" id="{95D6D1A5-4D53-3E41-AB89-FE485F4E9007}"/>
              </a:ext>
            </a:extLst>
          </p:cNvPr>
          <p:cNvSpPr txBox="1"/>
          <p:nvPr/>
        </p:nvSpPr>
        <p:spPr>
          <a:xfrm>
            <a:off x="454573" y="1419033"/>
            <a:ext cx="4038599" cy="2739211"/>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15:13</a:t>
            </a:r>
          </a:p>
          <a:p>
            <a:pPr algn="ctr"/>
            <a:r>
              <a:rPr lang="en-US" sz="4800" b="1" baseline="30000" dirty="0">
                <a:solidFill>
                  <a:schemeClr val="bg1"/>
                </a:solidFill>
                <a:latin typeface="APPLE CHANCERY" panose="03020702040506060504" pitchFamily="66" charset="-79"/>
                <a:cs typeface="APPLE CHANCERY" panose="03020702040506060504" pitchFamily="66" charset="-79"/>
              </a:rPr>
              <a:t> </a:t>
            </a:r>
            <a:r>
              <a:rPr lang="en-US" sz="2800" dirty="0">
                <a:solidFill>
                  <a:schemeClr val="bg1"/>
                </a:solidFill>
                <a:latin typeface="Apple Chancery" panose="03020702040506060504" pitchFamily="66" charset="-79"/>
                <a:cs typeface="Apple Chancery" panose="03020702040506060504" pitchFamily="66" charset="-79"/>
              </a:rPr>
              <a:t>“Blessed </a:t>
            </a:r>
            <a:r>
              <a:rPr lang="en-US" sz="2800" i="1" dirty="0">
                <a:solidFill>
                  <a:schemeClr val="bg1"/>
                </a:solidFill>
                <a:latin typeface="APPLE CHANCERY" panose="03020702040506060504" pitchFamily="66" charset="-79"/>
                <a:cs typeface="APPLE CHANCERY" panose="03020702040506060504" pitchFamily="66" charset="-79"/>
              </a:rPr>
              <a:t>are</a:t>
            </a:r>
            <a:r>
              <a:rPr lang="en-US" sz="2800" dirty="0">
                <a:solidFill>
                  <a:schemeClr val="bg1"/>
                </a:solidFill>
                <a:latin typeface="Apple Chancery" panose="03020702040506060504" pitchFamily="66" charset="-79"/>
                <a:cs typeface="Apple Chancery" panose="03020702040506060504" pitchFamily="66" charset="-79"/>
              </a:rPr>
              <a:t> you of the </a:t>
            </a:r>
            <a:r>
              <a:rPr lang="en-US" sz="2800" cap="small" dirty="0">
                <a:solidFill>
                  <a:schemeClr val="bg1"/>
                </a:solidFill>
                <a:latin typeface="Apple Chancery" panose="03020702040506060504" pitchFamily="66" charset="-79"/>
                <a:cs typeface="Apple Chancery" panose="03020702040506060504" pitchFamily="66" charset="-79"/>
              </a:rPr>
              <a:t>Lord</a:t>
            </a:r>
            <a:r>
              <a:rPr lang="en-US" sz="2800" dirty="0">
                <a:solidFill>
                  <a:schemeClr val="bg1"/>
                </a:solidFill>
                <a:latin typeface="Apple Chancery" panose="03020702040506060504" pitchFamily="66" charset="-79"/>
                <a:cs typeface="Apple Chancery" panose="03020702040506060504" pitchFamily="66" charset="-79"/>
              </a:rPr>
              <a:t>! I have performed the commandment of the </a:t>
            </a:r>
            <a:r>
              <a:rPr lang="en-US" sz="2800" cap="small" dirty="0">
                <a:solidFill>
                  <a:schemeClr val="bg1"/>
                </a:solidFill>
                <a:latin typeface="Apple Chancery" panose="03020702040506060504" pitchFamily="66" charset="-79"/>
                <a:cs typeface="Apple Chancery" panose="03020702040506060504" pitchFamily="66" charset="-79"/>
              </a:rPr>
              <a:t>Lord</a:t>
            </a:r>
            <a:r>
              <a:rPr lang="en-US" sz="2800" dirty="0">
                <a:solidFill>
                  <a:schemeClr val="bg1"/>
                </a:solidFill>
                <a:latin typeface="Apple Chancery" panose="03020702040506060504" pitchFamily="66" charset="-79"/>
                <a:cs typeface="Apple Chancery" panose="03020702040506060504" pitchFamily="66" charset="-79"/>
              </a:rPr>
              <a:t>.”</a:t>
            </a:r>
            <a:endParaRPr lang="en-US" sz="6600" dirty="0">
              <a:solidFill>
                <a:schemeClr val="bg1"/>
              </a:solidFill>
              <a:latin typeface="Apple Chancery" panose="03020702040506060504" pitchFamily="66" charset="-79"/>
              <a:cs typeface="Apple Chancery" panose="03020702040506060504" pitchFamily="66" charset="-79"/>
            </a:endParaRPr>
          </a:p>
        </p:txBody>
      </p:sp>
      <p:pic>
        <p:nvPicPr>
          <p:cNvPr id="9218" name="Picture 2" descr="1 Samuel 15 – The Lord Rejects Saul | Bob&amp;#39;s boy&amp;#39;s Christianity blog">
            <a:extLst>
              <a:ext uri="{FF2B5EF4-FFF2-40B4-BE49-F238E27FC236}">
                <a16:creationId xmlns:a16="http://schemas.microsoft.com/office/drawing/2014/main" id="{1A918040-30F0-CF4B-85F1-E4F2D2A7E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172" y="1307094"/>
            <a:ext cx="4175597" cy="285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6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fontScale="90000"/>
          </a:bodyPr>
          <a:lstStyle/>
          <a:p>
            <a:r>
              <a:rPr lang="en-US" sz="4800" b="1" dirty="0">
                <a:solidFill>
                  <a:srgbClr val="FFFF00"/>
                </a:solidFill>
                <a:effectLst>
                  <a:outerShdw blurRad="50800" dist="50800" dir="5400000" algn="ctr" rotWithShape="0">
                    <a:schemeClr val="tx1"/>
                  </a:outerShdw>
                </a:effectLst>
              </a:rPr>
              <a:t>What do we learn? What application cab we make?</a:t>
            </a: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1219200"/>
            <a:ext cx="7772400" cy="5078313"/>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chemeClr val="bg1"/>
                </a:solidFill>
                <a:latin typeface="Arial" panose="020B0604020202020204" pitchFamily="34" charset="0"/>
                <a:cs typeface="Arial" panose="020B0604020202020204" pitchFamily="34" charset="0"/>
              </a:rPr>
              <a:t>Obedience is desired and required</a:t>
            </a:r>
          </a:p>
          <a:p>
            <a:pPr marL="457200" indent="-457200">
              <a:buFont typeface="Arial" panose="020B0604020202020204" pitchFamily="34" charset="0"/>
              <a:buChar char="•"/>
            </a:pPr>
            <a:r>
              <a:rPr lang="en-US" sz="3600" dirty="0">
                <a:solidFill>
                  <a:schemeClr val="bg1"/>
                </a:solidFill>
                <a:latin typeface="Arial" panose="020B0604020202020204" pitchFamily="34" charset="0"/>
                <a:cs typeface="Arial" panose="020B0604020202020204" pitchFamily="34" charset="0"/>
              </a:rPr>
              <a:t>Be careful of self-promotion</a:t>
            </a:r>
          </a:p>
          <a:p>
            <a:pPr marL="457200" indent="-457200">
              <a:buFont typeface="Arial" panose="020B0604020202020204" pitchFamily="34" charset="0"/>
              <a:buChar char="•"/>
            </a:pPr>
            <a:r>
              <a:rPr lang="en-US" sz="3600" dirty="0">
                <a:solidFill>
                  <a:schemeClr val="bg1"/>
                </a:solidFill>
                <a:latin typeface="Arial" panose="020B0604020202020204" pitchFamily="34" charset="0"/>
                <a:cs typeface="Arial" panose="020B0604020202020204" pitchFamily="34" charset="0"/>
              </a:rPr>
              <a:t>Recognize that we can grow out of humility </a:t>
            </a:r>
          </a:p>
          <a:p>
            <a:pPr marL="457200" indent="-457200">
              <a:buFont typeface="Arial" panose="020B0604020202020204" pitchFamily="34" charset="0"/>
              <a:buChar char="•"/>
            </a:pPr>
            <a:r>
              <a:rPr lang="en-US" sz="3600" dirty="0">
                <a:solidFill>
                  <a:schemeClr val="bg1"/>
                </a:solidFill>
                <a:latin typeface="Arial" panose="020B0604020202020204" pitchFamily="34" charset="0"/>
                <a:cs typeface="Arial" panose="020B0604020202020204" pitchFamily="34" charset="0"/>
              </a:rPr>
              <a:t>Sin can be forgiven but that does not mean earthly consequence are removed</a:t>
            </a:r>
          </a:p>
          <a:p>
            <a:pPr marL="457200" indent="-457200">
              <a:buFont typeface="Arial" panose="020B0604020202020204" pitchFamily="34" charset="0"/>
              <a:buChar char="•"/>
            </a:pPr>
            <a:r>
              <a:rPr lang="en-US" sz="3600" dirty="0">
                <a:solidFill>
                  <a:schemeClr val="bg1"/>
                </a:solidFill>
                <a:latin typeface="Arial" panose="020B0604020202020204" pitchFamily="34" charset="0"/>
                <a:cs typeface="Arial" panose="020B0604020202020204" pitchFamily="34" charset="0"/>
              </a:rPr>
              <a:t>One man’s faithful actions can have an impact</a:t>
            </a:r>
          </a:p>
        </p:txBody>
      </p:sp>
    </p:spTree>
    <p:extLst>
      <p:ext uri="{BB962C8B-B14F-4D97-AF65-F5344CB8AC3E}">
        <p14:creationId xmlns:p14="http://schemas.microsoft.com/office/powerpoint/2010/main" val="424306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01FB9EAE-6E03-8045-8528-F5F3F0250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0"/>
            <a:ext cx="4435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0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BB4B4-68D4-3043-A281-95B3C2B7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1295400"/>
            <a:ext cx="9113622" cy="5562600"/>
          </a:xfrm>
          <a:prstGeom prst="rect">
            <a:avLst/>
          </a:prstGeom>
        </p:spPr>
      </p:pic>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Review</a:t>
            </a:r>
          </a:p>
        </p:txBody>
      </p:sp>
      <p:sp>
        <p:nvSpPr>
          <p:cNvPr id="3" name="Rectangle 2">
            <a:extLst>
              <a:ext uri="{FF2B5EF4-FFF2-40B4-BE49-F238E27FC236}">
                <a16:creationId xmlns:a16="http://schemas.microsoft.com/office/drawing/2014/main" id="{4E7F0F62-D33C-B740-936B-C3340C3C46C4}"/>
              </a:ext>
            </a:extLst>
          </p:cNvPr>
          <p:cNvSpPr/>
          <p:nvPr/>
        </p:nvSpPr>
        <p:spPr>
          <a:xfrm>
            <a:off x="419100" y="1600200"/>
            <a:ext cx="8305800" cy="5029200"/>
          </a:xfrm>
          <a:prstGeom prst="rect">
            <a:avLst/>
          </a:prstGeom>
          <a:solidFill>
            <a:schemeClr val="tx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lvl="0" indent="-571500">
              <a:buFont typeface="Wingdings" pitchFamily="2" charset="2"/>
              <a:buChar char="Ø"/>
            </a:pPr>
            <a:r>
              <a:rPr lang="en-US" sz="3600" dirty="0">
                <a:cs typeface="Arial Narrow" panose="020B0604020202020204" pitchFamily="34" charset="0"/>
              </a:rPr>
              <a:t>Joshua – Conquest, conquering, and allotment of the promised land</a:t>
            </a:r>
          </a:p>
          <a:p>
            <a:pPr marL="571500" lvl="0" indent="-571500">
              <a:buFont typeface="Wingdings" pitchFamily="2" charset="2"/>
              <a:buChar char="Ø"/>
            </a:pPr>
            <a:r>
              <a:rPr lang="en-US" sz="3600" dirty="0">
                <a:cs typeface="Arial Narrow" panose="020B0604020202020204" pitchFamily="34" charset="0"/>
              </a:rPr>
              <a:t>Judges – A cycle of rebellion, oppression, repentance, deliverance, and faithfulness</a:t>
            </a:r>
          </a:p>
          <a:p>
            <a:pPr marL="571500" lvl="0" indent="-571500">
              <a:buFont typeface="Wingdings" pitchFamily="2" charset="2"/>
              <a:buChar char="Ø"/>
            </a:pPr>
            <a:r>
              <a:rPr lang="en-US" sz="3600" dirty="0">
                <a:cs typeface="Arial Narrow" panose="020B0604020202020204" pitchFamily="34" charset="0"/>
              </a:rPr>
              <a:t>Samuel 1-12 – Samuel judges Israel and Saul is made King</a:t>
            </a:r>
          </a:p>
          <a:p>
            <a:pPr marL="571500" lvl="0" indent="-571500">
              <a:buFont typeface="Wingdings" pitchFamily="2" charset="2"/>
              <a:buChar char="Ø"/>
            </a:pPr>
            <a:endParaRPr lang="en-US" sz="3600" dirty="0">
              <a:cs typeface="Arial Narrow" panose="020B0604020202020204" pitchFamily="34" charset="0"/>
            </a:endParaRPr>
          </a:p>
        </p:txBody>
      </p:sp>
    </p:spTree>
    <p:extLst>
      <p:ext uri="{BB962C8B-B14F-4D97-AF65-F5344CB8AC3E}">
        <p14:creationId xmlns:p14="http://schemas.microsoft.com/office/powerpoint/2010/main" val="114120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DB5738E-EFB6-2047-81A9-00419167D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0"/>
            <a:ext cx="4435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1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72B9-8600-DF41-97BF-FE0FD12D405E}"/>
              </a:ext>
            </a:extLst>
          </p:cNvPr>
          <p:cNvSpPr>
            <a:spLocks noGrp="1"/>
          </p:cNvSpPr>
          <p:nvPr>
            <p:ph type="ctrTitle"/>
          </p:nvPr>
        </p:nvSpPr>
        <p:spPr>
          <a:xfrm>
            <a:off x="0" y="0"/>
            <a:ext cx="9144000" cy="1219199"/>
          </a:xfrm>
        </p:spPr>
        <p:txBody>
          <a:bodyPr>
            <a:normAutofit/>
          </a:bodyPr>
          <a:lstStyle/>
          <a:p>
            <a:r>
              <a:rPr lang="en-US" sz="4800" b="1" dirty="0">
                <a:solidFill>
                  <a:schemeClr val="bg1"/>
                </a:solidFill>
                <a:effectLst>
                  <a:outerShdw blurRad="50800" dist="50800" dir="5400000" algn="ctr" rotWithShape="0">
                    <a:schemeClr val="tx1"/>
                  </a:outerShdw>
                </a:effectLst>
              </a:rPr>
              <a:t>For Wednesday </a:t>
            </a:r>
            <a:r>
              <a:rPr lang="en-US" sz="4800" b="1" i="1" dirty="0">
                <a:solidFill>
                  <a:schemeClr val="bg1"/>
                </a:solidFill>
                <a:effectLst>
                  <a:outerShdw blurRad="50800" dist="50800" dir="5400000" algn="ctr" rotWithShape="0">
                    <a:schemeClr val="tx1"/>
                  </a:outerShdw>
                </a:effectLst>
              </a:rPr>
              <a:t>(Feb. 9th, 2022)</a:t>
            </a:r>
          </a:p>
        </p:txBody>
      </p:sp>
      <p:sp>
        <p:nvSpPr>
          <p:cNvPr id="3" name="Subtitle 2">
            <a:extLst>
              <a:ext uri="{FF2B5EF4-FFF2-40B4-BE49-F238E27FC236}">
                <a16:creationId xmlns:a16="http://schemas.microsoft.com/office/drawing/2014/main" id="{1A2B1E6A-40B9-2F4D-B38C-9A6EF1618879}"/>
              </a:ext>
            </a:extLst>
          </p:cNvPr>
          <p:cNvSpPr>
            <a:spLocks noGrp="1"/>
          </p:cNvSpPr>
          <p:nvPr>
            <p:ph type="subTitle" idx="1"/>
          </p:nvPr>
        </p:nvSpPr>
        <p:spPr>
          <a:xfrm>
            <a:off x="4419600" y="2286000"/>
            <a:ext cx="4724400" cy="2590800"/>
          </a:xfrm>
        </p:spPr>
        <p:txBody>
          <a:bodyPr>
            <a:normAutofit/>
          </a:bodyPr>
          <a:lstStyle/>
          <a:p>
            <a:r>
              <a:rPr lang="en-US" sz="5400" b="1" dirty="0">
                <a:solidFill>
                  <a:srgbClr val="FFFF00"/>
                </a:solidFill>
                <a:effectLst>
                  <a:outerShdw blurRad="50800" dist="50800" dir="5400000" algn="ctr" rotWithShape="0">
                    <a:schemeClr val="tx1"/>
                  </a:outerShdw>
                </a:effectLst>
              </a:rPr>
              <a:t>Lesson #21</a:t>
            </a:r>
          </a:p>
          <a:p>
            <a:endParaRPr lang="en-US" sz="2000" dirty="0">
              <a:solidFill>
                <a:srgbClr val="FFFD78"/>
              </a:solidFill>
              <a:effectLst>
                <a:outerShdw blurRad="50800" dist="50800" dir="5400000" algn="ctr" rotWithShape="0">
                  <a:schemeClr val="tx1"/>
                </a:outerShdw>
              </a:effectLst>
            </a:endParaRPr>
          </a:p>
        </p:txBody>
      </p:sp>
      <p:pic>
        <p:nvPicPr>
          <p:cNvPr id="1026" name="Picture 2" descr="Old Testament Lessons Vol. 3 - Joshua - 1 Samuel">
            <a:extLst>
              <a:ext uri="{FF2B5EF4-FFF2-40B4-BE49-F238E27FC236}">
                <a16:creationId xmlns:a16="http://schemas.microsoft.com/office/drawing/2014/main" id="{A19E9ABF-293C-A743-B638-AEE43006E5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762000" y="1219199"/>
            <a:ext cx="3657600" cy="54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BB4B4-68D4-3043-A281-95B3C2B7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1295400"/>
            <a:ext cx="9113622" cy="5562600"/>
          </a:xfrm>
          <a:prstGeom prst="rect">
            <a:avLst/>
          </a:prstGeom>
        </p:spPr>
      </p:pic>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Overview of the Text</a:t>
            </a:r>
          </a:p>
        </p:txBody>
      </p:sp>
      <p:sp>
        <p:nvSpPr>
          <p:cNvPr id="3" name="Rectangle 2">
            <a:extLst>
              <a:ext uri="{FF2B5EF4-FFF2-40B4-BE49-F238E27FC236}">
                <a16:creationId xmlns:a16="http://schemas.microsoft.com/office/drawing/2014/main" id="{4E7F0F62-D33C-B740-936B-C3340C3C46C4}"/>
              </a:ext>
            </a:extLst>
          </p:cNvPr>
          <p:cNvSpPr/>
          <p:nvPr/>
        </p:nvSpPr>
        <p:spPr>
          <a:xfrm>
            <a:off x="419100" y="1600200"/>
            <a:ext cx="8305800" cy="5029200"/>
          </a:xfrm>
          <a:prstGeom prst="rect">
            <a:avLst/>
          </a:prstGeom>
          <a:solidFill>
            <a:schemeClr val="tx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lvl="0" indent="-571500">
              <a:buFont typeface="Wingdings" pitchFamily="2" charset="2"/>
              <a:buChar char="Ø"/>
            </a:pPr>
            <a:r>
              <a:rPr lang="en-US" sz="3600" dirty="0">
                <a:cs typeface="Arial Narrow" panose="020B0604020202020204" pitchFamily="34" charset="0"/>
              </a:rPr>
              <a:t>1 Samuel 13 – </a:t>
            </a:r>
            <a:r>
              <a:rPr lang="en-US" sz="3600" dirty="0"/>
              <a:t>Saul’s unlawful sacrifice </a:t>
            </a:r>
            <a:r>
              <a:rPr lang="en-US" sz="3600" dirty="0">
                <a:cs typeface="Arial Narrow" panose="020B0604020202020204" pitchFamily="34" charset="0"/>
              </a:rPr>
              <a:t> </a:t>
            </a:r>
          </a:p>
          <a:p>
            <a:pPr marL="571500" lvl="0" indent="-571500">
              <a:buFont typeface="Wingdings" pitchFamily="2" charset="2"/>
              <a:buChar char="Ø"/>
            </a:pPr>
            <a:r>
              <a:rPr lang="en-US" sz="3600" dirty="0"/>
              <a:t>1 Samuel 14 – Jonathan’s battle with the Philistines and the Lord’s deliverance, Saul’s oath, Saul’s battles</a:t>
            </a:r>
            <a:endParaRPr lang="en-US" sz="3600" dirty="0">
              <a:cs typeface="Arial Narrow" panose="020B0604020202020204" pitchFamily="34" charset="0"/>
            </a:endParaRPr>
          </a:p>
          <a:p>
            <a:pPr marL="571500" lvl="0" indent="-571500">
              <a:buFont typeface="Wingdings" pitchFamily="2" charset="2"/>
              <a:buChar char="Ø"/>
            </a:pPr>
            <a:r>
              <a:rPr lang="en-US" sz="3600" dirty="0">
                <a:cs typeface="Arial Narrow" panose="020B0604020202020204" pitchFamily="34" charset="0"/>
              </a:rPr>
              <a:t>1 Samuel 15 – </a:t>
            </a:r>
            <a:r>
              <a:rPr lang="en-US" sz="3600" dirty="0"/>
              <a:t>Saul’s disobedience</a:t>
            </a:r>
          </a:p>
        </p:txBody>
      </p:sp>
    </p:spTree>
    <p:extLst>
      <p:ext uri="{BB962C8B-B14F-4D97-AF65-F5344CB8AC3E}">
        <p14:creationId xmlns:p14="http://schemas.microsoft.com/office/powerpoint/2010/main" val="207583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BB4B4-68D4-3043-A281-95B3C2B73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 y="1295400"/>
            <a:ext cx="9113622" cy="5562600"/>
          </a:xfrm>
          <a:prstGeom prst="rect">
            <a:avLst/>
          </a:prstGeom>
        </p:spPr>
      </p:pic>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Overview of the Text</a:t>
            </a:r>
          </a:p>
        </p:txBody>
      </p:sp>
      <p:sp>
        <p:nvSpPr>
          <p:cNvPr id="3" name="Rectangle 2">
            <a:extLst>
              <a:ext uri="{FF2B5EF4-FFF2-40B4-BE49-F238E27FC236}">
                <a16:creationId xmlns:a16="http://schemas.microsoft.com/office/drawing/2014/main" id="{4E7F0F62-D33C-B740-936B-C3340C3C46C4}"/>
              </a:ext>
            </a:extLst>
          </p:cNvPr>
          <p:cNvSpPr/>
          <p:nvPr/>
        </p:nvSpPr>
        <p:spPr>
          <a:xfrm>
            <a:off x="419100" y="1600200"/>
            <a:ext cx="8305800" cy="5029200"/>
          </a:xfrm>
          <a:prstGeom prst="rect">
            <a:avLst/>
          </a:prstGeom>
          <a:solidFill>
            <a:schemeClr val="tx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71500">
              <a:buFont typeface="Wingdings" pitchFamily="2" charset="2"/>
              <a:buChar char="Ø"/>
            </a:pPr>
            <a:r>
              <a:rPr lang="en-US" sz="3600" dirty="0"/>
              <a:t>“When you </a:t>
            </a:r>
            <a:r>
              <a:rPr lang="en-US" sz="3600" i="1" dirty="0"/>
              <a:t>were</a:t>
            </a:r>
            <a:r>
              <a:rPr lang="en-US" sz="3600" dirty="0"/>
              <a:t> little in your own eyes, </a:t>
            </a:r>
            <a:r>
              <a:rPr lang="en-US" sz="3600" i="1" dirty="0"/>
              <a:t>were</a:t>
            </a:r>
            <a:r>
              <a:rPr lang="en-US" sz="3600" dirty="0"/>
              <a:t> you not head of the tribes of Israel? And did not the </a:t>
            </a:r>
            <a:r>
              <a:rPr lang="en-US" sz="3600" cap="small" dirty="0"/>
              <a:t>Lord</a:t>
            </a:r>
            <a:r>
              <a:rPr lang="en-US" sz="3600" dirty="0"/>
              <a:t> anoint you king over Israel?”	</a:t>
            </a:r>
          </a:p>
          <a:p>
            <a:r>
              <a:rPr lang="en-US" sz="3600" dirty="0"/>
              <a:t>					- 1 Samuel 15:17</a:t>
            </a:r>
            <a:endParaRPr lang="en-US" sz="6000" dirty="0"/>
          </a:p>
        </p:txBody>
      </p:sp>
    </p:spTree>
    <p:extLst>
      <p:ext uri="{BB962C8B-B14F-4D97-AF65-F5344CB8AC3E}">
        <p14:creationId xmlns:p14="http://schemas.microsoft.com/office/powerpoint/2010/main" val="325499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Timeline</a:t>
            </a:r>
          </a:p>
        </p:txBody>
      </p:sp>
      <p:pic>
        <p:nvPicPr>
          <p:cNvPr id="4098" name="Picture 2" descr="1 Samuel Overview – Reading the Bible in a Year-2020">
            <a:extLst>
              <a:ext uri="{FF2B5EF4-FFF2-40B4-BE49-F238E27FC236}">
                <a16:creationId xmlns:a16="http://schemas.microsoft.com/office/drawing/2014/main" id="{F1C08444-98D3-D944-96F6-C2FF2B705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4644"/>
            <a:ext cx="9144000" cy="32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7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13</a:t>
            </a:r>
          </a:p>
        </p:txBody>
      </p:sp>
      <p:pic>
        <p:nvPicPr>
          <p:cNvPr id="2" name="Picture 2" descr="map of michmash battle 1Samuel 13 14 | Bible mapping, Map, Hebrew bible">
            <a:extLst>
              <a:ext uri="{FF2B5EF4-FFF2-40B4-BE49-F238E27FC236}">
                <a16:creationId xmlns:a16="http://schemas.microsoft.com/office/drawing/2014/main" id="{C36AE585-6EBA-CD45-A991-8BD410383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2848"/>
            <a:ext cx="9144000"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12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13</a:t>
            </a:r>
          </a:p>
        </p:txBody>
      </p:sp>
      <p:pic>
        <p:nvPicPr>
          <p:cNvPr id="2052" name="Picture 4" descr="Lux Mundi : Heroes of Faith Part 17 - Samuel">
            <a:extLst>
              <a:ext uri="{FF2B5EF4-FFF2-40B4-BE49-F238E27FC236}">
                <a16:creationId xmlns:a16="http://schemas.microsoft.com/office/drawing/2014/main" id="{97E3D84C-187A-C644-AEE9-6161E576E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4570837" cy="3119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6DBF12-7B4B-FC4F-B874-F2F9B0C91BA8}"/>
              </a:ext>
            </a:extLst>
          </p:cNvPr>
          <p:cNvSpPr txBox="1"/>
          <p:nvPr/>
        </p:nvSpPr>
        <p:spPr>
          <a:xfrm>
            <a:off x="5107446" y="1066800"/>
            <a:ext cx="3886200" cy="3539430"/>
          </a:xfrm>
          <a:prstGeom prst="rect">
            <a:avLst/>
          </a:prstGeom>
          <a:noFill/>
        </p:spPr>
        <p:txBody>
          <a:bodyPr wrap="square" rtlCol="0">
            <a:spAutoFit/>
          </a:bodyPr>
          <a:lstStyle/>
          <a:p>
            <a:pPr algn="ctr"/>
            <a:r>
              <a:rPr lang="en-US" sz="2800" b="1" dirty="0">
                <a:solidFill>
                  <a:schemeClr val="bg1"/>
                </a:solidFill>
                <a:latin typeface="APPLE CHANCERY" panose="03020702040506060504" pitchFamily="66" charset="-79"/>
                <a:ea typeface="Brush Script MT" panose="03060802040406070304" pitchFamily="66" charset="-122"/>
                <a:cs typeface="APPLE CHANCERY" panose="03020702040506060504" pitchFamily="66" charset="-79"/>
              </a:rPr>
              <a:t>1 Samuel 13:12</a:t>
            </a:r>
            <a:endParaRPr lang="en-US" sz="2800" dirty="0">
              <a:solidFill>
                <a:schemeClr val="bg1"/>
              </a:solidFill>
              <a:latin typeface="Brush Script MT" panose="03060802040406070304" pitchFamily="66" charset="-122"/>
              <a:ea typeface="Brush Script MT" panose="03060802040406070304" pitchFamily="66" charset="-122"/>
              <a:cs typeface="Brush Script MT" panose="03060802040406070304" pitchFamily="66" charset="-122"/>
            </a:endParaRPr>
          </a:p>
          <a:p>
            <a:pPr algn="ctr"/>
            <a:r>
              <a:rPr lang="en-US" sz="2800" dirty="0">
                <a:solidFill>
                  <a:schemeClr val="bg1"/>
                </a:solidFill>
                <a:latin typeface="Brush Script MT" panose="03060802040406070304" pitchFamily="66" charset="-122"/>
                <a:ea typeface="Brush Script MT" panose="03060802040406070304" pitchFamily="66" charset="-122"/>
                <a:cs typeface="Brush Script MT" panose="03060802040406070304" pitchFamily="66" charset="-122"/>
              </a:rPr>
              <a:t>‘</a:t>
            </a:r>
            <a:r>
              <a:rPr lang="en-US" sz="2800" dirty="0">
                <a:solidFill>
                  <a:schemeClr val="bg1"/>
                </a:solidFill>
                <a:latin typeface="Apple Chancery" panose="03020702040506060504" pitchFamily="66" charset="-79"/>
                <a:ea typeface="Brush Script MT" panose="03060802040406070304" pitchFamily="66" charset="-122"/>
                <a:cs typeface="Apple Chancery" panose="03020702040506060504" pitchFamily="66" charset="-79"/>
              </a:rPr>
              <a:t>The Philistines will now come down on me at Gilgal, and I have not made supplication to the </a:t>
            </a:r>
            <a:r>
              <a:rPr lang="en-US" sz="2800" cap="small" dirty="0">
                <a:solidFill>
                  <a:schemeClr val="bg1"/>
                </a:solidFill>
                <a:latin typeface="Apple Chancery" panose="03020702040506060504" pitchFamily="66" charset="-79"/>
                <a:ea typeface="Brush Script MT" panose="03060802040406070304" pitchFamily="66" charset="-122"/>
                <a:cs typeface="Apple Chancery" panose="03020702040506060504" pitchFamily="66" charset="-79"/>
              </a:rPr>
              <a:t>Lord</a:t>
            </a:r>
            <a:r>
              <a:rPr lang="en-US" sz="2800" dirty="0">
                <a:solidFill>
                  <a:schemeClr val="bg1"/>
                </a:solidFill>
                <a:latin typeface="Apple Chancery" panose="03020702040506060504" pitchFamily="66" charset="-79"/>
                <a:ea typeface="Brush Script MT" panose="03060802040406070304" pitchFamily="66" charset="-122"/>
                <a:cs typeface="Apple Chancery" panose="03020702040506060504" pitchFamily="66" charset="-79"/>
              </a:rPr>
              <a:t>.’ Therefore I felt compelled, and offered a burnt offering</a:t>
            </a: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4765089"/>
            <a:ext cx="7772400" cy="1815882"/>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13:13</a:t>
            </a:r>
          </a:p>
          <a:p>
            <a:r>
              <a:rPr lang="en-US" sz="2800" dirty="0">
                <a:solidFill>
                  <a:schemeClr val="bg1"/>
                </a:solidFill>
                <a:latin typeface="Apple Chancery" panose="03020702040506060504" pitchFamily="66" charset="-79"/>
                <a:cs typeface="Apple Chancery" panose="03020702040506060504" pitchFamily="66" charset="-79"/>
              </a:rPr>
              <a:t>You have done foolishly. You have not kept the commandment of the </a:t>
            </a:r>
            <a:r>
              <a:rPr lang="en-US" sz="2800" cap="small" dirty="0">
                <a:solidFill>
                  <a:schemeClr val="bg1"/>
                </a:solidFill>
                <a:latin typeface="Apple Chancery" panose="03020702040506060504" pitchFamily="66" charset="-79"/>
                <a:cs typeface="Apple Chancery" panose="03020702040506060504" pitchFamily="66" charset="-79"/>
              </a:rPr>
              <a:t>Lord</a:t>
            </a:r>
            <a:r>
              <a:rPr lang="en-US" sz="2800" dirty="0">
                <a:solidFill>
                  <a:schemeClr val="bg1"/>
                </a:solidFill>
                <a:latin typeface="Apple Chancery" panose="03020702040506060504" pitchFamily="66" charset="-79"/>
                <a:cs typeface="Apple Chancery" panose="03020702040506060504" pitchFamily="66" charset="-79"/>
              </a:rPr>
              <a:t> your God, which He commanded you.</a:t>
            </a:r>
          </a:p>
        </p:txBody>
      </p:sp>
    </p:spTree>
    <p:extLst>
      <p:ext uri="{BB962C8B-B14F-4D97-AF65-F5344CB8AC3E}">
        <p14:creationId xmlns:p14="http://schemas.microsoft.com/office/powerpoint/2010/main" val="96280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13</a:t>
            </a:r>
          </a:p>
        </p:txBody>
      </p:sp>
      <p:pic>
        <p:nvPicPr>
          <p:cNvPr id="2" name="Picture 2" descr="map of michmash battle 1Samuel 13 14 | Bible mapping, Map, Hebrew bible">
            <a:extLst>
              <a:ext uri="{FF2B5EF4-FFF2-40B4-BE49-F238E27FC236}">
                <a16:creationId xmlns:a16="http://schemas.microsoft.com/office/drawing/2014/main" id="{C36AE585-6EBA-CD45-A991-8BD410383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2848"/>
            <a:ext cx="9144000"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9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3A5F9-A5EB-F247-9041-5429AF40615E}"/>
              </a:ext>
            </a:extLst>
          </p:cNvPr>
          <p:cNvSpPr>
            <a:spLocks noGrp="1"/>
          </p:cNvSpPr>
          <p:nvPr>
            <p:ph type="title"/>
          </p:nvPr>
        </p:nvSpPr>
        <p:spPr>
          <a:xfrm>
            <a:off x="0" y="0"/>
            <a:ext cx="9144000" cy="1219200"/>
          </a:xfrm>
        </p:spPr>
        <p:txBody>
          <a:bodyPr>
            <a:normAutofit/>
          </a:bodyPr>
          <a:lstStyle/>
          <a:p>
            <a:r>
              <a:rPr lang="en-US" sz="4800" b="1" dirty="0">
                <a:solidFill>
                  <a:srgbClr val="FFFF00"/>
                </a:solidFill>
                <a:effectLst>
                  <a:outerShdw blurRad="50800" dist="50800" dir="5400000" algn="ctr" rotWithShape="0">
                    <a:schemeClr val="tx1"/>
                  </a:outerShdw>
                </a:effectLst>
              </a:rPr>
              <a:t>1 Samuel 14</a:t>
            </a:r>
          </a:p>
        </p:txBody>
      </p:sp>
      <p:sp>
        <p:nvSpPr>
          <p:cNvPr id="4" name="TextBox 3">
            <a:extLst>
              <a:ext uri="{FF2B5EF4-FFF2-40B4-BE49-F238E27FC236}">
                <a16:creationId xmlns:a16="http://schemas.microsoft.com/office/drawing/2014/main" id="{50505D97-54C8-DB41-B652-1363964B3FE0}"/>
              </a:ext>
            </a:extLst>
          </p:cNvPr>
          <p:cNvSpPr txBox="1"/>
          <p:nvPr/>
        </p:nvSpPr>
        <p:spPr>
          <a:xfrm>
            <a:off x="685800" y="4643996"/>
            <a:ext cx="7772400" cy="2246769"/>
          </a:xfrm>
          <a:prstGeom prst="rect">
            <a:avLst/>
          </a:prstGeom>
          <a:noFill/>
        </p:spPr>
        <p:txBody>
          <a:bodyPr wrap="square" rtlCol="0">
            <a:spAutoFit/>
          </a:bodyPr>
          <a:lstStyle/>
          <a:p>
            <a:pPr algn="ctr"/>
            <a:r>
              <a:rPr lang="en-US" sz="2800" dirty="0">
                <a:solidFill>
                  <a:schemeClr val="bg1"/>
                </a:solidFill>
                <a:latin typeface="Apple Chancery" panose="03020702040506060504" pitchFamily="66" charset="-79"/>
                <a:cs typeface="Apple Chancery" panose="03020702040506060504" pitchFamily="66" charset="-79"/>
              </a:rPr>
              <a:t>1 Samuel 14:6</a:t>
            </a:r>
          </a:p>
          <a:p>
            <a:pPr algn="ctr"/>
            <a:r>
              <a:rPr lang="en-US" sz="2700" dirty="0">
                <a:solidFill>
                  <a:schemeClr val="bg1"/>
                </a:solidFill>
                <a:latin typeface="Apple Chancery" panose="03020702040506060504" pitchFamily="66" charset="-79"/>
                <a:cs typeface="Apple Chancery" panose="03020702040506060504" pitchFamily="66" charset="-79"/>
              </a:rPr>
              <a:t>“Come, let us go over to the garrison of these uncircumcised; it may be that the </a:t>
            </a:r>
            <a:r>
              <a:rPr lang="en-US" sz="2700" cap="small" dirty="0">
                <a:solidFill>
                  <a:schemeClr val="bg1"/>
                </a:solidFill>
                <a:latin typeface="Apple Chancery" panose="03020702040506060504" pitchFamily="66" charset="-79"/>
                <a:cs typeface="Apple Chancery" panose="03020702040506060504" pitchFamily="66" charset="-79"/>
              </a:rPr>
              <a:t>Lord</a:t>
            </a:r>
            <a:r>
              <a:rPr lang="en-US" sz="2700" dirty="0">
                <a:solidFill>
                  <a:schemeClr val="bg1"/>
                </a:solidFill>
                <a:latin typeface="Apple Chancery" panose="03020702040506060504" pitchFamily="66" charset="-79"/>
                <a:cs typeface="Apple Chancery" panose="03020702040506060504" pitchFamily="66" charset="-79"/>
              </a:rPr>
              <a:t> will work for us. For nothing restrains the </a:t>
            </a:r>
            <a:r>
              <a:rPr lang="en-US" sz="2700" cap="small" dirty="0">
                <a:solidFill>
                  <a:schemeClr val="bg1"/>
                </a:solidFill>
                <a:latin typeface="Apple Chancery" panose="03020702040506060504" pitchFamily="66" charset="-79"/>
                <a:cs typeface="Apple Chancery" panose="03020702040506060504" pitchFamily="66" charset="-79"/>
              </a:rPr>
              <a:t>Lord</a:t>
            </a:r>
            <a:r>
              <a:rPr lang="en-US" sz="2700" dirty="0">
                <a:solidFill>
                  <a:schemeClr val="bg1"/>
                </a:solidFill>
                <a:latin typeface="Apple Chancery" panose="03020702040506060504" pitchFamily="66" charset="-79"/>
                <a:cs typeface="Apple Chancery" panose="03020702040506060504" pitchFamily="66" charset="-79"/>
              </a:rPr>
              <a:t> from saving by many or by few.”</a:t>
            </a:r>
          </a:p>
        </p:txBody>
      </p:sp>
      <p:pic>
        <p:nvPicPr>
          <p:cNvPr id="5122" name="Picture 2" descr="Jonathan—“Nothing Can Hinder Jehovah”">
            <a:extLst>
              <a:ext uri="{FF2B5EF4-FFF2-40B4-BE49-F238E27FC236}">
                <a16:creationId xmlns:a16="http://schemas.microsoft.com/office/drawing/2014/main" id="{7627AAED-B2F2-1645-A9D0-563685F34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004869"/>
            <a:ext cx="6057900" cy="363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7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80082</TotalTime>
  <Words>723</Words>
  <Application>Microsoft Macintosh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Brush Script MT</vt:lpstr>
      <vt:lpstr>APPLE CHANCERY</vt:lpstr>
      <vt:lpstr>APPLE CHANCERY</vt:lpstr>
      <vt:lpstr>Arial</vt:lpstr>
      <vt:lpstr>Calibri</vt:lpstr>
      <vt:lpstr>Times New Roman</vt:lpstr>
      <vt:lpstr>Wingdings</vt:lpstr>
      <vt:lpstr>Office Theme</vt:lpstr>
      <vt:lpstr>Joshua – 1st Samuel</vt:lpstr>
      <vt:lpstr>Review</vt:lpstr>
      <vt:lpstr>Overview of the Text</vt:lpstr>
      <vt:lpstr>Overview of the Text</vt:lpstr>
      <vt:lpstr>Timeline</vt:lpstr>
      <vt:lpstr>1 Samuel 13</vt:lpstr>
      <vt:lpstr>1 Samuel 13</vt:lpstr>
      <vt:lpstr>1 Samuel 13</vt:lpstr>
      <vt:lpstr>1 Samuel 14</vt:lpstr>
      <vt:lpstr>1 Samuel 14</vt:lpstr>
      <vt:lpstr>1 Samuel 14</vt:lpstr>
      <vt:lpstr>1 Samuel 15</vt:lpstr>
      <vt:lpstr>1 Samuel 15</vt:lpstr>
      <vt:lpstr>1 Samuel 15</vt:lpstr>
      <vt:lpstr>1 Samuel 15</vt:lpstr>
      <vt:lpstr>1 Samuel 15</vt:lpstr>
      <vt:lpstr>1 Samuel 15</vt:lpstr>
      <vt:lpstr>What do we learn? What application cab we make?</vt:lpstr>
      <vt:lpstr>PowerPoint Presentation</vt:lpstr>
      <vt:lpstr>PowerPoint Presentation</vt:lpstr>
      <vt:lpstr>For Wednesday (Feb. 9th, 2022)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Harry Osborne</dc:creator>
  <cp:keywords/>
  <dc:description/>
  <cp:lastModifiedBy>Jay Carlson</cp:lastModifiedBy>
  <cp:revision>89</cp:revision>
  <dcterms:created xsi:type="dcterms:W3CDTF">2011-06-04T16:53:07Z</dcterms:created>
  <dcterms:modified xsi:type="dcterms:W3CDTF">2022-02-06T13:07:38Z</dcterms:modified>
  <cp:category/>
</cp:coreProperties>
</file>